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738" r:id="rId6"/>
    <p:sldMasterId id="2147483743" r:id="rId7"/>
    <p:sldMasterId id="2147483745" r:id="rId8"/>
    <p:sldMasterId id="2147483747" r:id="rId9"/>
    <p:sldMasterId id="2147483750" r:id="rId10"/>
  </p:sldMasterIdLst>
  <p:notesMasterIdLst>
    <p:notesMasterId r:id="rId21"/>
  </p:notesMasterIdLst>
  <p:handoutMasterIdLst>
    <p:handoutMasterId r:id="rId22"/>
  </p:handoutMasterIdLst>
  <p:sldIdLst>
    <p:sldId id="388" r:id="rId11"/>
    <p:sldId id="468" r:id="rId12"/>
    <p:sldId id="368" r:id="rId13"/>
    <p:sldId id="402" r:id="rId14"/>
    <p:sldId id="414" r:id="rId15"/>
    <p:sldId id="409" r:id="rId16"/>
    <p:sldId id="464" r:id="rId17"/>
    <p:sldId id="466" r:id="rId18"/>
    <p:sldId id="467" r:id="rId19"/>
    <p:sldId id="36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Lockyer" initials="SL" lastIdx="9" clrIdx="0">
    <p:extLst>
      <p:ext uri="{19B8F6BF-5375-455C-9EA6-DF929625EA0E}">
        <p15:presenceInfo xmlns:p15="http://schemas.microsoft.com/office/powerpoint/2012/main" userId="S-1-5-21-1974762338-2042246095-630515929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CF3D-FF37-4C1C-82E8-430E71F90BAD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F54C-240F-49B2-893A-16BFF9AD5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554F4-ED46-4F26-A2D6-3B07EEE860FA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666ED-86A5-4133-9AFC-9F5F88392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8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7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7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8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3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5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6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666ED-86A5-4133-9AFC-9F5F88392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1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ACD7-ED27-4292-8B74-2526C0FA4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6668-8E2B-49E5-A397-1FE62B76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3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TC 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74638"/>
            <a:ext cx="10862997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500176"/>
            <a:ext cx="10972800" cy="415604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5A6A8-E67F-4495-8C77-DB6D965D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56217"/>
            <a:ext cx="1610054" cy="150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4712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AEAC-53E9-43E7-AE3A-448BAF47A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5" y="5647326"/>
            <a:ext cx="1619552" cy="15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5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4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>
          <a:xfrm>
            <a:off x="11296651" y="6218239"/>
            <a:ext cx="732367" cy="523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F38878DE-4658-D147-84A7-944727CC4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6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74638"/>
            <a:ext cx="635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651" y="1600201"/>
            <a:ext cx="6254749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0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7127"/>
            <a:ext cx="11128310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200"/>
            <a:ext cx="11123613" cy="407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837127"/>
            <a:ext cx="11268269" cy="624819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54021"/>
            <a:ext cx="7362825" cy="404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</a:t>
            </a:r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5613" y="1854200"/>
            <a:ext cx="3798887" cy="4044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5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62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90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71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7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4676504"/>
            <a:ext cx="2656676" cy="248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148" y="1412776"/>
            <a:ext cx="8544949" cy="1728192"/>
          </a:xfrm>
        </p:spPr>
        <p:txBody>
          <a:bodyPr/>
          <a:lstStyle>
            <a:lvl1pPr algn="ctr">
              <a:defRPr sz="6000" b="1" baseline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" y="0"/>
            <a:ext cx="12172508" cy="6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7127"/>
            <a:ext cx="8398374" cy="62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7437"/>
            <a:ext cx="11135932" cy="388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382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73072" y="6539530"/>
            <a:ext cx="1072178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3614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32335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32400" y="274638"/>
            <a:ext cx="635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27651" y="1600201"/>
            <a:ext cx="62547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025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04A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04A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A7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04A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professional-development/teaching-and-learning/planning-and-teaching/good-food-hygiene-and-safety-practices/good-food-hygiene-and-safety-practices-primary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foodafactoflife.org.uk/media/8668/bnf-practical-activity-guidance-covid-19-150920.doc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https://www.foodafactoflife.org.uk/7-11-years/activity-packs/learn-with-stories/the-bread-stories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hyperlink" Target="https://www.foodafactoflife.org.uk/7-11-years/activity-packs/learn-with-stories/the-bread-stories/" TargetMode="Externa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foodafactoflife.org.uk/5-7-years/food-commodities/cereals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hyperlink" Target="https://www.foodafactoflife.org.uk/recip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hyperlink" Target="https://www.foodafactoflife.org.uk/7-11-years/where-food-comes-from/videos/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hyperlink" Target="https://www.foodafactoflife.org.uk/7-11-years/food-commodities/cereal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www.foodafactoflife.org.uk/5-7-years/knowledge-organis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www.foodafactoflife.org.uk/7-11-years/knowledge-organise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‘Skill-a-long’ – an interactive food skills session (bread)</a:t>
            </a:r>
            <a:endParaRPr lang="en-GB" sz="3200" b="0" dirty="0"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452" y="5348177"/>
            <a:ext cx="248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06/10/20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CA7C4-D05D-4864-BAC3-901CF3BF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38" y="5723882"/>
            <a:ext cx="1305330" cy="982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AE7D7-3A03-4612-91AE-F870007B6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3" y="4990271"/>
            <a:ext cx="1727795" cy="108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959C6-BB8A-4C68-A595-BA97A7E2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85" y="5420742"/>
            <a:ext cx="1435901" cy="1169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ECEA6-0C57-48D2-A15D-DA7DB7C6D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694" y="5183470"/>
            <a:ext cx="1302394" cy="108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76" y="581132"/>
            <a:ext cx="7677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33D8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Skill-a-long – an interactive food skills session (bread)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2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10110266" cy="7330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Resources</a:t>
            </a:r>
            <a:endParaRPr lang="en-GB" sz="3200" b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18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605" y="1258928"/>
            <a:ext cx="9720000" cy="720000"/>
          </a:xfrm>
        </p:spPr>
        <p:txBody>
          <a:bodyPr/>
          <a:lstStyle/>
          <a:p>
            <a:r>
              <a:rPr lang="en-US" sz="2800" dirty="0"/>
              <a:t>Cooking resources</a:t>
            </a:r>
            <a:endParaRPr lang="en-GB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0" y="1775377"/>
            <a:ext cx="5216392" cy="3950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95DE1-8AD8-4F81-BB88-DA40470B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780" y="1261435"/>
            <a:ext cx="2771650" cy="3965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AFDC5-CBC8-474A-B4A7-DD1F1CB43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84" y="1679968"/>
            <a:ext cx="2771650" cy="3958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0A81F4-5BD7-458C-B9FB-4A4992D69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379" y="1871140"/>
            <a:ext cx="2768014" cy="3942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2" y="2795607"/>
            <a:ext cx="4004973" cy="2800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5652" y="5989002"/>
            <a:ext cx="1102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these resources: Professional development &gt; Teaching and learning &gt; Planning and teaching &gt; 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Good food hygiene and safety practices</a:t>
            </a:r>
            <a:endParaRPr lang="en-US" sz="12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document providing guidance during COVID-19, 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click here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FC01B-4E82-4001-8867-FC5E03894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9953" y="2880522"/>
            <a:ext cx="3395269" cy="2758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2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217" y="1382421"/>
            <a:ext cx="9720000" cy="720000"/>
          </a:xfrm>
        </p:spPr>
        <p:txBody>
          <a:bodyPr/>
          <a:lstStyle/>
          <a:p>
            <a:r>
              <a:rPr lang="en-US" sz="2800" dirty="0"/>
              <a:t>Learn with stories – The bread stories</a:t>
            </a:r>
            <a:endParaRPr lang="en-GB" sz="2800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8705DE3-3E43-4934-9476-AA439A136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39" y="2102421"/>
            <a:ext cx="4647470" cy="4267951"/>
          </a:xfrm>
        </p:spPr>
        <p:txBody>
          <a:bodyPr/>
          <a:lstStyle/>
          <a:p>
            <a:r>
              <a:rPr lang="en-US" sz="2000" dirty="0"/>
              <a:t>Stories connecting where food comes from, cooking and healthy eating</a:t>
            </a:r>
          </a:p>
          <a:p>
            <a:endParaRPr lang="en-US" sz="2000" dirty="0"/>
          </a:p>
          <a:p>
            <a:r>
              <a:rPr lang="en-US" sz="2000" dirty="0"/>
              <a:t>Provide a ‘jumping off’ point for topics</a:t>
            </a:r>
          </a:p>
          <a:p>
            <a:endParaRPr lang="en-US" sz="2000" dirty="0"/>
          </a:p>
          <a:p>
            <a:r>
              <a:rPr lang="en-US" sz="2000" dirty="0"/>
              <a:t>Supplemented with activities to support cross-curricular learning, e.g. numeracy, literacy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23" y="1634848"/>
            <a:ext cx="4270991" cy="24024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90" y="1866844"/>
            <a:ext cx="4298101" cy="2417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267" y="2196047"/>
            <a:ext cx="4298102" cy="2417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86844"/>
            <a:ext cx="4298104" cy="2417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806" y="2863187"/>
            <a:ext cx="4298103" cy="2417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608" y="3193224"/>
            <a:ext cx="4362583" cy="2453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255" y="3597898"/>
            <a:ext cx="4339738" cy="2441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08216" y="6463998"/>
            <a:ext cx="8215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these resources: 5-7 or 7-11 &gt; Activity packs &gt; Learn with stories (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The bread stories 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95" y="1918468"/>
            <a:ext cx="4683449" cy="3289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217" y="1382421"/>
            <a:ext cx="9720000" cy="720000"/>
          </a:xfrm>
        </p:spPr>
        <p:txBody>
          <a:bodyPr/>
          <a:lstStyle/>
          <a:p>
            <a:r>
              <a:rPr lang="en-US" sz="2800" dirty="0"/>
              <a:t>The bread stories- supplementary resources</a:t>
            </a:r>
            <a:endParaRPr lang="en-GB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8216" y="6463998"/>
            <a:ext cx="8215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these resources: 7-11 &gt; Activity packs &gt; Learn with stories (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bread stories 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083" y="1935465"/>
            <a:ext cx="2968562" cy="4227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466" y="1926812"/>
            <a:ext cx="2985149" cy="4236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1309"/>
          <a:stretch/>
        </p:blipFill>
        <p:spPr>
          <a:xfrm>
            <a:off x="5604389" y="1907219"/>
            <a:ext cx="3025211" cy="4255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023" y="1918468"/>
            <a:ext cx="2984330" cy="4244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4746" y="1914937"/>
            <a:ext cx="2955036" cy="4236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2" y="2085919"/>
            <a:ext cx="2287482" cy="42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903" y="1300152"/>
            <a:ext cx="9720000" cy="720000"/>
          </a:xfrm>
        </p:spPr>
        <p:txBody>
          <a:bodyPr/>
          <a:lstStyle/>
          <a:p>
            <a:r>
              <a:rPr lang="en-US" dirty="0"/>
              <a:t>Videos, recipes and presentations 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0D91DC-C47C-4DE4-8102-E0F9F8A940BE}"/>
              </a:ext>
            </a:extLst>
          </p:cNvPr>
          <p:cNvSpPr txBox="1">
            <a:spLocks/>
          </p:cNvSpPr>
          <p:nvPr/>
        </p:nvSpPr>
        <p:spPr>
          <a:xfrm>
            <a:off x="509633" y="1924156"/>
            <a:ext cx="2098901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Videos</a:t>
            </a:r>
            <a:endParaRPr lang="en-GB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FC1DC-39BD-4FF5-B110-CFBDD97AA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80" y="2381376"/>
            <a:ext cx="2098900" cy="222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E1F2F-B9F7-48AC-8173-02C074CAA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7" y="3845724"/>
            <a:ext cx="2112663" cy="2221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7ABE1E-EA0F-451A-B26C-DB41D64E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773" y="1990986"/>
            <a:ext cx="3564293" cy="2004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9BD58-780F-43F4-A6AA-E4C1E3008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454" y="3007007"/>
            <a:ext cx="3564866" cy="2005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BFCFA1-48CB-4E63-B9E8-85CD347A1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325" y="3711088"/>
            <a:ext cx="3468965" cy="1951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15E824-4CE8-4181-B58E-63726181A461}"/>
              </a:ext>
            </a:extLst>
          </p:cNvPr>
          <p:cNvSpPr txBox="1">
            <a:spLocks/>
          </p:cNvSpPr>
          <p:nvPr/>
        </p:nvSpPr>
        <p:spPr>
          <a:xfrm>
            <a:off x="7315822" y="1541734"/>
            <a:ext cx="20989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Presentations</a:t>
            </a:r>
            <a:endParaRPr lang="en-GB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0164A-7FB9-4B4C-B4D0-B1327C5C44A3}"/>
              </a:ext>
            </a:extLst>
          </p:cNvPr>
          <p:cNvSpPr txBox="1">
            <a:spLocks/>
          </p:cNvSpPr>
          <p:nvPr/>
        </p:nvSpPr>
        <p:spPr>
          <a:xfrm>
            <a:off x="4109258" y="2149428"/>
            <a:ext cx="2098901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Bread recipes</a:t>
            </a:r>
            <a:endParaRPr lang="en-GB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F78B69-E366-4FE3-A675-641E8CC18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592" y="2614789"/>
            <a:ext cx="1648376" cy="1995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144C73-9A80-4FF0-BF20-5C1925730F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05" r="3599"/>
          <a:stretch/>
        </p:blipFill>
        <p:spPr>
          <a:xfrm>
            <a:off x="5369208" y="2614789"/>
            <a:ext cx="1523949" cy="2011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5A66FA-E3D9-4F36-A3E3-F8B8641CE5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44" r="2334"/>
          <a:stretch/>
        </p:blipFill>
        <p:spPr>
          <a:xfrm>
            <a:off x="3706997" y="4219599"/>
            <a:ext cx="1613593" cy="1995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F22848-D58E-4F52-8CC5-150C2900D8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9921" y="4157113"/>
            <a:ext cx="1608788" cy="1998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86323D-2BDF-49FA-833A-882A6A655282}"/>
              </a:ext>
            </a:extLst>
          </p:cNvPr>
          <p:cNvSpPr txBox="1"/>
          <p:nvPr/>
        </p:nvSpPr>
        <p:spPr>
          <a:xfrm>
            <a:off x="3629231" y="6390746"/>
            <a:ext cx="2907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Recipes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(Use the search function).  </a:t>
            </a:r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244AF-2D12-4C38-BBAC-A1F3B47C7C33}"/>
              </a:ext>
            </a:extLst>
          </p:cNvPr>
          <p:cNvSpPr txBox="1"/>
          <p:nvPr/>
        </p:nvSpPr>
        <p:spPr>
          <a:xfrm>
            <a:off x="7618325" y="5832032"/>
            <a:ext cx="4323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or 7-11 &gt; Food commodities &gt; Cereals (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5-7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7-11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F32C86-F462-4989-A93F-CE78840AF3EE}"/>
              </a:ext>
            </a:extLst>
          </p:cNvPr>
          <p:cNvSpPr txBox="1"/>
          <p:nvPr/>
        </p:nvSpPr>
        <p:spPr>
          <a:xfrm>
            <a:off x="463350" y="6111162"/>
            <a:ext cx="27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7-11 &gt; Where food comes from </a:t>
            </a:r>
            <a:b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Videos (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Videos</a:t>
            </a:r>
            <a:r>
              <a:rPr lang="en-US" sz="1200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079" y="1291709"/>
            <a:ext cx="9720000" cy="720000"/>
          </a:xfrm>
        </p:spPr>
        <p:txBody>
          <a:bodyPr/>
          <a:lstStyle/>
          <a:p>
            <a:r>
              <a:rPr lang="en-US" sz="2800" dirty="0"/>
              <a:t>New – primary Knowledge </a:t>
            </a:r>
            <a:r>
              <a:rPr lang="en-US" sz="2800" dirty="0" err="1"/>
              <a:t>organisers</a:t>
            </a:r>
            <a:r>
              <a:rPr lang="en-US" sz="2800" dirty="0"/>
              <a:t>!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79079" y="1841242"/>
            <a:ext cx="10633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FFL's Knowledge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provide pupils with key facts and what they should know and can do at each age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provide an opportunity to learn, check and extend knowledge.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key subject specific vocabulary/terminology.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Teaching staff: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provide an outline of knowledge and skills that should be taught at each age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provide consistency between teaching colleagues in the same school or group of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support new, less-experienced and non-specialist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save teachers time and reduce workload.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Knowledge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demonstrate progression in key knowledge and skills throughout the age phases. 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3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540" y="1469674"/>
            <a:ext cx="9720000" cy="720000"/>
          </a:xfrm>
        </p:spPr>
        <p:txBody>
          <a:bodyPr/>
          <a:lstStyle/>
          <a:p>
            <a:r>
              <a:rPr lang="en-US" sz="2800" dirty="0"/>
              <a:t>Knowledge </a:t>
            </a:r>
            <a:r>
              <a:rPr lang="en-US" sz="2800" dirty="0" err="1"/>
              <a:t>organisers</a:t>
            </a:r>
            <a:r>
              <a:rPr lang="en-US" sz="2800" dirty="0"/>
              <a:t> – 5-7 Years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83" y="2019403"/>
            <a:ext cx="6431339" cy="425603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26" y="2033183"/>
            <a:ext cx="5986433" cy="4242253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284" y="2019404"/>
            <a:ext cx="6106512" cy="4275866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48" y="2019403"/>
            <a:ext cx="6270383" cy="4275867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7287" y="6484999"/>
            <a:ext cx="6174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Knowledge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organisers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– 5-7 Years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367" y="1367737"/>
            <a:ext cx="9720000" cy="720000"/>
          </a:xfrm>
        </p:spPr>
        <p:txBody>
          <a:bodyPr/>
          <a:lstStyle/>
          <a:p>
            <a:r>
              <a:rPr lang="en-US" sz="2800" dirty="0"/>
              <a:t>Knowledge </a:t>
            </a:r>
            <a:r>
              <a:rPr lang="en-US" sz="2800" dirty="0" err="1"/>
              <a:t>organisers</a:t>
            </a:r>
            <a:r>
              <a:rPr lang="en-US" sz="2800" dirty="0"/>
              <a:t> – 7-11 Years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89" y="1939606"/>
            <a:ext cx="6302594" cy="438383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56" y="1939606"/>
            <a:ext cx="6239813" cy="438383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231" y="1939606"/>
            <a:ext cx="6216475" cy="438383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67" y="1939606"/>
            <a:ext cx="6259769" cy="4383834"/>
          </a:xfrm>
          <a:prstGeom prst="rect">
            <a:avLst/>
          </a:prstGeom>
          <a:ln w="25400">
            <a:solidFill>
              <a:srgbClr val="F33DA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399" y="6535309"/>
            <a:ext cx="610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Knowledge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organisers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– 7-11 Years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Education">
      <a:dk1>
        <a:srgbClr val="6C0633"/>
      </a:dk1>
      <a:lt1>
        <a:srgbClr val="FFFFFF"/>
      </a:lt1>
      <a:dk2>
        <a:srgbClr val="EE1F60"/>
      </a:dk2>
      <a:lt2>
        <a:srgbClr val="FFFFFF"/>
      </a:lt2>
      <a:accent1>
        <a:srgbClr val="F6A6B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058"/>
      </a:hlink>
      <a:folHlink>
        <a:srgbClr val="005058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5BC0D5-8915-4AD8-A6C0-3960C8FE24FF}">
  <ds:schemaRefs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ad97cfe-a968-427f-b02b-893e6ba0355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077E6A-F2A9-4102-8884-58F6975EA6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699C4F-5595-4796-B1EF-D8B20E85D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 Powerpoint Template - Widescreen</Template>
  <TotalTime>488</TotalTime>
  <Words>352</Words>
  <Application>Microsoft Office PowerPoint</Application>
  <PresentationFormat>Widescreen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Custom Design</vt:lpstr>
      <vt:lpstr>1_Custom Design</vt:lpstr>
      <vt:lpstr>2_Custom Design</vt:lpstr>
      <vt:lpstr>3_Custom Design</vt:lpstr>
      <vt:lpstr>5_Custom Design</vt:lpstr>
      <vt:lpstr>Office Theme</vt:lpstr>
      <vt:lpstr>1_Office Theme</vt:lpstr>
      <vt:lpstr>‘Skill-a-long’ – an interactive food skills session (bread)</vt:lpstr>
      <vt:lpstr>Resources</vt:lpstr>
      <vt:lpstr>Cooking resources</vt:lpstr>
      <vt:lpstr>Learn with stories – The bread stories</vt:lpstr>
      <vt:lpstr>The bread stories- supplementary resources</vt:lpstr>
      <vt:lpstr>Videos, recipes and presentations </vt:lpstr>
      <vt:lpstr>New – primary Knowledge organisers!</vt:lpstr>
      <vt:lpstr>Knowledge organisers – 5-7 Years</vt:lpstr>
      <vt:lpstr>Knowledge organisers – 7-11 Years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94</cp:revision>
  <cp:lastPrinted>2019-09-19T12:37:07Z</cp:lastPrinted>
  <dcterms:created xsi:type="dcterms:W3CDTF">2017-10-26T16:07:58Z</dcterms:created>
  <dcterms:modified xsi:type="dcterms:W3CDTF">2020-10-07T09:55:42Z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