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7" r:id="rId9"/>
    <p:sldId id="271" r:id="rId10"/>
    <p:sldId id="262" r:id="rId11"/>
    <p:sldId id="259" r:id="rId12"/>
    <p:sldId id="273" r:id="rId13"/>
    <p:sldId id="274" r:id="rId14"/>
    <p:sldId id="264" r:id="rId15"/>
    <p:sldId id="263" r:id="rId16"/>
    <p:sldId id="272" r:id="rId17"/>
    <p:sldId id="265" r:id="rId18"/>
    <p:sldId id="266" r:id="rId19"/>
    <p:sldId id="276" r:id="rId20"/>
    <p:sldId id="279" r:id="rId21"/>
    <p:sldId id="275" r:id="rId22"/>
    <p:sldId id="277" r:id="rId23"/>
    <p:sldId id="278"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73" d="100"/>
          <a:sy n="73" d="100"/>
        </p:scale>
        <p:origin x="66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gov.uk/government/collections/family-food-statistic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Consumer food </a:t>
            </a:r>
            <a:r>
              <a:rPr lang="en-US" dirty="0" smtClean="0"/>
              <a:t>choice</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ea typeface="ヒラギノ角ゴ Pro W3" charset="-128"/>
              </a:rPr>
              <a:t>Time of day and occasion</a:t>
            </a:r>
            <a:endParaRPr lang="en-GB" dirty="0"/>
          </a:p>
        </p:txBody>
      </p:sp>
      <p:sp>
        <p:nvSpPr>
          <p:cNvPr id="3" name="Subtitle 2"/>
          <p:cNvSpPr>
            <a:spLocks noGrp="1"/>
          </p:cNvSpPr>
          <p:nvPr>
            <p:ph type="subTitle" idx="1"/>
          </p:nvPr>
        </p:nvSpPr>
        <p:spPr>
          <a:xfrm>
            <a:off x="1169276" y="2571092"/>
            <a:ext cx="5765914" cy="3600000"/>
          </a:xfrm>
        </p:spPr>
        <p:txBody>
          <a:bodyPr/>
          <a:lstStyle/>
          <a:p>
            <a:pPr marL="0" indent="0">
              <a:buFont typeface="Arial" pitchFamily="34" charset="0"/>
              <a:buNone/>
            </a:pPr>
            <a:r>
              <a:rPr lang="en-GB" altLang="en-US" sz="2000" dirty="0">
                <a:ea typeface="ヒラギノ角ゴ Pro W3" charset="-128"/>
              </a:rPr>
              <a:t>The time of day will influence food choice – people may not eat the same for breakfast as they would for their main meal of the day</a:t>
            </a:r>
            <a:r>
              <a:rPr lang="en-GB" altLang="en-US" sz="2000" dirty="0" smtClean="0">
                <a:ea typeface="ヒラギノ角ゴ Pro W3" charset="-128"/>
              </a:rPr>
              <a:t>.</a:t>
            </a:r>
            <a:endParaRPr lang="en-GB" altLang="en-US" sz="2000" dirty="0">
              <a:ea typeface="ヒラギノ角ゴ Pro W3" charset="-128"/>
            </a:endParaRPr>
          </a:p>
          <a:p>
            <a:pPr marL="0" indent="0">
              <a:buFont typeface="Arial" pitchFamily="34" charset="0"/>
              <a:buNone/>
            </a:pPr>
            <a:r>
              <a:rPr lang="en-GB" altLang="en-US" sz="2000" dirty="0">
                <a:ea typeface="ヒラギノ角ゴ Pro W3" charset="-128"/>
              </a:rPr>
              <a:t>The occasion will also impact on food choice – this could be a celebration such as a birthday or wedding or maybe a religious occasion such as Christmas or Passover. </a:t>
            </a:r>
          </a:p>
          <a:p>
            <a:pPr marL="0" indent="0">
              <a:buNone/>
            </a:pPr>
            <a:endParaRPr lang="en-GB" dirty="0"/>
          </a:p>
        </p:txBody>
      </p:sp>
      <p:pic>
        <p:nvPicPr>
          <p:cNvPr id="4" name="Picture 5" descr="S:\Shared\BNF Photographs\iStock Photo Images\Foods and drinks\Seasonal\Christmas pud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0116" y="3198184"/>
            <a:ext cx="2187701" cy="150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S:\Shared\BNF Photographs\iStock Photo Images\Foods and drinks\Breakfasts\Blueberry porr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925" y="1697606"/>
            <a:ext cx="2619399" cy="174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S:\Shared\EDUCATION TEAM FILES\Photographs Oct 2018 onwards\Medium size photos\Pouring tea from a flas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5925" y="4523011"/>
            <a:ext cx="2543467" cy="169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86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Healthy eating</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6122173" cy="3600000"/>
          </a:xfrm>
        </p:spPr>
        <p:txBody>
          <a:bodyPr/>
          <a:lstStyle/>
          <a:p>
            <a:pPr marL="0" indent="0">
              <a:buFont typeface="Arial" pitchFamily="34" charset="0"/>
              <a:buNone/>
            </a:pPr>
            <a:r>
              <a:rPr lang="en-GB" altLang="en-US" sz="2000" dirty="0">
                <a:ea typeface="ヒラギノ角ゴ Pro W3" charset="-128"/>
              </a:rPr>
              <a:t>The amount of energy and nutrients needed differs between age groups and between males and </a:t>
            </a:r>
            <a:r>
              <a:rPr lang="en-GB" altLang="en-US" sz="2000" dirty="0" smtClean="0">
                <a:ea typeface="ヒラギノ角ゴ Pro W3" charset="-128"/>
              </a:rPr>
              <a:t>females. Energy </a:t>
            </a:r>
            <a:r>
              <a:rPr lang="en-GB" altLang="en-US" sz="2000" dirty="0">
                <a:ea typeface="ヒラギノ角ゴ Pro W3" charset="-128"/>
              </a:rPr>
              <a:t>needs also depend on activity levels. </a:t>
            </a:r>
            <a:endParaRPr lang="en-GB" altLang="en-US" sz="2000" dirty="0" smtClean="0">
              <a:ea typeface="ヒラギノ角ゴ Pro W3" charset="-128"/>
            </a:endParaRPr>
          </a:p>
          <a:p>
            <a:pPr marL="0" indent="0">
              <a:buNone/>
            </a:pPr>
            <a:r>
              <a:rPr lang="en-GB" altLang="en-US" sz="2000" dirty="0">
                <a:ea typeface="ヒラギノ角ゴ Pro W3" charset="-128"/>
              </a:rPr>
              <a:t>People may choose the food they eat based on their own or their family’s health and well </a:t>
            </a:r>
            <a:r>
              <a:rPr lang="en-GB" altLang="en-US" sz="2000" dirty="0" smtClean="0">
                <a:ea typeface="ヒラギノ角ゴ Pro W3" charset="-128"/>
              </a:rPr>
              <a:t>being. This </a:t>
            </a:r>
            <a:r>
              <a:rPr lang="en-GB" altLang="en-US" sz="2000" dirty="0">
                <a:ea typeface="ヒラギノ角ゴ Pro W3" charset="-128"/>
              </a:rPr>
              <a:t>could </a:t>
            </a:r>
            <a:r>
              <a:rPr lang="en-GB" altLang="en-US" sz="2000" dirty="0" smtClean="0">
                <a:ea typeface="ヒラギノ角ゴ Pro W3" charset="-128"/>
              </a:rPr>
              <a:t>include: Diabetes, allergies</a:t>
            </a:r>
            <a:r>
              <a:rPr lang="en-GB" altLang="en-US" sz="2000" dirty="0">
                <a:ea typeface="ヒラギノ角ゴ Pro W3" charset="-128"/>
              </a:rPr>
              <a:t>, e.g. </a:t>
            </a:r>
            <a:r>
              <a:rPr lang="en-GB" altLang="en-US" sz="2000" dirty="0" smtClean="0">
                <a:ea typeface="ヒラギノ角ゴ Pro W3" charset="-128"/>
              </a:rPr>
              <a:t>nuts, intolerances</a:t>
            </a:r>
            <a:r>
              <a:rPr lang="en-GB" altLang="en-US" sz="2000" dirty="0">
                <a:ea typeface="ヒラギノ角ゴ Pro W3" charset="-128"/>
              </a:rPr>
              <a:t>, e.g. gluten </a:t>
            </a:r>
            <a:r>
              <a:rPr lang="en-GB" altLang="en-US" sz="2000" dirty="0" smtClean="0">
                <a:ea typeface="ヒラギノ角ゴ Pro W3" charset="-128"/>
              </a:rPr>
              <a:t>or lactose, Vegetarian, Vegan and Weight </a:t>
            </a:r>
            <a:r>
              <a:rPr lang="en-GB" altLang="en-US" sz="2000" dirty="0">
                <a:ea typeface="ヒラギノ角ゴ Pro W3" charset="-128"/>
              </a:rPr>
              <a:t>loss or gain.</a:t>
            </a:r>
          </a:p>
          <a:p>
            <a:pPr marL="0" indent="0">
              <a:buFont typeface="Arial" pitchFamily="34" charset="0"/>
              <a:buNone/>
              <a:defRPr/>
            </a:pPr>
            <a:endParaRPr lang="en-GB" altLang="en-US" sz="2000" dirty="0" smtClean="0">
              <a:ea typeface="ヒラギノ角ゴ Pro W3" charset="-128"/>
            </a:endParaRPr>
          </a:p>
          <a:p>
            <a:pPr marL="0" indent="0">
              <a:buFont typeface="Arial" pitchFamily="34" charset="0"/>
              <a:buNone/>
              <a:defRPr/>
            </a:pPr>
            <a:endParaRPr lang="en-GB" altLang="en-US" sz="2000" dirty="0">
              <a:ea typeface="ヒラギノ角ゴ Pro W3" charset="-128"/>
            </a:endParaRPr>
          </a:p>
          <a:p>
            <a:pPr marL="0" indent="0">
              <a:buFont typeface="Arial" pitchFamily="34" charset="0"/>
              <a:buNone/>
            </a:pPr>
            <a:endParaRPr lang="en-GB" altLang="en-US" sz="2000" dirty="0">
              <a:ea typeface="ヒラギノ角ゴ Pro W3"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0214" y="2571092"/>
            <a:ext cx="4103188" cy="2736794"/>
          </a:xfrm>
          <a:prstGeom prst="rect">
            <a:avLst/>
          </a:prstGeom>
        </p:spPr>
      </p:pic>
    </p:spTree>
    <p:extLst>
      <p:ext uri="{BB962C8B-B14F-4D97-AF65-F5344CB8AC3E}">
        <p14:creationId xmlns:p14="http://schemas.microsoft.com/office/powerpoint/2010/main" val="2685090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Cost</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6419056" cy="3600000"/>
          </a:xfrm>
        </p:spPr>
        <p:txBody>
          <a:bodyPr/>
          <a:lstStyle/>
          <a:p>
            <a:pPr marL="0" indent="0">
              <a:buFont typeface="Arial" pitchFamily="34" charset="0"/>
              <a:buNone/>
            </a:pPr>
            <a:r>
              <a:rPr lang="en-GB" altLang="en-US" sz="2000" dirty="0">
                <a:ea typeface="ヒラギノ角ゴ Pro W3" charset="-128"/>
              </a:rPr>
              <a:t>The cost of food and money available will influence people’s food choices.</a:t>
            </a:r>
          </a:p>
          <a:p>
            <a:pPr marL="0" indent="0">
              <a:buFont typeface="Arial" pitchFamily="34" charset="0"/>
              <a:buNone/>
            </a:pPr>
            <a:r>
              <a:rPr lang="en-GB" altLang="en-US" sz="2000" dirty="0">
                <a:ea typeface="ヒラギノ角ゴ Pro W3" charset="-128"/>
              </a:rPr>
              <a:t>If money is limited, people may choose to buy more basic items.  Luxury items might then used for special occasions</a:t>
            </a:r>
            <a:r>
              <a:rPr lang="en-GB" altLang="en-US" sz="2000" dirty="0" smtClean="0">
                <a:ea typeface="ヒラギノ角ゴ Pro W3" charset="-128"/>
              </a:rPr>
              <a:t>.</a:t>
            </a:r>
            <a:endParaRPr lang="en-GB" altLang="en-US" sz="2000" dirty="0">
              <a:ea typeface="ヒラギノ角ゴ Pro W3" charset="-128"/>
            </a:endParaRPr>
          </a:p>
          <a:p>
            <a:pPr marL="0" indent="0">
              <a:buFont typeface="Arial" pitchFamily="34" charset="0"/>
              <a:buNone/>
            </a:pPr>
            <a:r>
              <a:rPr lang="en-GB" altLang="en-US" sz="2000" dirty="0">
                <a:ea typeface="ヒラギノ角ゴ Pro W3" charset="-128"/>
              </a:rPr>
              <a:t>According to </a:t>
            </a:r>
            <a:r>
              <a:rPr lang="en-GB" altLang="en-US" sz="2000" dirty="0">
                <a:ea typeface="ヒラギノ角ゴ Pro W3" charset="-128"/>
                <a:hlinkClick r:id="rId2"/>
              </a:rPr>
              <a:t>Family Food Statistics</a:t>
            </a:r>
            <a:r>
              <a:rPr lang="en-GB" altLang="en-US" sz="2000" dirty="0">
                <a:ea typeface="ヒラギノ角ゴ Pro W3" charset="-128"/>
              </a:rPr>
              <a:t> published by the Department for Environment, Food and Rural Affairs in February 2016, households spend 11% of their income on food.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036" y="2571092"/>
            <a:ext cx="4020630" cy="2677802"/>
          </a:xfrm>
          <a:prstGeom prst="rect">
            <a:avLst/>
          </a:prstGeom>
        </p:spPr>
      </p:pic>
    </p:spTree>
    <p:extLst>
      <p:ext uri="{BB962C8B-B14F-4D97-AF65-F5344CB8AC3E}">
        <p14:creationId xmlns:p14="http://schemas.microsoft.com/office/powerpoint/2010/main" val="268509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ea typeface="ヒラギノ角ゴ Pro W3" charset="-128"/>
              </a:rPr>
              <a:t>Environmental and ethical considerations</a:t>
            </a:r>
            <a:endParaRPr lang="en-GB" sz="3600" dirty="0"/>
          </a:p>
        </p:txBody>
      </p:sp>
      <p:sp>
        <p:nvSpPr>
          <p:cNvPr id="3" name="Subtitle 2"/>
          <p:cNvSpPr>
            <a:spLocks noGrp="1"/>
          </p:cNvSpPr>
          <p:nvPr>
            <p:ph type="subTitle" idx="1"/>
          </p:nvPr>
        </p:nvSpPr>
        <p:spPr/>
        <p:txBody>
          <a:bodyPr/>
          <a:lstStyle/>
          <a:p>
            <a:r>
              <a:rPr lang="en-GB" altLang="en-US" sz="2000" dirty="0">
                <a:ea typeface="ヒラギノ角ゴ Pro W3" charset="-128"/>
              </a:rPr>
              <a:t>Local foods – buying locally supports local business and farmers</a:t>
            </a:r>
          </a:p>
          <a:p>
            <a:r>
              <a:rPr lang="en-GB" altLang="en-US" sz="2000" dirty="0">
                <a:ea typeface="ヒラギノ角ゴ Pro W3" charset="-128"/>
              </a:rPr>
              <a:t>Seasonal food – this can be fresher, tastier and more nutritious than out of season food.</a:t>
            </a:r>
          </a:p>
          <a:p>
            <a:r>
              <a:rPr lang="en-GB" altLang="en-US" sz="2000" dirty="0">
                <a:ea typeface="ヒラギノ角ゴ Pro W3" charset="-128"/>
              </a:rPr>
              <a:t>Genetically modified (GM) food – scientific intervention is used to change a plant, animal or micro-organism’s genes or to insert one gene from another organism.</a:t>
            </a:r>
          </a:p>
          <a:p>
            <a:r>
              <a:rPr lang="en-GB" altLang="en-US" sz="2000" dirty="0">
                <a:ea typeface="ヒラギノ角ゴ Pro W3" charset="-128"/>
              </a:rPr>
              <a:t>Organic food – food sold as ‘organic’ must come from growers, processors and importers who are registered and approved by organic certification bodies, which are shown on the food label.</a:t>
            </a:r>
          </a:p>
          <a:p>
            <a:r>
              <a:rPr lang="en-GB" altLang="en-US" sz="2000" dirty="0">
                <a:ea typeface="ヒラギノ角ゴ Pro W3" charset="-128"/>
              </a:rPr>
              <a:t>Free range – animals are allowed to roam freely outside. This food may be more expensive.</a:t>
            </a:r>
          </a:p>
          <a:p>
            <a:r>
              <a:rPr lang="en-GB" altLang="en-US" sz="2000" dirty="0">
                <a:ea typeface="ヒラギノ角ゴ Pro W3" charset="-128"/>
              </a:rPr>
              <a:t>Local food – some believe that food produced locally is more sustainable.</a:t>
            </a:r>
          </a:p>
          <a:p>
            <a:pPr marL="0" indent="0">
              <a:buNone/>
            </a:pPr>
            <a:endParaRPr lang="en-GB" sz="2000" dirty="0"/>
          </a:p>
        </p:txBody>
      </p:sp>
    </p:spTree>
    <p:extLst>
      <p:ext uri="{BB962C8B-B14F-4D97-AF65-F5344CB8AC3E}">
        <p14:creationId xmlns:p14="http://schemas.microsoft.com/office/powerpoint/2010/main" val="2579071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ea typeface="ヒラギノ角ゴ Pro W3" charset="-128"/>
              </a:rPr>
              <a:t>Food provenance</a:t>
            </a:r>
            <a:endParaRPr lang="en-GB" sz="3600" dirty="0"/>
          </a:p>
        </p:txBody>
      </p:sp>
      <p:sp>
        <p:nvSpPr>
          <p:cNvPr id="3" name="Subtitle 2"/>
          <p:cNvSpPr>
            <a:spLocks noGrp="1"/>
          </p:cNvSpPr>
          <p:nvPr>
            <p:ph type="subTitle" idx="1"/>
          </p:nvPr>
        </p:nvSpPr>
        <p:spPr>
          <a:xfrm>
            <a:off x="1169276" y="2571092"/>
            <a:ext cx="6074672" cy="3600000"/>
          </a:xfrm>
        </p:spPr>
        <p:txBody>
          <a:bodyPr/>
          <a:lstStyle/>
          <a:p>
            <a:pPr marL="0" indent="0">
              <a:buNone/>
            </a:pPr>
            <a:r>
              <a:rPr lang="en-GB" altLang="en-US" sz="2000" b="1" dirty="0">
                <a:ea typeface="ヒラギノ角ゴ Pro W3" charset="-128"/>
              </a:rPr>
              <a:t>Red Tractor: </a:t>
            </a:r>
            <a:r>
              <a:rPr lang="en-GB" altLang="en-US" sz="2000" dirty="0">
                <a:ea typeface="ヒラギノ角ゴ Pro W3" charset="-128"/>
              </a:rPr>
              <a:t>Red Tractor assurance standards for a range of food encompass food safety, animal welfare, environmental protection and traceability. The basic welfare needs of animals must not be compromised at any stage of their lives and farmers must ensure that their farming practices do not damage the environment.</a:t>
            </a:r>
          </a:p>
          <a:p>
            <a:pPr marL="0" indent="0">
              <a:buFont typeface="Arial" pitchFamily="34" charset="0"/>
              <a:buNone/>
            </a:pPr>
            <a:r>
              <a:rPr lang="en-GB" altLang="en-US" sz="2000" b="1" dirty="0" smtClean="0">
                <a:ea typeface="ヒラギノ角ゴ Pro W3" charset="-128"/>
              </a:rPr>
              <a:t>Protected </a:t>
            </a:r>
            <a:r>
              <a:rPr lang="en-GB" altLang="en-US" sz="2000" b="1" dirty="0">
                <a:ea typeface="ヒラギノ角ゴ Pro W3" charset="-128"/>
              </a:rPr>
              <a:t>Geographical Indication (</a:t>
            </a:r>
            <a:r>
              <a:rPr lang="en-GB" altLang="en-US" sz="2000" b="1" dirty="0" smtClean="0">
                <a:ea typeface="ヒラギノ角ゴ Pro W3" charset="-128"/>
              </a:rPr>
              <a:t>PGI): </a:t>
            </a:r>
            <a:r>
              <a:rPr lang="en-GB" altLang="en-US" sz="2000" dirty="0" smtClean="0">
                <a:ea typeface="ヒラギノ角ゴ Pro W3" charset="-128"/>
              </a:rPr>
              <a:t>Products </a:t>
            </a:r>
            <a:r>
              <a:rPr lang="en-GB" altLang="en-US" sz="2000" dirty="0">
                <a:ea typeface="ヒラギノ角ゴ Pro W3" charset="-128"/>
              </a:rPr>
              <a:t>which must be produced, processed or prepared within the geographical area and have a reputation, features or certain qualities attributable to that area</a:t>
            </a:r>
            <a:r>
              <a:rPr lang="en-GB" altLang="en-US" sz="2000" dirty="0" smtClean="0">
                <a:ea typeface="ヒラギノ角ゴ Pro W3" charset="-128"/>
              </a:rPr>
              <a:t>.</a:t>
            </a:r>
            <a:endParaRPr lang="en-GB" altLang="en-US" sz="2000" dirty="0">
              <a:ea typeface="ヒラギノ角ゴ Pro W3" charset="-128"/>
            </a:endParaRPr>
          </a:p>
        </p:txBody>
      </p:sp>
      <p:pic>
        <p:nvPicPr>
          <p:cNvPr id="4" name="Picture 2" descr="C:\Users\fmeek\Dropbox\Images for MEI spring newsletter\125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618" y="4222435"/>
            <a:ext cx="2728948" cy="172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0482" y="2571092"/>
            <a:ext cx="1261460" cy="1681709"/>
          </a:xfrm>
          <a:prstGeom prst="rect">
            <a:avLst/>
          </a:prstGeom>
        </p:spPr>
      </p:pic>
    </p:spTree>
    <p:extLst>
      <p:ext uri="{BB962C8B-B14F-4D97-AF65-F5344CB8AC3E}">
        <p14:creationId xmlns:p14="http://schemas.microsoft.com/office/powerpoint/2010/main" val="256504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600" dirty="0">
                <a:ea typeface="ヒラギノ角ゴ Pro W3" charset="-128"/>
              </a:rPr>
              <a:t>Food provenance</a:t>
            </a:r>
            <a:endParaRPr lang="en-GB" sz="3600" dirty="0"/>
          </a:p>
        </p:txBody>
      </p:sp>
      <p:sp>
        <p:nvSpPr>
          <p:cNvPr id="3" name="Subtitle 2"/>
          <p:cNvSpPr>
            <a:spLocks noGrp="1"/>
          </p:cNvSpPr>
          <p:nvPr>
            <p:ph type="subTitle" idx="1"/>
          </p:nvPr>
        </p:nvSpPr>
        <p:spPr>
          <a:xfrm>
            <a:off x="1169276" y="2571092"/>
            <a:ext cx="7095950" cy="3600000"/>
          </a:xfrm>
        </p:spPr>
        <p:txBody>
          <a:bodyPr/>
          <a:lstStyle/>
          <a:p>
            <a:pPr marL="0" indent="0">
              <a:buFont typeface="Arial" pitchFamily="34" charset="0"/>
              <a:buNone/>
            </a:pPr>
            <a:r>
              <a:rPr lang="en-GB" altLang="en-US" sz="2000" b="1" dirty="0" smtClean="0">
                <a:ea typeface="ヒラギノ角ゴ Pro W3" charset="-128"/>
              </a:rPr>
              <a:t>Beef </a:t>
            </a:r>
            <a:r>
              <a:rPr lang="en-GB" altLang="en-US" sz="2000" b="1" dirty="0">
                <a:ea typeface="ヒラギノ角ゴ Pro W3" charset="-128"/>
              </a:rPr>
              <a:t>and Lamb Assurance </a:t>
            </a:r>
            <a:r>
              <a:rPr lang="en-GB" altLang="en-US" sz="2000" b="1" dirty="0" smtClean="0">
                <a:ea typeface="ヒラギノ角ゴ Pro W3" charset="-128"/>
              </a:rPr>
              <a:t>Schemes</a:t>
            </a:r>
          </a:p>
          <a:p>
            <a:pPr marL="0" indent="0">
              <a:buFont typeface="Arial" pitchFamily="34" charset="0"/>
              <a:buNone/>
            </a:pPr>
            <a:r>
              <a:rPr lang="en-GB" altLang="en-US" sz="2000" dirty="0" smtClean="0">
                <a:ea typeface="ヒラギノ角ゴ Pro W3" charset="-128"/>
              </a:rPr>
              <a:t>The </a:t>
            </a:r>
            <a:r>
              <a:rPr lang="en-GB" altLang="en-US" sz="2000" dirty="0">
                <a:ea typeface="ヒラギノ角ゴ Pro W3" charset="-128"/>
              </a:rPr>
              <a:t>Quality Standard Mark Scheme for beef and lamb provides one of the highest levels of independently-inspected quality assurance for meat in the United Kingdom</a:t>
            </a:r>
            <a:r>
              <a:rPr lang="en-GB" altLang="en-US" sz="2000" dirty="0" smtClean="0">
                <a:ea typeface="ヒラギノ角ゴ Pro W3" charset="-128"/>
              </a:rPr>
              <a:t>.</a:t>
            </a:r>
          </a:p>
          <a:p>
            <a:pPr marL="0" indent="0">
              <a:buFont typeface="Arial" pitchFamily="34" charset="0"/>
              <a:buNone/>
            </a:pPr>
            <a:endParaRPr lang="en-GB" altLang="en-US" sz="2000" dirty="0" smtClean="0">
              <a:ea typeface="ヒラギノ角ゴ Pro W3" charset="-128"/>
            </a:endParaRPr>
          </a:p>
          <a:p>
            <a:pPr marL="0" indent="0">
              <a:buFont typeface="Arial" pitchFamily="34" charset="0"/>
              <a:buNone/>
            </a:pPr>
            <a:r>
              <a:rPr lang="en-GB" altLang="en-US" sz="2000" b="1" dirty="0">
                <a:ea typeface="ヒラギノ角ゴ Pro W3" charset="-128"/>
              </a:rPr>
              <a:t>Northern Ireland </a:t>
            </a:r>
            <a:r>
              <a:rPr lang="en-GB" altLang="en-US" sz="2000" b="1" dirty="0" smtClean="0">
                <a:ea typeface="ヒラギノ角ゴ Pro W3" charset="-128"/>
              </a:rPr>
              <a:t>Beef </a:t>
            </a:r>
            <a:r>
              <a:rPr lang="en-GB" altLang="en-US" sz="2000" b="1" dirty="0">
                <a:ea typeface="ヒラギノ角ゴ Pro W3" charset="-128"/>
              </a:rPr>
              <a:t>and </a:t>
            </a:r>
            <a:r>
              <a:rPr lang="en-GB" altLang="en-US" sz="2000" b="1" dirty="0" smtClean="0">
                <a:ea typeface="ヒラギノ角ゴ Pro W3" charset="-128"/>
              </a:rPr>
              <a:t>Lamb </a:t>
            </a:r>
            <a:r>
              <a:rPr lang="en-GB" altLang="en-US" sz="2000" b="1" dirty="0">
                <a:ea typeface="ヒラギノ角ゴ Pro W3" charset="-128"/>
              </a:rPr>
              <a:t>F</a:t>
            </a:r>
            <a:r>
              <a:rPr lang="en-GB" altLang="en-US" sz="2000" b="1" dirty="0" smtClean="0">
                <a:ea typeface="ヒラギノ角ゴ Pro W3" charset="-128"/>
              </a:rPr>
              <a:t>arm </a:t>
            </a:r>
            <a:r>
              <a:rPr lang="en-GB" altLang="en-US" sz="2000" b="1" dirty="0">
                <a:ea typeface="ヒラギノ角ゴ Pro W3" charset="-128"/>
              </a:rPr>
              <a:t>Q</a:t>
            </a:r>
            <a:r>
              <a:rPr lang="en-GB" altLang="en-US" sz="2000" b="1" dirty="0" smtClean="0">
                <a:ea typeface="ヒラギノ角ゴ Pro W3" charset="-128"/>
              </a:rPr>
              <a:t>uality</a:t>
            </a:r>
            <a:endParaRPr lang="en-GB" altLang="en-US" sz="2000" dirty="0">
              <a:ea typeface="ヒラギノ角ゴ Pro W3" charset="-128"/>
            </a:endParaRPr>
          </a:p>
          <a:p>
            <a:pPr marL="0" indent="0">
              <a:buFont typeface="Arial" pitchFamily="34" charset="0"/>
              <a:buNone/>
            </a:pPr>
            <a:r>
              <a:rPr lang="en-GB" altLang="en-US" sz="2000" dirty="0">
                <a:ea typeface="ヒラギノ角ゴ Pro W3" charset="-128"/>
              </a:rPr>
              <a:t>The Northern Ireland Beef &amp; Lamb Farm Quality Assurance Scheme was developed to give consumers assurances about the farm end of the production chain of their food.</a:t>
            </a:r>
            <a:endParaRPr lang="en-GB" sz="2000" dirty="0"/>
          </a:p>
        </p:txBody>
      </p:sp>
      <p:pic>
        <p:nvPicPr>
          <p:cNvPr id="6" name="Picture 5" descr="Quality Standard Beef &amp; La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9757" y="2815017"/>
            <a:ext cx="3702129" cy="96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s://www.lmcni.com/site/wp-content/uploads/2015/04/FQA-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771" y="4101706"/>
            <a:ext cx="2352263" cy="170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786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ea typeface="ヒラギノ角ゴ Pro W3" charset="-128"/>
              </a:rPr>
              <a:t>Advertising and other point of sale information</a:t>
            </a:r>
            <a:endParaRPr lang="en-GB" dirty="0"/>
          </a:p>
        </p:txBody>
      </p:sp>
      <p:sp>
        <p:nvSpPr>
          <p:cNvPr id="3" name="Subtitle 2"/>
          <p:cNvSpPr>
            <a:spLocks noGrp="1"/>
          </p:cNvSpPr>
          <p:nvPr>
            <p:ph type="subTitle" idx="1"/>
          </p:nvPr>
        </p:nvSpPr>
        <p:spPr>
          <a:xfrm>
            <a:off x="1169276" y="2571092"/>
            <a:ext cx="6015295" cy="3600000"/>
          </a:xfrm>
        </p:spPr>
        <p:txBody>
          <a:bodyPr/>
          <a:lstStyle/>
          <a:p>
            <a:pPr marL="0" indent="0">
              <a:spcBef>
                <a:spcPct val="0"/>
              </a:spcBef>
              <a:buNone/>
            </a:pPr>
            <a:r>
              <a:rPr lang="en-GB" altLang="en-US" sz="2000" dirty="0"/>
              <a:t>Advertisements encouraging people to choose certain foods often appear in the media. </a:t>
            </a:r>
          </a:p>
          <a:p>
            <a:pPr marL="0" indent="0">
              <a:spcBef>
                <a:spcPct val="0"/>
              </a:spcBef>
              <a:buNone/>
            </a:pPr>
            <a:endParaRPr lang="en-GB" altLang="en-US" sz="2000" dirty="0"/>
          </a:p>
          <a:p>
            <a:pPr marL="0" indent="0">
              <a:spcBef>
                <a:spcPct val="0"/>
              </a:spcBef>
              <a:buNone/>
            </a:pPr>
            <a:r>
              <a:rPr lang="en-GB" altLang="en-US" sz="2000" dirty="0"/>
              <a:t>Point of purchase information and product placement are strategies often used to provide information to consumers.</a:t>
            </a:r>
          </a:p>
          <a:p>
            <a:pPr marL="0" indent="0">
              <a:buNone/>
            </a:pPr>
            <a:endParaRPr lang="en-GB" sz="2000" dirty="0"/>
          </a:p>
        </p:txBody>
      </p:sp>
      <p:pic>
        <p:nvPicPr>
          <p:cNvPr id="1026" name="Picture 2" descr="S:\Shared\EDUCATION TEAM FILES\Photographs Oct 2018 onwards\food advertis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2529" y="2465470"/>
            <a:ext cx="3705621" cy="3705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868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smtClean="0">
                <a:ea typeface="ヒラギノ角ゴ Pro W3" charset="-128"/>
              </a:rPr>
              <a:t>Food labels</a:t>
            </a:r>
            <a:endParaRPr lang="en-GB" dirty="0"/>
          </a:p>
        </p:txBody>
      </p:sp>
      <p:sp>
        <p:nvSpPr>
          <p:cNvPr id="3" name="Subtitle 2"/>
          <p:cNvSpPr>
            <a:spLocks noGrp="1"/>
          </p:cNvSpPr>
          <p:nvPr>
            <p:ph type="subTitle" idx="1"/>
          </p:nvPr>
        </p:nvSpPr>
        <p:spPr>
          <a:xfrm>
            <a:off x="1169276" y="2571092"/>
            <a:ext cx="6430932" cy="3600000"/>
          </a:xfrm>
        </p:spPr>
        <p:txBody>
          <a:bodyPr/>
          <a:lstStyle/>
          <a:p>
            <a:pPr marL="0" indent="0">
              <a:spcBef>
                <a:spcPct val="50000"/>
              </a:spcBef>
              <a:buNone/>
            </a:pPr>
            <a:r>
              <a:rPr lang="en-GB" altLang="en-US" sz="2000" dirty="0">
                <a:latin typeface="Futura Bk" pitchFamily="34" charset="0"/>
              </a:rPr>
              <a:t>Labels give consumers useful and essential information, as well as to help sell products. They can be attractive and eye-catching, and can advertise special features about the product, such as ‘extra lean’ or ‘low fat’.</a:t>
            </a:r>
          </a:p>
          <a:p>
            <a:pPr marL="0" indent="0">
              <a:spcBef>
                <a:spcPct val="50000"/>
              </a:spcBef>
              <a:buNone/>
            </a:pPr>
            <a:r>
              <a:rPr lang="en-GB" altLang="en-US" sz="2000" dirty="0">
                <a:latin typeface="Futura Bk" pitchFamily="34" charset="0"/>
              </a:rPr>
              <a:t>Information is provided on packaging of food products to help consumers choose between different foods, brands and flavours. In addition, there is a legal requirement for much of the information that is often provided. </a:t>
            </a:r>
          </a:p>
          <a:p>
            <a:pPr marL="0" indent="0">
              <a:buNone/>
            </a:pPr>
            <a:endParaRPr lang="en-GB" sz="2000" dirty="0"/>
          </a:p>
        </p:txBody>
      </p:sp>
      <p:pic>
        <p:nvPicPr>
          <p:cNvPr id="6" name="Picture 13" descr="iStock_000014476652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018" y="1867694"/>
            <a:ext cx="3089964" cy="205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noChangeArrowheads="1"/>
          </p:cNvPicPr>
          <p:nvPr/>
        </p:nvPicPr>
        <p:blipFill>
          <a:blip r:embed="rId3">
            <a:extLst>
              <a:ext uri="{28A0092B-C50C-407E-A947-70E740481C1C}">
                <a14:useLocalDpi xmlns:a14="http://schemas.microsoft.com/office/drawing/2010/main" val="0"/>
              </a:ext>
            </a:extLst>
          </a:blip>
          <a:srcRect l="21640" t="5879" r="6302"/>
          <a:stretch>
            <a:fillRect/>
          </a:stretch>
        </p:blipFill>
        <p:spPr bwMode="auto">
          <a:xfrm>
            <a:off x="8699018" y="4070082"/>
            <a:ext cx="3089965" cy="2271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59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a:xfrm>
            <a:off x="1153511" y="3065488"/>
            <a:ext cx="9771787" cy="3087973"/>
          </a:xfrm>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230200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ea typeface="ヒラギノ角ゴ Pro W3" charset="-128"/>
              </a:rPr>
              <a:t>Quick starter activity</a:t>
            </a:r>
            <a:endParaRPr lang="en-US" dirty="0"/>
          </a:p>
        </p:txBody>
      </p:sp>
      <p:sp>
        <p:nvSpPr>
          <p:cNvPr id="3" name="Subtitle 2"/>
          <p:cNvSpPr>
            <a:spLocks noGrp="1"/>
          </p:cNvSpPr>
          <p:nvPr>
            <p:ph type="subTitle" idx="1"/>
          </p:nvPr>
        </p:nvSpPr>
        <p:spPr/>
        <p:txBody>
          <a:bodyPr/>
          <a:lstStyle/>
          <a:p>
            <a:pPr marL="0" indent="0">
              <a:buFont typeface="Arial" pitchFamily="34" charset="0"/>
              <a:buNone/>
              <a:defRPr/>
            </a:pPr>
            <a:r>
              <a:rPr lang="en-GB" altLang="en-US" sz="2000" dirty="0">
                <a:ea typeface="ヒラギノ角ゴ Pro W3" charset="-128"/>
              </a:rPr>
              <a:t>Think about what you had for your evening meal last night. </a:t>
            </a:r>
          </a:p>
          <a:p>
            <a:pPr marL="0" indent="0">
              <a:buFont typeface="Arial" pitchFamily="34" charset="0"/>
              <a:buNone/>
              <a:defRPr/>
            </a:pPr>
            <a:r>
              <a:rPr lang="en-GB" altLang="en-US" sz="2000" dirty="0">
                <a:ea typeface="ヒラギノ角ゴ Pro W3" charset="-128"/>
              </a:rPr>
              <a:t>What aspects influenced your choice? </a:t>
            </a:r>
            <a:endParaRPr lang="en-GB" altLang="en-US" sz="2000" dirty="0" smtClean="0">
              <a:ea typeface="ヒラギノ角ゴ Pro W3" charset="-128"/>
            </a:endParaRPr>
          </a:p>
          <a:p>
            <a:pPr marL="0" indent="0">
              <a:buFont typeface="Arial" pitchFamily="34" charset="0"/>
              <a:buNone/>
              <a:defRPr/>
            </a:pPr>
            <a:r>
              <a:rPr lang="en-GB" altLang="en-US" sz="2000" dirty="0" smtClean="0">
                <a:ea typeface="ヒラギノ角ゴ Pro W3" charset="-128"/>
              </a:rPr>
              <a:t>For </a:t>
            </a:r>
            <a:r>
              <a:rPr lang="en-GB" altLang="en-US" sz="2000" dirty="0">
                <a:ea typeface="ヒラギノ角ゴ Pro W3" charset="-128"/>
              </a:rPr>
              <a:t>example:</a:t>
            </a:r>
          </a:p>
          <a:p>
            <a:pPr>
              <a:defRPr/>
            </a:pPr>
            <a:r>
              <a:rPr lang="en-GB" altLang="en-US" sz="2000" dirty="0">
                <a:ea typeface="ヒラギノ角ゴ Pro W3" charset="-128"/>
              </a:rPr>
              <a:t>h</a:t>
            </a:r>
            <a:r>
              <a:rPr lang="en-GB" altLang="en-US" sz="2000" dirty="0" smtClean="0">
                <a:ea typeface="ヒラギノ角ゴ Pro W3" charset="-128"/>
              </a:rPr>
              <a:t>unger;</a:t>
            </a:r>
            <a:endParaRPr lang="en-GB" altLang="en-US" sz="2000" dirty="0">
              <a:ea typeface="ヒラギノ角ゴ Pro W3" charset="-128"/>
            </a:endParaRPr>
          </a:p>
          <a:p>
            <a:pPr>
              <a:defRPr/>
            </a:pPr>
            <a:r>
              <a:rPr lang="en-GB" altLang="en-US" sz="2000" dirty="0">
                <a:ea typeface="ヒラギノ角ゴ Pro W3" charset="-128"/>
              </a:rPr>
              <a:t>t</a:t>
            </a:r>
            <a:r>
              <a:rPr lang="en-GB" altLang="en-US" sz="2000" dirty="0" smtClean="0">
                <a:ea typeface="ヒラギノ角ゴ Pro W3" charset="-128"/>
              </a:rPr>
              <a:t>ime;</a:t>
            </a:r>
            <a:endParaRPr lang="en-GB" altLang="en-US" sz="2000" dirty="0">
              <a:ea typeface="ヒラギノ角ゴ Pro W3" charset="-128"/>
            </a:endParaRPr>
          </a:p>
          <a:p>
            <a:pPr>
              <a:defRPr/>
            </a:pPr>
            <a:r>
              <a:rPr lang="en-GB" altLang="en-US" sz="2000" dirty="0">
                <a:ea typeface="ヒラギノ角ゴ Pro W3" charset="-128"/>
              </a:rPr>
              <a:t>a</a:t>
            </a:r>
            <a:r>
              <a:rPr lang="en-GB" altLang="en-US" sz="2000" dirty="0" smtClean="0">
                <a:ea typeface="ヒラギノ角ゴ Pro W3" charset="-128"/>
              </a:rPr>
              <a:t>ccessibility;</a:t>
            </a:r>
            <a:endParaRPr lang="en-GB" altLang="en-US" sz="2000" dirty="0">
              <a:ea typeface="ヒラギノ角ゴ Pro W3" charset="-128"/>
            </a:endParaRPr>
          </a:p>
          <a:p>
            <a:pPr>
              <a:defRPr/>
            </a:pPr>
            <a:r>
              <a:rPr lang="en-GB" altLang="en-US" sz="2000" dirty="0">
                <a:ea typeface="ヒラギノ角ゴ Pro W3" charset="-128"/>
              </a:rPr>
              <a:t>p</a:t>
            </a:r>
            <a:r>
              <a:rPr lang="en-GB" altLang="en-US" sz="2000" dirty="0" smtClean="0">
                <a:ea typeface="ヒラギノ角ゴ Pro W3" charset="-128"/>
              </a:rPr>
              <a:t>rice</a:t>
            </a:r>
            <a:r>
              <a:rPr lang="en-GB" altLang="en-US" sz="2000" dirty="0">
                <a:ea typeface="ヒラギノ角ゴ Pro W3" charset="-128"/>
              </a:rPr>
              <a:t>.</a:t>
            </a:r>
          </a:p>
        </p:txBody>
      </p:sp>
      <p:pic>
        <p:nvPicPr>
          <p:cNvPr id="6" name="Picture 4" descr="\\bnf01\Company\Data_Archives\EDUCATION TEAM FILES - ARCHIVE\Meat and education\PHOTOS - not BNF copyright\Student food technology images\IMG_89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0036" y="3186424"/>
            <a:ext cx="197802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78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ea typeface="ヒラギノ角ゴ Pro W3" charset="-128"/>
              </a:rPr>
              <a:t>Factors affecting food choice</a:t>
            </a:r>
            <a:endParaRPr lang="en-GB" dirty="0"/>
          </a:p>
        </p:txBody>
      </p:sp>
      <p:sp>
        <p:nvSpPr>
          <p:cNvPr id="3" name="Subtitle 2"/>
          <p:cNvSpPr>
            <a:spLocks noGrp="1"/>
          </p:cNvSpPr>
          <p:nvPr>
            <p:ph type="subTitle" idx="1"/>
          </p:nvPr>
        </p:nvSpPr>
        <p:spPr>
          <a:xfrm>
            <a:off x="1169275" y="2571092"/>
            <a:ext cx="6597187" cy="3600000"/>
          </a:xfrm>
        </p:spPr>
        <p:txBody>
          <a:bodyPr/>
          <a:lstStyle/>
          <a:p>
            <a:pPr marL="0" indent="0">
              <a:buFont typeface="Arial" pitchFamily="34" charset="0"/>
              <a:buNone/>
              <a:defRPr/>
            </a:pPr>
            <a:r>
              <a:rPr lang="en-GB" altLang="en-US" sz="2000" dirty="0">
                <a:ea typeface="ヒラギノ角ゴ Pro W3" charset="-128"/>
              </a:rPr>
              <a:t>All around the world, people choose to eat different food for many different reasons, such as</a:t>
            </a:r>
            <a:r>
              <a:rPr lang="en-GB" altLang="en-US" sz="2000" dirty="0" smtClean="0">
                <a:ea typeface="ヒラギノ角ゴ Pro W3" charset="-128"/>
              </a:rPr>
              <a:t>:</a:t>
            </a:r>
            <a:endParaRPr lang="en-GB" altLang="en-US" sz="2000" dirty="0">
              <a:ea typeface="ヒラギノ角ゴ Pro W3" charset="-128"/>
            </a:endParaRPr>
          </a:p>
          <a:p>
            <a:pPr>
              <a:defRPr/>
            </a:pPr>
            <a:r>
              <a:rPr lang="en-GB" altLang="en-US" sz="2000" dirty="0" smtClean="0">
                <a:ea typeface="ヒラギノ角ゴ Pro W3" charset="-128"/>
              </a:rPr>
              <a:t>food preferences;</a:t>
            </a:r>
            <a:endParaRPr lang="en-GB" altLang="en-US" sz="2000" dirty="0">
              <a:ea typeface="ヒラギノ角ゴ Pro W3" charset="-128"/>
            </a:endParaRPr>
          </a:p>
          <a:p>
            <a:pPr>
              <a:defRPr/>
            </a:pPr>
            <a:r>
              <a:rPr lang="en-GB" altLang="en-US" sz="2000" dirty="0" smtClean="0">
                <a:ea typeface="ヒラギノ角ゴ Pro W3" charset="-128"/>
              </a:rPr>
              <a:t>time </a:t>
            </a:r>
            <a:r>
              <a:rPr lang="en-GB" altLang="en-US" sz="2000" dirty="0">
                <a:ea typeface="ヒラギノ角ゴ Pro W3" charset="-128"/>
              </a:rPr>
              <a:t>of day and </a:t>
            </a:r>
            <a:r>
              <a:rPr lang="en-GB" altLang="en-US" sz="2000" dirty="0" smtClean="0">
                <a:ea typeface="ヒラギノ角ゴ Pro W3" charset="-128"/>
              </a:rPr>
              <a:t>occasion;</a:t>
            </a:r>
            <a:endParaRPr lang="en-GB" altLang="en-US" sz="2000" dirty="0">
              <a:ea typeface="ヒラギノ角ゴ Pro W3" charset="-128"/>
            </a:endParaRPr>
          </a:p>
          <a:p>
            <a:pPr>
              <a:defRPr/>
            </a:pPr>
            <a:r>
              <a:rPr lang="en-GB" altLang="en-US" sz="2000" dirty="0">
                <a:ea typeface="ヒラギノ角ゴ Pro W3" charset="-128"/>
              </a:rPr>
              <a:t>d</a:t>
            </a:r>
            <a:r>
              <a:rPr lang="en-GB" altLang="en-US" sz="2000" dirty="0" smtClean="0">
                <a:ea typeface="ヒラギノ角ゴ Pro W3" charset="-128"/>
              </a:rPr>
              <a:t>iet </a:t>
            </a:r>
            <a:r>
              <a:rPr lang="en-GB" altLang="en-US" sz="2000" dirty="0">
                <a:ea typeface="ヒラギノ角ゴ Pro W3" charset="-128"/>
              </a:rPr>
              <a:t>and </a:t>
            </a:r>
            <a:r>
              <a:rPr lang="en-GB" altLang="en-US" sz="2000" dirty="0" smtClean="0">
                <a:ea typeface="ヒラギノ角ゴ Pro W3" charset="-128"/>
              </a:rPr>
              <a:t>health;</a:t>
            </a:r>
            <a:endParaRPr lang="en-GB" altLang="en-US" sz="2000" dirty="0">
              <a:ea typeface="ヒラギノ角ゴ Pro W3" charset="-128"/>
            </a:endParaRPr>
          </a:p>
          <a:p>
            <a:pPr>
              <a:defRPr/>
            </a:pPr>
            <a:r>
              <a:rPr lang="en-GB" altLang="en-US" sz="2000" dirty="0">
                <a:ea typeface="ヒラギノ角ゴ Pro W3" charset="-128"/>
              </a:rPr>
              <a:t>r</a:t>
            </a:r>
            <a:r>
              <a:rPr lang="en-GB" altLang="en-US" sz="2000" dirty="0" smtClean="0">
                <a:ea typeface="ヒラギノ角ゴ Pro W3" charset="-128"/>
              </a:rPr>
              <a:t>eligion </a:t>
            </a:r>
            <a:r>
              <a:rPr lang="en-GB" altLang="en-US" sz="2000" dirty="0">
                <a:ea typeface="ヒラギノ角ゴ Pro W3" charset="-128"/>
              </a:rPr>
              <a:t>and </a:t>
            </a:r>
            <a:r>
              <a:rPr lang="en-GB" altLang="en-US" sz="2000" dirty="0" smtClean="0">
                <a:ea typeface="ヒラギノ角ゴ Pro W3" charset="-128"/>
              </a:rPr>
              <a:t>culture;</a:t>
            </a:r>
            <a:endParaRPr lang="en-GB" altLang="en-US" sz="2000" dirty="0">
              <a:ea typeface="ヒラギノ角ゴ Pro W3" charset="-128"/>
            </a:endParaRPr>
          </a:p>
          <a:p>
            <a:pPr>
              <a:defRPr/>
            </a:pPr>
            <a:r>
              <a:rPr lang="en-GB" altLang="en-US" sz="2000" dirty="0">
                <a:ea typeface="ヒラギノ角ゴ Pro W3" charset="-128"/>
              </a:rPr>
              <a:t>c</a:t>
            </a:r>
            <a:r>
              <a:rPr lang="en-GB" altLang="en-US" sz="2000" dirty="0" smtClean="0">
                <a:ea typeface="ヒラギノ角ゴ Pro W3" charset="-128"/>
              </a:rPr>
              <a:t>ost </a:t>
            </a:r>
            <a:r>
              <a:rPr lang="en-GB" altLang="en-US" sz="2000" dirty="0">
                <a:ea typeface="ヒラギノ角ゴ Pro W3" charset="-128"/>
              </a:rPr>
              <a:t>of </a:t>
            </a:r>
            <a:r>
              <a:rPr lang="en-GB" altLang="en-US" sz="2000" dirty="0" smtClean="0">
                <a:ea typeface="ヒラギノ角ゴ Pro W3" charset="-128"/>
              </a:rPr>
              <a:t>food;</a:t>
            </a:r>
          </a:p>
          <a:p>
            <a:pPr>
              <a:defRPr/>
            </a:pPr>
            <a:r>
              <a:rPr lang="en-GB" altLang="en-US" sz="2000" dirty="0">
                <a:ea typeface="ヒラギノ角ゴ Pro W3" charset="-128"/>
              </a:rPr>
              <a:t>s</a:t>
            </a:r>
            <a:r>
              <a:rPr lang="en-GB" altLang="en-US" sz="2000" dirty="0" smtClean="0">
                <a:ea typeface="ヒラギノ角ゴ Pro W3" charset="-128"/>
              </a:rPr>
              <a:t>ocial </a:t>
            </a:r>
            <a:r>
              <a:rPr lang="en-GB" altLang="en-US" sz="2000" dirty="0">
                <a:ea typeface="ヒラギノ角ゴ Pro W3" charset="-128"/>
              </a:rPr>
              <a:t>and economic </a:t>
            </a:r>
            <a:r>
              <a:rPr lang="en-GB" altLang="en-US" sz="2000" dirty="0" smtClean="0">
                <a:ea typeface="ヒラギノ角ゴ Pro W3" charset="-128"/>
              </a:rPr>
              <a:t>considerations;</a:t>
            </a:r>
            <a:endParaRPr lang="en-GB" altLang="en-US" sz="2000" dirty="0">
              <a:ea typeface="ヒラギノ角ゴ Pro W3" charset="-128"/>
            </a:endParaRPr>
          </a:p>
          <a:p>
            <a:pPr>
              <a:defRPr/>
            </a:pPr>
            <a:r>
              <a:rPr lang="en-GB" altLang="en-US" sz="2000" dirty="0">
                <a:ea typeface="ヒラギノ角ゴ Pro W3" charset="-128"/>
              </a:rPr>
              <a:t>e</a:t>
            </a:r>
            <a:r>
              <a:rPr lang="en-GB" altLang="en-US" sz="2000" dirty="0" smtClean="0">
                <a:ea typeface="ヒラギノ角ゴ Pro W3" charset="-128"/>
              </a:rPr>
              <a:t>nvironmental considerations;</a:t>
            </a:r>
            <a:endParaRPr lang="en-GB" altLang="en-US" sz="2000" dirty="0">
              <a:ea typeface="ヒラギノ角ゴ Pro W3" charset="-128"/>
            </a:endParaRPr>
          </a:p>
          <a:p>
            <a:pPr>
              <a:defRPr/>
            </a:pPr>
            <a:r>
              <a:rPr lang="en-GB" altLang="en-US" sz="2000" dirty="0">
                <a:ea typeface="ヒラギノ角ゴ Pro W3" charset="-128"/>
              </a:rPr>
              <a:t>a</a:t>
            </a:r>
            <a:r>
              <a:rPr lang="en-GB" altLang="en-US" sz="2000" dirty="0" smtClean="0">
                <a:ea typeface="ヒラギノ角ゴ Pro W3" charset="-128"/>
              </a:rPr>
              <a:t>dvertising </a:t>
            </a:r>
            <a:r>
              <a:rPr lang="en-GB" altLang="en-US" sz="2000" dirty="0">
                <a:ea typeface="ヒラギノ角ゴ Pro W3" charset="-128"/>
              </a:rPr>
              <a:t>and other point of sale information.</a:t>
            </a:r>
          </a:p>
          <a:p>
            <a:pPr>
              <a:defRPr/>
            </a:pPr>
            <a:endParaRPr lang="en-GB" altLang="en-US" sz="2000" dirty="0">
              <a:ea typeface="ヒラギノ角ゴ Pro W3" charset="-128"/>
            </a:endParaRPr>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4242" y="2701721"/>
            <a:ext cx="3248207" cy="2167163"/>
          </a:xfrm>
          <a:prstGeom prst="rect">
            <a:avLst/>
          </a:prstGeom>
        </p:spPr>
      </p:pic>
    </p:spTree>
    <p:extLst>
      <p:ext uri="{BB962C8B-B14F-4D97-AF65-F5344CB8AC3E}">
        <p14:creationId xmlns:p14="http://schemas.microsoft.com/office/powerpoint/2010/main" val="265921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Likes and dislikes?</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5100895" cy="3600000"/>
          </a:xfrm>
        </p:spPr>
        <p:txBody>
          <a:bodyPr/>
          <a:lstStyle/>
          <a:p>
            <a:pPr marL="0" indent="0">
              <a:buFont typeface="Arial" pitchFamily="34" charset="0"/>
              <a:buNone/>
            </a:pPr>
            <a:r>
              <a:rPr lang="en-GB" altLang="en-US" sz="2000" dirty="0">
                <a:ea typeface="ヒラギノ角ゴ Pro W3" charset="-128"/>
              </a:rPr>
              <a:t>Not everyone likes the same food. </a:t>
            </a:r>
          </a:p>
          <a:p>
            <a:pPr marL="0" indent="0">
              <a:buFont typeface="Arial" pitchFamily="34" charset="0"/>
              <a:buNone/>
            </a:pPr>
            <a:r>
              <a:rPr lang="en-GB" altLang="en-US" sz="2000" dirty="0">
                <a:ea typeface="ヒラギノ角ゴ Pro W3" charset="-128"/>
              </a:rPr>
              <a:t>The taste, odour, appearance, shape and colour of food can affect people in different ways.</a:t>
            </a:r>
          </a:p>
        </p:txBody>
      </p:sp>
      <p:pic>
        <p:nvPicPr>
          <p:cNvPr id="5" name="Picture 4" descr="C:\Users\Uptal\Desktop\Meat and education images\New platform\Meat Matters Images\STUFFED MARROW.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807" y="2571092"/>
            <a:ext cx="4587749" cy="278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fmeek\Dropbox\Images for MEI spring poster\shutterstock_3362661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169" y="4348287"/>
            <a:ext cx="2006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Users\fmeek\Dropbox\Images for MEI spring poster\shutterstock_1288572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321" y="4376368"/>
            <a:ext cx="21018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09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Quantity</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pPr>
              <a:spcBef>
                <a:spcPct val="50000"/>
              </a:spcBef>
              <a:buNone/>
            </a:pPr>
            <a:r>
              <a:rPr lang="en-GB" altLang="en-US" sz="2000" dirty="0">
                <a:latin typeface="Futura Bk" pitchFamily="34" charset="0"/>
              </a:rPr>
              <a:t>How could the quantity of food affect choice</a:t>
            </a:r>
            <a:r>
              <a:rPr lang="en-GB" altLang="en-US" sz="2000" dirty="0" smtClean="0">
                <a:latin typeface="Futura Bk" pitchFamily="34" charset="0"/>
              </a:rPr>
              <a:t>?</a:t>
            </a:r>
          </a:p>
          <a:p>
            <a:pPr>
              <a:spcBef>
                <a:spcPct val="50000"/>
              </a:spcBef>
              <a:buNone/>
            </a:pPr>
            <a:r>
              <a:rPr lang="en-GB" altLang="en-US" sz="2000" dirty="0">
                <a:latin typeface="Futura Bk" pitchFamily="34" charset="0"/>
              </a:rPr>
              <a:t>Consider which consumers this might impact.</a:t>
            </a:r>
          </a:p>
          <a:p>
            <a:pPr>
              <a:spcBef>
                <a:spcPct val="50000"/>
              </a:spcBef>
              <a:buNone/>
            </a:pPr>
            <a:endParaRPr lang="en-GB" altLang="en-US" sz="2000" dirty="0">
              <a:latin typeface="Futura Bk" pitchFamily="34" charset="0"/>
            </a:endParaRPr>
          </a:p>
        </p:txBody>
      </p:sp>
      <p:pic>
        <p:nvPicPr>
          <p:cNvPr id="4" name="Picture 10" descr="C:\Users\Uptal\Desktop\Meat and education images\Miscellaneous steak shots\Bacon &amp; Sausage SAY48 13.4.07\Low Res\SAUS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1706" y="3290159"/>
            <a:ext cx="2463980" cy="246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Users\Uptal\Desktop\Meat and education images\Miscellaneous steak shots\Chops&amp;Gammon SAX61 13.10.06\Jpegs\GAMON STE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059" y="3800797"/>
            <a:ext cx="2458812" cy="246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C:\Users\Uptal\Desktop\Meat and education images\Miscellaneous steak shots\Pork &amp; Beef SAX83 (2007)\Low Res\TOP SI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2343" y="1764504"/>
            <a:ext cx="2431678" cy="24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713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200" dirty="0">
                <a:ea typeface="ヒラギノ角ゴ Pro W3" charset="-128"/>
              </a:rPr>
              <a:t>Social and economic considerations</a:t>
            </a:r>
            <a:endParaRPr lang="en-GB" dirty="0"/>
          </a:p>
        </p:txBody>
      </p:sp>
      <p:sp>
        <p:nvSpPr>
          <p:cNvPr id="3" name="Subtitle 2"/>
          <p:cNvSpPr>
            <a:spLocks noGrp="1"/>
          </p:cNvSpPr>
          <p:nvPr>
            <p:ph type="subTitle" idx="1"/>
          </p:nvPr>
        </p:nvSpPr>
        <p:spPr>
          <a:xfrm>
            <a:off x="1169275" y="2571092"/>
            <a:ext cx="7000947" cy="3600000"/>
          </a:xfrm>
        </p:spPr>
        <p:txBody>
          <a:bodyPr/>
          <a:lstStyle/>
          <a:p>
            <a:pPr marL="0" indent="0">
              <a:buFont typeface="Arial" pitchFamily="34" charset="0"/>
              <a:buNone/>
            </a:pPr>
            <a:r>
              <a:rPr lang="en-GB" altLang="en-US" sz="2000" dirty="0">
                <a:ea typeface="ヒラギノ角ゴ Pro W3" charset="-128"/>
              </a:rPr>
              <a:t>Lack of competence and confidence in the kitchen – people may choose to buy ready made, frozen or dried foods that are easy to prepare and cook and that require only basic cooking skills</a:t>
            </a:r>
            <a:r>
              <a:rPr lang="en-GB" altLang="en-US" sz="2000" dirty="0" smtClean="0">
                <a:ea typeface="ヒラギノ角ゴ Pro W3" charset="-128"/>
              </a:rPr>
              <a:t>.</a:t>
            </a:r>
            <a:endParaRPr lang="en-GB" altLang="en-US" sz="2000" dirty="0">
              <a:ea typeface="ヒラギノ角ゴ Pro W3" charset="-128"/>
            </a:endParaRPr>
          </a:p>
          <a:p>
            <a:pPr marL="0" indent="0">
              <a:buFont typeface="Arial" pitchFamily="34" charset="0"/>
              <a:buNone/>
            </a:pPr>
            <a:r>
              <a:rPr lang="en-GB" altLang="en-US" sz="2000" dirty="0">
                <a:ea typeface="ヒラギノ角ゴ Pro W3" charset="-128"/>
              </a:rPr>
              <a:t>Lack of time – many people work long hours and either haven’t got the time or do not wish to spend time cooking at home.</a:t>
            </a:r>
          </a:p>
          <a:p>
            <a:pPr marL="0" indent="0">
              <a:buFont typeface="Arial" pitchFamily="34" charset="0"/>
              <a:buNone/>
            </a:pPr>
            <a:r>
              <a:rPr lang="en-GB" altLang="en-US" sz="2000" dirty="0">
                <a:ea typeface="ヒラギノ角ゴ Pro W3" charset="-128"/>
              </a:rPr>
              <a:t>Development of ready meals – because people lack time and have labour saving equipment (such as microwaves) the amount and range of convenience foods has grown</a:t>
            </a:r>
            <a:r>
              <a:rPr lang="en-GB" altLang="en-US" sz="2000" dirty="0" smtClean="0">
                <a:ea typeface="ヒラギノ角ゴ Pro W3" charset="-128"/>
              </a:rPr>
              <a:t>.</a:t>
            </a:r>
            <a:endParaRPr lang="en-GB" altLang="en-US" sz="2000" dirty="0">
              <a:ea typeface="ヒラギノ角ゴ Pro W3" charset="-128"/>
            </a:endParaRPr>
          </a:p>
          <a:p>
            <a:pPr marL="0" indent="0">
              <a:buFont typeface="Arial" pitchFamily="34" charset="0"/>
              <a:buNone/>
            </a:pPr>
            <a:r>
              <a:rPr lang="en-GB" altLang="en-US" sz="2000" dirty="0">
                <a:ea typeface="ヒラギノ角ゴ Pro W3" charset="-128"/>
              </a:rPr>
              <a:t>Smaller households – an increasing number of people now live alone and this may well affect their food choices.</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3931" y="2070042"/>
            <a:ext cx="2977434" cy="2033587"/>
          </a:xfrm>
          <a:prstGeom prst="rect">
            <a:avLst/>
          </a:prstGeom>
        </p:spPr>
      </p:pic>
      <p:pic>
        <p:nvPicPr>
          <p:cNvPr id="5" name="Picture 2" descr="S:\Shared\EDUCATION TEAM FILES\Photographs Oct 2018 onwards\Medium size photos\Reheating f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3931" y="4293635"/>
            <a:ext cx="2977434" cy="198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935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sz="3200" dirty="0">
                <a:ea typeface="ヒラギノ角ゴ Pro W3" charset="-128"/>
              </a:rPr>
              <a:t>Social and economic considerations</a:t>
            </a:r>
            <a:endParaRPr lang="en-GB" dirty="0"/>
          </a:p>
        </p:txBody>
      </p:sp>
      <p:sp>
        <p:nvSpPr>
          <p:cNvPr id="3" name="Subtitle 2"/>
          <p:cNvSpPr>
            <a:spLocks noGrp="1"/>
          </p:cNvSpPr>
          <p:nvPr>
            <p:ph type="subTitle" idx="1"/>
          </p:nvPr>
        </p:nvSpPr>
        <p:spPr>
          <a:xfrm>
            <a:off x="1169275" y="2571092"/>
            <a:ext cx="7000947" cy="3600000"/>
          </a:xfrm>
        </p:spPr>
        <p:txBody>
          <a:bodyPr/>
          <a:lstStyle/>
          <a:p>
            <a:pPr marL="0" indent="0">
              <a:buFont typeface="Arial" pitchFamily="34" charset="0"/>
              <a:buNone/>
            </a:pPr>
            <a:r>
              <a:rPr lang="en-GB" altLang="en-US" sz="2000" dirty="0">
                <a:ea typeface="ヒラギノ角ゴ Pro W3" charset="-128"/>
              </a:rPr>
              <a:t>Body image and peer pressure can both influence the food that people choose to buy, cook and eat.</a:t>
            </a:r>
          </a:p>
          <a:p>
            <a:pPr marL="0" indent="0">
              <a:buFont typeface="Arial" pitchFamily="34" charset="0"/>
              <a:buNone/>
            </a:pPr>
            <a:r>
              <a:rPr lang="en-GB" altLang="en-US" sz="2000" dirty="0">
                <a:ea typeface="ヒラギノ角ゴ Pro W3" charset="-128"/>
              </a:rPr>
              <a:t>A balanced diet, together with regular physical activity, can help to maintain a healthy weight. Eating the right balance of a wide range of foods provides most people with the energy and nutrients that they need to stay healthy. </a:t>
            </a:r>
          </a:p>
          <a:p>
            <a:pPr marL="0" indent="0">
              <a:buNone/>
            </a:pPr>
            <a:endParaRPr lang="en-GB" dirty="0"/>
          </a:p>
        </p:txBody>
      </p:sp>
    </p:spTree>
    <p:extLst>
      <p:ext uri="{BB962C8B-B14F-4D97-AF65-F5344CB8AC3E}">
        <p14:creationId xmlns:p14="http://schemas.microsoft.com/office/powerpoint/2010/main" val="1713515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Users\Uptal\Desktop\Meat and education images\sausage booklet2008\high res\SAUSAGE BAKE.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194" y="4461462"/>
            <a:ext cx="27003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Cooking equipment and practical skills</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pPr>
              <a:spcBef>
                <a:spcPct val="50000"/>
              </a:spcBef>
              <a:buNone/>
            </a:pPr>
            <a:r>
              <a:rPr lang="en-GB" altLang="en-US" sz="2000" dirty="0">
                <a:latin typeface="Futura Bk" pitchFamily="34" charset="0"/>
              </a:rPr>
              <a:t>How could cooking equipment and practical skills affect food choice?</a:t>
            </a:r>
          </a:p>
        </p:txBody>
      </p:sp>
      <p:pic>
        <p:nvPicPr>
          <p:cNvPr id="4" name="Picture 3" descr="C:\Users\Uptal\Desktop\Meat and education images\Taste sensations\High res\STEAMING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2689" y="3850439"/>
            <a:ext cx="206692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Uptal\Desktop\Meat and education images\Taste sensations\High res\KNEEDI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634" y="3148765"/>
            <a:ext cx="2386012"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3567" y="4461462"/>
            <a:ext cx="2592388"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2979" y="3279733"/>
            <a:ext cx="2374900"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5839" y="3279733"/>
            <a:ext cx="146685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090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latin typeface="Arial" panose="020B0604020202020204" pitchFamily="34" charset="0"/>
                <a:cs typeface="Arial" panose="020B0604020202020204" pitchFamily="34" charset="0"/>
              </a:rPr>
              <a:t>Culture and religion</a:t>
            </a:r>
            <a:br>
              <a:rPr lang="en-GB" alt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69276" y="2571092"/>
            <a:ext cx="6169675" cy="3600000"/>
          </a:xfrm>
        </p:spPr>
        <p:txBody>
          <a:bodyPr/>
          <a:lstStyle/>
          <a:p>
            <a:pPr marL="0" indent="0">
              <a:buFont typeface="Arial" pitchFamily="34" charset="0"/>
              <a:buNone/>
              <a:defRPr/>
            </a:pPr>
            <a:r>
              <a:rPr lang="en-GB" sz="2000" dirty="0"/>
              <a:t>Food is an important part of religious observance for many different religions. </a:t>
            </a:r>
          </a:p>
          <a:p>
            <a:pPr marL="0" indent="0">
              <a:buFont typeface="Arial" pitchFamily="34" charset="0"/>
              <a:buNone/>
              <a:defRPr/>
            </a:pPr>
            <a:r>
              <a:rPr lang="en-GB" sz="2000" dirty="0"/>
              <a:t>Religions which have particular food restrictions or celebrations involving food include</a:t>
            </a:r>
            <a:r>
              <a:rPr lang="en-GB" sz="2000" dirty="0" smtClean="0"/>
              <a:t>:</a:t>
            </a:r>
            <a:endParaRPr lang="en-GB" sz="2000" dirty="0"/>
          </a:p>
          <a:p>
            <a:pPr>
              <a:defRPr/>
            </a:pPr>
            <a:r>
              <a:rPr lang="en-GB" sz="2000" dirty="0" smtClean="0"/>
              <a:t>Christianity;</a:t>
            </a:r>
            <a:endParaRPr lang="en-GB" sz="2000" dirty="0"/>
          </a:p>
          <a:p>
            <a:pPr>
              <a:defRPr/>
            </a:pPr>
            <a:r>
              <a:rPr lang="en-GB" sz="2000" dirty="0" smtClean="0"/>
              <a:t>Islam;</a:t>
            </a:r>
            <a:endParaRPr lang="en-GB" sz="2000" dirty="0"/>
          </a:p>
          <a:p>
            <a:pPr>
              <a:defRPr/>
            </a:pPr>
            <a:r>
              <a:rPr lang="en-GB" sz="2000" dirty="0" smtClean="0"/>
              <a:t>Hinduism;</a:t>
            </a:r>
            <a:endParaRPr lang="en-GB" sz="2000" dirty="0"/>
          </a:p>
          <a:p>
            <a:pPr>
              <a:defRPr/>
            </a:pPr>
            <a:r>
              <a:rPr lang="en-GB" sz="2000" dirty="0" smtClean="0"/>
              <a:t>Judaism;</a:t>
            </a:r>
          </a:p>
          <a:p>
            <a:r>
              <a:rPr lang="en-GB" altLang="en-US" sz="2000" dirty="0" smtClean="0">
                <a:ea typeface="ヒラギノ角ゴ Pro W3" charset="-128"/>
              </a:rPr>
              <a:t>Sikhism;</a:t>
            </a:r>
            <a:endParaRPr lang="en-GB" altLang="en-US" sz="2000" dirty="0">
              <a:ea typeface="ヒラギノ角ゴ Pro W3" charset="-128"/>
            </a:endParaRPr>
          </a:p>
          <a:p>
            <a:pPr>
              <a:spcBef>
                <a:spcPct val="50000"/>
              </a:spcBef>
              <a:buNone/>
            </a:pPr>
            <a:endParaRPr lang="en-GB" altLang="en-US" sz="2000" dirty="0">
              <a:latin typeface="Futura Bk" pitchFamily="34" charset="0"/>
            </a:endParaRPr>
          </a:p>
        </p:txBody>
      </p:sp>
      <p:pic>
        <p:nvPicPr>
          <p:cNvPr id="4" name="Picture 19" descr="http://meatmatters.redmeatinfo.com/images/recipes/5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664" y="1912938"/>
            <a:ext cx="217011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HEALTHY HEART 1"/>
          <p:cNvPicPr>
            <a:picLocks noChangeAspect="1" noChangeArrowheads="1"/>
          </p:cNvPicPr>
          <p:nvPr/>
        </p:nvPicPr>
        <p:blipFill>
          <a:blip r:embed="rId3">
            <a:extLst>
              <a:ext uri="{28A0092B-C50C-407E-A947-70E740481C1C}">
                <a14:useLocalDpi xmlns:a14="http://schemas.microsoft.com/office/drawing/2010/main" val="0"/>
              </a:ext>
            </a:extLst>
          </a:blip>
          <a:srcRect t="8746" b="12476"/>
          <a:stretch>
            <a:fillRect/>
          </a:stretch>
        </p:blipFill>
        <p:spPr bwMode="auto">
          <a:xfrm flipH="1">
            <a:off x="7460236" y="4439191"/>
            <a:ext cx="1802321" cy="173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S:\Shared\BNF Photographs\iStock Photo Images\Seasonal\iStock_000017243499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445" y="1912938"/>
            <a:ext cx="1789112" cy="198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S:\Shared\BNF Photographs\iStock Photo Images\Seasonal\iStock_000018963926Mediu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8665" y="5004279"/>
            <a:ext cx="1789112"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txBox="1">
            <a:spLocks/>
          </p:cNvSpPr>
          <p:nvPr/>
        </p:nvSpPr>
        <p:spPr>
          <a:xfrm>
            <a:off x="3269229" y="3929409"/>
            <a:ext cx="3832215" cy="1589971"/>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GB" altLang="en-US" sz="2000" dirty="0" smtClean="0">
                <a:ea typeface="ヒラギノ角ゴ Pro W3" charset="-128"/>
              </a:rPr>
              <a:t>Buddhism;</a:t>
            </a:r>
          </a:p>
          <a:p>
            <a:r>
              <a:rPr lang="en-GB" altLang="en-US" sz="2000" dirty="0" smtClean="0">
                <a:ea typeface="ヒラギノ角ゴ Pro W3" charset="-128"/>
              </a:rPr>
              <a:t>Seventh-day Adventist Church;</a:t>
            </a:r>
          </a:p>
          <a:p>
            <a:r>
              <a:rPr lang="en-GB" altLang="en-US" sz="2000" dirty="0" smtClean="0">
                <a:ea typeface="ヒラギノ角ゴ Pro W3" charset="-128"/>
              </a:rPr>
              <a:t>Rastafari Movement.</a:t>
            </a:r>
            <a:endParaRPr lang="en-GB" sz="2000" dirty="0" smtClean="0"/>
          </a:p>
          <a:p>
            <a:pPr>
              <a:spcBef>
                <a:spcPct val="50000"/>
              </a:spcBef>
              <a:buFont typeface="Arial" charset="0"/>
              <a:buNone/>
            </a:pPr>
            <a:endParaRPr lang="en-GB" altLang="en-US" sz="2000" dirty="0">
              <a:latin typeface="Futura Bk" pitchFamily="34" charset="0"/>
            </a:endParaRPr>
          </a:p>
        </p:txBody>
      </p:sp>
    </p:spTree>
    <p:extLst>
      <p:ext uri="{BB962C8B-B14F-4D97-AF65-F5344CB8AC3E}">
        <p14:creationId xmlns:p14="http://schemas.microsoft.com/office/powerpoint/2010/main" val="2685090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78F9C6E6CA40469EF8D815CB2EEB82" ma:contentTypeVersion="13" ma:contentTypeDescription="Create a new document." ma:contentTypeScope="" ma:versionID="e130adad84ea3ab2135b56c6c336c885">
  <xsd:schema xmlns:xsd="http://www.w3.org/2001/XMLSchema" xmlns:xs="http://www.w3.org/2001/XMLSchema" xmlns:p="http://schemas.microsoft.com/office/2006/metadata/properties" xmlns:ns3="8409cf61-8f5f-4421-9a3e-169c7d6c7b55" xmlns:ns4="3089966e-1c9a-40c5-9c65-11a87eb6eb54" targetNamespace="http://schemas.microsoft.com/office/2006/metadata/properties" ma:root="true" ma:fieldsID="77387c4e1bf2321a475d1827ccc9247f" ns3:_="" ns4:_="">
    <xsd:import namespace="8409cf61-8f5f-4421-9a3e-169c7d6c7b55"/>
    <xsd:import namespace="3089966e-1c9a-40c5-9c65-11a87eb6eb5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09cf61-8f5f-4421-9a3e-169c7d6c7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89966e-1c9a-40c5-9c65-11a87eb6eb5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31FCE8-A380-422F-AF4E-9E0C561C23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09cf61-8f5f-4421-9a3e-169c7d6c7b55"/>
    <ds:schemaRef ds:uri="3089966e-1c9a-40c5-9c65-11a87eb6eb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039EA2-045D-449D-8328-F009B4BAA536}">
  <ds:schemaRefs>
    <ds:schemaRef ds:uri="http://schemas.microsoft.com/sharepoint/v3/contenttype/forms"/>
  </ds:schemaRefs>
</ds:datastoreItem>
</file>

<file path=customXml/itemProps3.xml><?xml version="1.0" encoding="utf-8"?>
<ds:datastoreItem xmlns:ds="http://schemas.openxmlformats.org/officeDocument/2006/customXml" ds:itemID="{CDC3502C-572A-42B3-9644-ADDD97143380}">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8409cf61-8f5f-4421-9a3e-169c7d6c7b55"/>
    <ds:schemaRef ds:uri="http://purl.org/dc/terms/"/>
    <ds:schemaRef ds:uri="3089966e-1c9a-40c5-9c65-11a87eb6eb5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131</TotalTime>
  <Words>1009</Words>
  <Application>Microsoft Office PowerPoint</Application>
  <PresentationFormat>Widescreen</PresentationFormat>
  <Paragraphs>82</Paragraphs>
  <Slides>18</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18</vt:i4>
      </vt:variant>
    </vt:vector>
  </HeadingPairs>
  <TitlesOfParts>
    <vt:vector size="26" baseType="lpstr">
      <vt:lpstr>Arial</vt:lpstr>
      <vt:lpstr>Calibri</vt:lpstr>
      <vt:lpstr>Futura Bk</vt:lpstr>
      <vt:lpstr>ヒラギノ角ゴ Pro W3</vt:lpstr>
      <vt:lpstr>Office Theme</vt:lpstr>
      <vt:lpstr>Custom Design</vt:lpstr>
      <vt:lpstr>1_Custom Design</vt:lpstr>
      <vt:lpstr>3_Custom Design</vt:lpstr>
      <vt:lpstr>Consumer food choice</vt:lpstr>
      <vt:lpstr>Quick starter activity</vt:lpstr>
      <vt:lpstr>Factors affecting food choice</vt:lpstr>
      <vt:lpstr>Likes and dislikes? </vt:lpstr>
      <vt:lpstr>Quantity</vt:lpstr>
      <vt:lpstr>Social and economic considerations</vt:lpstr>
      <vt:lpstr>Social and economic considerations</vt:lpstr>
      <vt:lpstr>Cooking equipment and practical skills </vt:lpstr>
      <vt:lpstr>Culture and religion </vt:lpstr>
      <vt:lpstr>Time of day and occasion</vt:lpstr>
      <vt:lpstr>Healthy eating </vt:lpstr>
      <vt:lpstr>Cost</vt:lpstr>
      <vt:lpstr>Environmental and ethical considerations</vt:lpstr>
      <vt:lpstr>Food provenance</vt:lpstr>
      <vt:lpstr>Food provenance</vt:lpstr>
      <vt:lpstr>Advertising and other point of sale information</vt:lpstr>
      <vt:lpstr>Food labels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Elsa Healey</cp:lastModifiedBy>
  <cp:revision>33</cp:revision>
  <dcterms:created xsi:type="dcterms:W3CDTF">2018-10-10T09:22:08Z</dcterms:created>
  <dcterms:modified xsi:type="dcterms:W3CDTF">2020-11-05T10:21:16Z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0x0101001778F9C6E6CA40469EF8D815CB2EEB82</vt:lpwstr>
  </property>
</Properties>
</file>