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</p:sldMasterIdLst>
  <p:notesMasterIdLst>
    <p:notesMasterId r:id="rId30"/>
  </p:notesMasterIdLst>
  <p:handoutMasterIdLst>
    <p:handoutMasterId r:id="rId31"/>
  </p:handoutMasterIdLst>
  <p:sldIdLst>
    <p:sldId id="256" r:id="rId8"/>
    <p:sldId id="259" r:id="rId9"/>
    <p:sldId id="262" r:id="rId10"/>
    <p:sldId id="263" r:id="rId11"/>
    <p:sldId id="296" r:id="rId12"/>
    <p:sldId id="297" r:id="rId13"/>
    <p:sldId id="266" r:id="rId14"/>
    <p:sldId id="291" r:id="rId15"/>
    <p:sldId id="267" r:id="rId16"/>
    <p:sldId id="268" r:id="rId17"/>
    <p:sldId id="269" r:id="rId18"/>
    <p:sldId id="289" r:id="rId19"/>
    <p:sldId id="270" r:id="rId20"/>
    <p:sldId id="294" r:id="rId21"/>
    <p:sldId id="295" r:id="rId22"/>
    <p:sldId id="271" r:id="rId23"/>
    <p:sldId id="290" r:id="rId24"/>
    <p:sldId id="273" r:id="rId25"/>
    <p:sldId id="293" r:id="rId26"/>
    <p:sldId id="292" r:id="rId27"/>
    <p:sldId id="274" r:id="rId28"/>
    <p:sldId id="261" r:id="rId2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C4D9"/>
    <a:srgbClr val="B8B8D1"/>
    <a:srgbClr val="263B83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B6B189-F7D0-95A1-7BE2-5623A3C9CD38}" v="1" dt="2019-08-08T09:18:12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/>
    <p:restoredTop sz="94655"/>
  </p:normalViewPr>
  <p:slideViewPr>
    <p:cSldViewPr snapToGrid="0" snapToObjects="1">
      <p:cViewPr varScale="1">
        <p:scale>
          <a:sx n="73" d="100"/>
          <a:sy n="73" d="100"/>
        </p:scale>
        <p:origin x="6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7CB94-2F3B-471D-95FF-941FB0DDCC4E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BD91F-D3C3-4DFC-BF0C-896FADAE4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711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37827-F501-4C7E-AA7A-78194BBBA4B2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039C5-6E28-4EC4-9BFC-87635E4ED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788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263B8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263B8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C3C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263B8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2019</a:t>
            </a: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v.uk/government/news/gove-to-introduce-natashas-law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v.uk/government/publications/family-food-201617/purchases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Meat and the consumer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B75C5-E4E7-4CEF-BDA2-B621022E9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/>
                <a:cs typeface="Arial"/>
              </a:rPr>
              <a:t>Where to buy meat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8BFDC1-621A-443A-B57E-DECB49ED4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360933" cy="3600000"/>
          </a:xfrm>
        </p:spPr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Consumers need to think about where to buy meat. A variety of retail shops sell meat, e.g. butcher, supermarket and farm shop.</a:t>
            </a:r>
          </a:p>
          <a:p>
            <a:pPr marL="0" indent="0">
              <a:spcBef>
                <a:spcPct val="50000"/>
              </a:spcBef>
              <a:buNone/>
            </a:pP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Consumers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need to be aware of the advantages and disadvantages of purchasing meat from different types of retail outlets.</a:t>
            </a:r>
          </a:p>
          <a:p>
            <a:pPr marL="0" indent="0" fontAlgn="base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pic>
        <p:nvPicPr>
          <p:cNvPr id="5" name="Picture 8" descr="iStock_000012815184XSma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3291" y="1923798"/>
            <a:ext cx="2659363" cy="398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630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F3B5-BF84-40DB-8062-0D44723D2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/>
                <a:cs typeface="Arial"/>
              </a:rPr>
              <a:t>A butcher/farm shop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205" y="2283798"/>
            <a:ext cx="8547333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32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Supermarket</a:t>
            </a:r>
            <a:endParaRPr lang="en-GB" dirty="0"/>
          </a:p>
        </p:txBody>
      </p:sp>
      <p:graphicFrame>
        <p:nvGraphicFramePr>
          <p:cNvPr id="5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385808"/>
              </p:ext>
            </p:extLst>
          </p:nvPr>
        </p:nvGraphicFramePr>
        <p:xfrm>
          <a:off x="1169274" y="2283798"/>
          <a:ext cx="8497887" cy="3456285"/>
        </p:xfrm>
        <a:graphic>
          <a:graphicData uri="http://schemas.openxmlformats.org/drawingml/2006/table">
            <a:tbl>
              <a:tblPr/>
              <a:tblGrid>
                <a:gridCol w="2833687">
                  <a:extLst>
                    <a:ext uri="{9D8B030D-6E8A-4147-A177-3AD203B41FA5}">
                      <a16:colId xmlns:a16="http://schemas.microsoft.com/office/drawing/2014/main" val="2494456813"/>
                    </a:ext>
                  </a:extLst>
                </a:gridCol>
                <a:gridCol w="2830513">
                  <a:extLst>
                    <a:ext uri="{9D8B030D-6E8A-4147-A177-3AD203B41FA5}">
                      <a16:colId xmlns:a16="http://schemas.microsoft.com/office/drawing/2014/main" val="192719410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368294517"/>
                    </a:ext>
                  </a:extLst>
                </a:gridCol>
              </a:tblGrid>
              <a:tr h="3524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purchased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Opportunities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Constraints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638286"/>
                  </a:ext>
                </a:extLst>
              </a:tr>
              <a:tr h="31038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Wide variety of meat cuts sold ready packaged and priced.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stores/chains have butchers available.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 variety of fresh/pre-packed and frozen meat cuts.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Self-selection – allows consumers to browse and choose in own time.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Sold in portion amounts and family packs.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and price displayed.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Labelling provided.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Selection of ‘added-value’ packs available.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One-stop shopping, consumer can buy other foods.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 packing and preparation may mean more expense.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individual service (expect for stores with a butcher service).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 sizes may be larger than required, e.g. not single portions.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181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8106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7F92F-B466-4908-BC1F-2E36CC1C5D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Labels on meat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35A2E-AC0F-4F24-B744-3533A108A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355" y="2533895"/>
            <a:ext cx="7390557" cy="3600000"/>
          </a:xfrm>
        </p:spPr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Labels give consumers useful and essential information, as well as to help sell products. They can be attractive and eye-catching, and can advertise special features about the product, such as ‘extra lean’ or ‘low fat’.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Information is provided on packaging of food products to help consumers choose between different foods, brands and flavours. In addition, there is a legal requirement for much of the information that is often provided.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3" descr="iStock_000014476652Sma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0688" y="2705731"/>
            <a:ext cx="3430610" cy="228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327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What does the meat label tell us?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3" t="3799" r="8263"/>
          <a:stretch>
            <a:fillRect/>
          </a:stretch>
        </p:blipFill>
        <p:spPr bwMode="auto">
          <a:xfrm>
            <a:off x="1169274" y="2283798"/>
            <a:ext cx="2671698" cy="366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4"/>
          <p:cNvSpPr txBox="1">
            <a:spLocks noChangeArrowheads="1"/>
          </p:cNvSpPr>
          <p:nvPr/>
        </p:nvSpPr>
        <p:spPr bwMode="auto">
          <a:xfrm>
            <a:off x="5891286" y="2072452"/>
            <a:ext cx="6034795" cy="163121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Country of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slaughter </a:t>
            </a:r>
            <a:r>
              <a:rPr lang="en-GB" altLang="en-US" sz="2000" dirty="0" smtClean="0">
                <a:latin typeface="Arial" panose="020B0604020202020204" pitchFamily="34" charset="0"/>
              </a:rPr>
              <a:t>(s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approval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number)</a:t>
            </a:r>
          </a:p>
          <a:p>
            <a:pPr eaLnBrk="1" hangingPunct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Country of origin	</a:t>
            </a:r>
          </a:p>
          <a:p>
            <a:pPr eaLnBrk="1" hangingPunct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Handling information</a:t>
            </a:r>
          </a:p>
          <a:p>
            <a:pPr eaLnBrk="1" hangingPunct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Accreditation		</a:t>
            </a:r>
          </a:p>
          <a:p>
            <a:pPr eaLnBrk="1" hangingPunct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 safety information</a:t>
            </a:r>
            <a:endParaRPr lang="en-US" alt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733" t="24341" r="28891" b="42984"/>
          <a:stretch/>
        </p:blipFill>
        <p:spPr>
          <a:xfrm rot="19327340">
            <a:off x="2728642" y="3349936"/>
            <a:ext cx="2498960" cy="2498960"/>
          </a:xfrm>
          <a:prstGeom prst="rect">
            <a:avLst/>
          </a:prstGeom>
          <a:ln w="76200">
            <a:solidFill>
              <a:srgbClr val="3333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2Left"/>
            <a:lightRig rig="threePt" dir="t"/>
          </a:scene3d>
        </p:spPr>
      </p:pic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4198547" y="3945115"/>
            <a:ext cx="2626721" cy="307777"/>
            <a:chOff x="4932040" y="2288200"/>
            <a:chExt cx="2627068" cy="307125"/>
          </a:xfrm>
        </p:grpSpPr>
        <p:sp>
          <p:nvSpPr>
            <p:cNvPr id="8" name="TextBox 35"/>
            <p:cNvSpPr txBox="1">
              <a:spLocks noChangeArrowheads="1"/>
            </p:cNvSpPr>
            <p:nvPr/>
          </p:nvSpPr>
          <p:spPr bwMode="auto">
            <a:xfrm>
              <a:off x="6359583" y="2288200"/>
              <a:ext cx="1199525" cy="3071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9pPr>
            </a:lstStyle>
            <a:p>
              <a:pPr eaLnBrk="1" hangingPunct="1"/>
              <a:r>
                <a:rPr lang="en-US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Born/Reared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4932040" y="2492555"/>
              <a:ext cx="1430527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51"/>
          <p:cNvGrpSpPr>
            <a:grpSpLocks/>
          </p:cNvGrpSpPr>
          <p:nvPr/>
        </p:nvGrpSpPr>
        <p:grpSpPr bwMode="auto">
          <a:xfrm>
            <a:off x="7104901" y="3751125"/>
            <a:ext cx="3982198" cy="2612025"/>
            <a:chOff x="4896126" y="2985109"/>
            <a:chExt cx="7075542" cy="6980353"/>
          </a:xfrm>
        </p:grpSpPr>
        <p:pic>
          <p:nvPicPr>
            <p:cNvPr id="11" name="Picture 5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34"/>
            <a:stretch>
              <a:fillRect/>
            </a:stretch>
          </p:blipFill>
          <p:spPr bwMode="auto">
            <a:xfrm>
              <a:off x="4896126" y="2985109"/>
              <a:ext cx="4170291" cy="565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53"/>
            <p:cNvSpPr txBox="1">
              <a:spLocks noChangeArrowheads="1"/>
            </p:cNvSpPr>
            <p:nvPr/>
          </p:nvSpPr>
          <p:spPr bwMode="auto">
            <a:xfrm>
              <a:off x="5202735" y="7991463"/>
              <a:ext cx="6768933" cy="1973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9pPr>
            </a:lstStyle>
            <a:p>
              <a:pPr algn="just" eaLnBrk="1" hangingPunct="1"/>
              <a:r>
                <a:rPr lang="en-US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alt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he </a:t>
              </a:r>
              <a:r>
                <a:rPr lang="en-US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product </a:t>
              </a:r>
              <a:r>
                <a:rPr lang="en-US" alt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can be traced back </a:t>
              </a:r>
              <a:r>
                <a:rPr lang="en-US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to its last place of processing and </a:t>
              </a:r>
              <a:r>
                <a:rPr lang="en-US" alt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audits identify where </a:t>
              </a:r>
              <a:r>
                <a:rPr lang="en-US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its been </a:t>
              </a:r>
              <a:r>
                <a:rPr lang="en-US" alt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farmed or produced</a:t>
              </a:r>
              <a:r>
                <a:rPr lang="en-US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3840973" y="5195942"/>
            <a:ext cx="2654323" cy="1070245"/>
            <a:chOff x="4716016" y="3926283"/>
            <a:chExt cx="2655099" cy="1567977"/>
          </a:xfrm>
        </p:grpSpPr>
        <p:grpSp>
          <p:nvGrpSpPr>
            <p:cNvPr id="15" name="Group 42"/>
            <p:cNvGrpSpPr>
              <a:grpSpLocks/>
            </p:cNvGrpSpPr>
            <p:nvPr/>
          </p:nvGrpSpPr>
          <p:grpSpPr bwMode="auto">
            <a:xfrm>
              <a:off x="4716016" y="3926283"/>
              <a:ext cx="1152128" cy="1290503"/>
              <a:chOff x="3943966" y="3871886"/>
              <a:chExt cx="1152128" cy="1290503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3967786" y="3871886"/>
                <a:ext cx="4763" cy="1291483"/>
              </a:xfrm>
              <a:prstGeom prst="straightConnector1">
                <a:avLst/>
              </a:prstGeom>
              <a:ln w="571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943966" y="5163369"/>
                <a:ext cx="1152862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43"/>
            <p:cNvSpPr txBox="1">
              <a:spLocks noChangeArrowheads="1"/>
            </p:cNvSpPr>
            <p:nvPr/>
          </p:nvSpPr>
          <p:spPr bwMode="auto">
            <a:xfrm>
              <a:off x="5900411" y="5020803"/>
              <a:ext cx="1470704" cy="4734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9pPr>
            </a:lstStyle>
            <a:p>
              <a:pPr eaLnBrk="1" hangingPunct="1"/>
              <a:r>
                <a:rPr lang="en-US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Cutting</a:t>
              </a:r>
              <a:r>
                <a:rPr lang="en-US" alt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 location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489389" y="5151714"/>
            <a:ext cx="1669109" cy="1141850"/>
            <a:chOff x="2740025" y="4945062"/>
            <a:chExt cx="1669109" cy="1141850"/>
          </a:xfrm>
        </p:grpSpPr>
        <p:sp>
          <p:nvSpPr>
            <p:cNvPr id="22" name="TextBox 37"/>
            <p:cNvSpPr txBox="1">
              <a:spLocks noChangeArrowheads="1"/>
            </p:cNvSpPr>
            <p:nvPr/>
          </p:nvSpPr>
          <p:spPr bwMode="auto">
            <a:xfrm>
              <a:off x="2740025" y="5779135"/>
              <a:ext cx="1149674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9pPr>
            </a:lstStyle>
            <a:p>
              <a:pPr eaLnBrk="1" hangingPunct="1"/>
              <a:r>
                <a:rPr lang="en-US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Slaughtered</a:t>
              </a:r>
            </a:p>
          </p:txBody>
        </p:sp>
        <p:grpSp>
          <p:nvGrpSpPr>
            <p:cNvPr id="23" name="Group 38"/>
            <p:cNvGrpSpPr>
              <a:grpSpLocks/>
            </p:cNvGrpSpPr>
            <p:nvPr/>
          </p:nvGrpSpPr>
          <p:grpSpPr bwMode="auto">
            <a:xfrm flipH="1">
              <a:off x="3908749" y="4945062"/>
              <a:ext cx="500385" cy="992188"/>
              <a:chOff x="3913740" y="3892622"/>
              <a:chExt cx="1189493" cy="2160050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 flipV="1">
                <a:off x="3947702" y="3892622"/>
                <a:ext cx="22642" cy="2132399"/>
              </a:xfrm>
              <a:prstGeom prst="straightConnector1">
                <a:avLst/>
              </a:prstGeom>
              <a:ln w="571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3913740" y="6043470"/>
                <a:ext cx="1189493" cy="9202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46"/>
          <p:cNvGrpSpPr>
            <a:grpSpLocks/>
          </p:cNvGrpSpPr>
          <p:nvPr/>
        </p:nvGrpSpPr>
        <p:grpSpPr bwMode="auto">
          <a:xfrm>
            <a:off x="4554447" y="4630028"/>
            <a:ext cx="2487506" cy="1205500"/>
            <a:chOff x="4740602" y="3084942"/>
            <a:chExt cx="2486815" cy="1976891"/>
          </a:xfrm>
        </p:grpSpPr>
        <p:cxnSp>
          <p:nvCxnSpPr>
            <p:cNvPr id="27" name="Straight Arrow Connector 26"/>
            <p:cNvCxnSpPr/>
            <p:nvPr/>
          </p:nvCxnSpPr>
          <p:spPr>
            <a:xfrm flipH="1" flipV="1">
              <a:off x="4740602" y="4226163"/>
              <a:ext cx="4762" cy="83567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48"/>
            <p:cNvSpPr txBox="1">
              <a:spLocks noChangeArrowheads="1"/>
            </p:cNvSpPr>
            <p:nvPr/>
          </p:nvSpPr>
          <p:spPr bwMode="auto">
            <a:xfrm>
              <a:off x="6134408" y="3084942"/>
              <a:ext cx="1093009" cy="504721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9pPr>
            </a:lstStyle>
            <a:p>
              <a:pPr eaLnBrk="1" hangingPunct="1"/>
              <a:r>
                <a:rPr lang="en-US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Traceability</a:t>
              </a:r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V="1">
            <a:off x="4580207" y="4711109"/>
            <a:ext cx="3738880" cy="1099581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 rot="10800000" flipV="1">
            <a:off x="8278447" y="4294132"/>
            <a:ext cx="630237" cy="508834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" dirty="0">
                <a:solidFill>
                  <a:schemeClr val="tx1"/>
                </a:solidFill>
              </a:rPr>
              <a:t>UK 6413</a:t>
            </a:r>
          </a:p>
          <a:p>
            <a:pPr algn="ctr">
              <a:defRPr/>
            </a:pPr>
            <a:r>
              <a:rPr lang="en-US" sz="700" dirty="0">
                <a:solidFill>
                  <a:schemeClr val="tx1"/>
                </a:solidFill>
              </a:rPr>
              <a:t>EC</a:t>
            </a:r>
          </a:p>
        </p:txBody>
      </p:sp>
    </p:spTree>
    <p:extLst>
      <p:ext uri="{BB962C8B-B14F-4D97-AF65-F5344CB8AC3E}">
        <p14:creationId xmlns:p14="http://schemas.microsoft.com/office/powerpoint/2010/main" val="337395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is required on meat packaging by law?</a:t>
            </a:r>
            <a:b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7676012" y="2628907"/>
            <a:ext cx="4293355" cy="3240118"/>
            <a:chOff x="5661186" y="3401003"/>
            <a:chExt cx="3716315" cy="2939699"/>
          </a:xfrm>
        </p:grpSpPr>
        <p:sp>
          <p:nvSpPr>
            <p:cNvPr id="5" name="Rectangle 22"/>
            <p:cNvSpPr>
              <a:spLocks noChangeArrowheads="1"/>
            </p:cNvSpPr>
            <p:nvPr/>
          </p:nvSpPr>
          <p:spPr bwMode="auto">
            <a:xfrm>
              <a:off x="5661187" y="3401003"/>
              <a:ext cx="3312368" cy="837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9pPr>
            </a:lstStyle>
            <a:p>
              <a:pPr eaLnBrk="1" hangingPunct="1"/>
              <a:r>
                <a:rPr lang="en-US" alt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Product description/cut</a:t>
              </a:r>
              <a:r>
                <a: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Product weight</a:t>
              </a:r>
              <a:r>
                <a: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Storage temperature</a:t>
              </a:r>
              <a:r>
                <a: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Use by date (best before if frozen)</a:t>
              </a:r>
              <a:br>
                <a:rPr lang="en-US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• Supplier name (on outer packaging, not label)</a:t>
              </a:r>
              <a:br>
                <a: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• Supplier address (on outer packaging, not label)</a:t>
              </a:r>
            </a:p>
          </p:txBody>
        </p:sp>
        <p:sp>
          <p:nvSpPr>
            <p:cNvPr id="6" name="Rectangle 23"/>
            <p:cNvSpPr>
              <a:spLocks noChangeArrowheads="1"/>
            </p:cNvSpPr>
            <p:nvPr/>
          </p:nvSpPr>
          <p:spPr bwMode="auto">
            <a:xfrm>
              <a:off x="5661186" y="4580755"/>
              <a:ext cx="3716315" cy="712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9pPr>
            </a:lstStyle>
            <a:p>
              <a:pPr eaLnBrk="1" hangingPunct="1"/>
              <a:r>
                <a:rPr lang="en-US" alt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Batch number or traceability code</a:t>
              </a:r>
              <a:br>
                <a:rPr lang="en-US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Country of origin</a:t>
              </a:r>
              <a:br>
                <a:rPr lang="en-US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Country of slaughter/slaughterhouse approval number</a:t>
              </a:r>
              <a:br>
                <a:rPr lang="en-US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8 </a:t>
              </a:r>
              <a:r>
                <a:rPr lang="en-US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Country of cutting/cutting plant approval number</a:t>
              </a:r>
              <a:br>
                <a:rPr lang="en-US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Country of packing/packing plant number</a:t>
              </a:r>
            </a:p>
          </p:txBody>
        </p:sp>
        <p:sp>
          <p:nvSpPr>
            <p:cNvPr id="7" name="Rectangle 24"/>
            <p:cNvSpPr>
              <a:spLocks noChangeArrowheads="1"/>
            </p:cNvSpPr>
            <p:nvPr/>
          </p:nvSpPr>
          <p:spPr bwMode="auto">
            <a:xfrm>
              <a:off x="5707625" y="5628640"/>
              <a:ext cx="3208165" cy="712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9pPr>
            </a:lstStyle>
            <a:p>
              <a:pPr eaLnBrk="1" hangingPunct="1"/>
              <a:r>
                <a:rPr lang="en-US" alt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Additional information (not required by law)</a:t>
              </a:r>
              <a:br>
                <a:rPr lang="en-US" alt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alt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10 </a:t>
              </a:r>
              <a:r>
                <a: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Handling information</a:t>
              </a:r>
              <a:br>
                <a: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 Accreditation scheme mark</a:t>
              </a:r>
              <a:br>
                <a: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 Product safety information</a:t>
              </a: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1169274" y="2439246"/>
            <a:ext cx="6435306" cy="4250352"/>
            <a:chOff x="1234313" y="2064044"/>
            <a:chExt cx="6362023" cy="4050819"/>
          </a:xfrm>
        </p:grpSpPr>
        <p:pic>
          <p:nvPicPr>
            <p:cNvPr id="9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313" y="2064044"/>
              <a:ext cx="6362023" cy="4050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6012180" y="4374487"/>
              <a:ext cx="1242881" cy="1217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1" name="Oval 10"/>
          <p:cNvSpPr/>
          <p:nvPr/>
        </p:nvSpPr>
        <p:spPr>
          <a:xfrm>
            <a:off x="5810152" y="3929222"/>
            <a:ext cx="384047" cy="3656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11</a:t>
            </a:r>
            <a:endParaRPr lang="en-US" sz="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118" y="5242508"/>
            <a:ext cx="1068902" cy="8016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94199" y="3552237"/>
            <a:ext cx="1065175" cy="13112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99" y="3512211"/>
            <a:ext cx="940658" cy="125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9D3F7-1C29-4E7F-B502-8482874C9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dirty="0" smtClean="0">
                <a:latin typeface="Arial"/>
                <a:cs typeface="Arial"/>
              </a:rPr>
              <a:t>General food labelling – legal requirements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69274" y="2283798"/>
            <a:ext cx="9720000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Manufacturers include a range of information on food labels.  Some of which is legally required and some of which is useful to the consumer or supermarket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r>
              <a:rPr lang="en-GB" sz="2000" dirty="0"/>
              <a:t>The following eight pieces of information must appear by law on food labels</a:t>
            </a:r>
            <a:endParaRPr lang="en-US" sz="2000" dirty="0" smtClean="0"/>
          </a:p>
          <a:p>
            <a:pPr lvl="0"/>
            <a:r>
              <a:rPr lang="en-GB" sz="2000" dirty="0"/>
              <a:t>name of food or drink;</a:t>
            </a:r>
          </a:p>
          <a:p>
            <a:pPr lvl="0"/>
            <a:r>
              <a:rPr lang="en-GB" sz="2000" dirty="0"/>
              <a:t>list of ingredients (including additives and allergens);</a:t>
            </a:r>
          </a:p>
          <a:p>
            <a:pPr lvl="0"/>
            <a:r>
              <a:rPr lang="en-GB" sz="2000" dirty="0"/>
              <a:t>weight or volume;</a:t>
            </a:r>
          </a:p>
          <a:p>
            <a:pPr lvl="0"/>
            <a:r>
              <a:rPr lang="en-GB" sz="2000" dirty="0"/>
              <a:t>date mark; </a:t>
            </a:r>
          </a:p>
          <a:p>
            <a:pPr lvl="0"/>
            <a:r>
              <a:rPr lang="en-GB" sz="2000" dirty="0"/>
              <a:t>storage and preparation conditions;</a:t>
            </a:r>
          </a:p>
          <a:p>
            <a:pPr lvl="0"/>
            <a:r>
              <a:rPr lang="en-GB" sz="2000" dirty="0"/>
              <a:t>name and address of the manufacturer, packer or seller;</a:t>
            </a:r>
          </a:p>
          <a:p>
            <a:pPr lvl="0"/>
            <a:r>
              <a:rPr lang="en-GB" sz="2000" dirty="0"/>
              <a:t>country of origin and place of provenance;</a:t>
            </a:r>
          </a:p>
          <a:p>
            <a:pPr lvl="0"/>
            <a:r>
              <a:rPr lang="en-GB" sz="2000" dirty="0"/>
              <a:t>nutrition </a:t>
            </a:r>
            <a:r>
              <a:rPr lang="en-GB" sz="2000" dirty="0" smtClean="0"/>
              <a:t>information*.</a:t>
            </a:r>
            <a:endParaRPr lang="en-GB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795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/>
                <a:cs typeface="Arial"/>
              </a:rPr>
              <a:t>General food </a:t>
            </a:r>
            <a:r>
              <a:rPr lang="en-GB" dirty="0">
                <a:latin typeface="Arial"/>
                <a:cs typeface="Arial"/>
              </a:rPr>
              <a:t>labelling – </a:t>
            </a:r>
            <a:r>
              <a:rPr lang="en-GB" dirty="0" smtClean="0">
                <a:latin typeface="Arial"/>
                <a:cs typeface="Arial"/>
              </a:rPr>
              <a:t>not legally required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dirty="0" smtClean="0"/>
              <a:t>Manufacturers </a:t>
            </a:r>
            <a:r>
              <a:rPr lang="en-GB" sz="2000" dirty="0"/>
              <a:t>might also include other information that would be useful to the consumer or supermarket.  This might include</a:t>
            </a:r>
            <a:r>
              <a:rPr lang="en-GB" sz="2000" dirty="0" smtClean="0"/>
              <a:t>:</a:t>
            </a:r>
            <a:endParaRPr lang="en-GB" sz="2000" dirty="0"/>
          </a:p>
          <a:p>
            <a:pPr lvl="0"/>
            <a:r>
              <a:rPr lang="en-GB" sz="2000" dirty="0" smtClean="0"/>
              <a:t>front-of-pack nutrition information*;</a:t>
            </a:r>
          </a:p>
          <a:p>
            <a:pPr lvl="0"/>
            <a:r>
              <a:rPr lang="en-GB" sz="2000" dirty="0" smtClean="0"/>
              <a:t>price</a:t>
            </a:r>
            <a:r>
              <a:rPr lang="en-GB" sz="2000" dirty="0"/>
              <a:t>;</a:t>
            </a:r>
          </a:p>
          <a:p>
            <a:pPr lvl="0"/>
            <a:r>
              <a:rPr lang="en-GB" sz="2000" dirty="0"/>
              <a:t>customer guarantee;</a:t>
            </a:r>
          </a:p>
          <a:p>
            <a:pPr lvl="0"/>
            <a:r>
              <a:rPr lang="en-GB" sz="2000" dirty="0"/>
              <a:t>serving suggestion;</a:t>
            </a:r>
          </a:p>
          <a:p>
            <a:pPr lvl="0"/>
            <a:r>
              <a:rPr lang="en-GB" sz="2000" dirty="0"/>
              <a:t>photograph or image of the food;</a:t>
            </a:r>
          </a:p>
          <a:p>
            <a:pPr lvl="0"/>
            <a:r>
              <a:rPr lang="en-GB" sz="2000" dirty="0"/>
              <a:t>bar code.</a:t>
            </a:r>
          </a:p>
          <a:p>
            <a:endParaRPr lang="en-GB" sz="20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013686" y="3042066"/>
            <a:ext cx="2992582" cy="341632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*Front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 pack nutrition information is voluntary but if a food business chooses to provide this additional declaration, only the following information may be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provided: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energy only;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energy along with fat, saturates, sugar and salt.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4729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0C46F-49C2-4DDF-B503-EB5877528A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/>
                <a:cs typeface="Arial"/>
              </a:rPr>
              <a:t>Food labelling – food sold loose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AB8000-5CCC-482A-BD13-09A02140D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4" y="2283798"/>
            <a:ext cx="7030346" cy="3600000"/>
          </a:xfrm>
        </p:spPr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Food sold loose does not require a list of ingredients and date and storage conditions.</a:t>
            </a:r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Loose food which has been genetically modified (GM), however must have information near the product to identify that it is GM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ct val="50000"/>
              </a:spcBef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6746" y="2283798"/>
            <a:ext cx="3250116" cy="25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7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New allergen labelling Law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761066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The government will introduce legislation mandating full ingredient labelling for food prepared for direct sale which will come into force by summer 2021.</a:t>
            </a:r>
            <a:br>
              <a:rPr lang="en-GB" sz="2000" dirty="0" smtClean="0"/>
            </a:b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The Law is known as Natasha’s Law, after </a:t>
            </a:r>
            <a:r>
              <a:rPr lang="en-GB" sz="2000" dirty="0"/>
              <a:t>Natasha </a:t>
            </a:r>
            <a:r>
              <a:rPr lang="en-GB" sz="2000" dirty="0" err="1" smtClean="0"/>
              <a:t>Ednan-Laperouse</a:t>
            </a:r>
            <a:r>
              <a:rPr lang="en-GB" sz="2000" dirty="0" smtClean="0"/>
              <a:t> who </a:t>
            </a:r>
            <a:r>
              <a:rPr lang="en-GB" sz="2000" dirty="0"/>
              <a:t>died after suffering an allergic reaction to a </a:t>
            </a:r>
            <a:r>
              <a:rPr lang="en-GB" sz="2000" dirty="0" smtClean="0"/>
              <a:t>baguette.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The new legislation will tighten the rules by requiring food that </a:t>
            </a:r>
            <a:r>
              <a:rPr lang="en-GB" sz="2000" dirty="0"/>
              <a:t>is prepared for direct sale </a:t>
            </a:r>
            <a:r>
              <a:rPr lang="en-GB" sz="2000" dirty="0" smtClean="0"/>
              <a:t>to carry a full list of ingredients.</a:t>
            </a:r>
          </a:p>
        </p:txBody>
      </p:sp>
      <p:sp>
        <p:nvSpPr>
          <p:cNvPr id="5" name="Rectangle 4"/>
          <p:cNvSpPr/>
          <p:nvPr/>
        </p:nvSpPr>
        <p:spPr>
          <a:xfrm>
            <a:off x="9612577" y="6163560"/>
            <a:ext cx="23312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Natasha’s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Law, Gov.UK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916" y="2571092"/>
            <a:ext cx="3462877" cy="259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206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Introduction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522142" cy="3600000"/>
          </a:xfrm>
        </p:spPr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>
                <a:latin typeface="Futura Bk" pitchFamily="34" charset="0"/>
              </a:rPr>
              <a:t>A consumer is the user or buyer of a service or product. A retailer is the person or organisation who sells goods to the public from premises such as shops and supermarkets.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>
                <a:latin typeface="Futura Bk" pitchFamily="34" charset="0"/>
              </a:rPr>
              <a:t>Meat is a food commodity sold by retailers to consumers.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>
                <a:latin typeface="Futura Bk" pitchFamily="34" charset="0"/>
              </a:rPr>
              <a:t>Most consumers have particular likes and dislikes. Retailers offer consumers a range of products to choose from. </a:t>
            </a:r>
          </a:p>
          <a:p>
            <a:endParaRPr lang="en-GB" dirty="0"/>
          </a:p>
        </p:txBody>
      </p:sp>
      <p:pic>
        <p:nvPicPr>
          <p:cNvPr id="4" name="Picture 10" descr="iStock_000014482503Sma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0" y="1783927"/>
            <a:ext cx="2668304" cy="177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iStock_000016363422XSmal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0" y="3860800"/>
            <a:ext cx="2627286" cy="174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Quality assurance label awareness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59536" y="2225876"/>
            <a:ext cx="400507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Recent research showed that the majority of consumers, asked as part of a survey, were aware of the Fairtrade and Red Tractor logos but less aware of others.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When shopping, do you look for quality assurance labels on the food you buy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If you do, what does the label mean to you?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1" descr="cid:image008.png@01D56C98.33BDE7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93" y="2733470"/>
            <a:ext cx="7388223" cy="328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25712" y="6016752"/>
            <a:ext cx="3209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AHDB/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YouGov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Apr/May 2019</a:t>
            </a:r>
          </a:p>
        </p:txBody>
      </p:sp>
    </p:spTree>
    <p:extLst>
      <p:ext uri="{BB962C8B-B14F-4D97-AF65-F5344CB8AC3E}">
        <p14:creationId xmlns:p14="http://schemas.microsoft.com/office/powerpoint/2010/main" val="1415063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3DAD8-5DB3-47A8-906E-12579ED430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/>
                <a:cs typeface="Arial"/>
              </a:rPr>
              <a:t>Summary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B1DCD7-BB6F-480A-A41F-F9F2E5ED5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9375" y="2283798"/>
            <a:ext cx="9078782" cy="36000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consumer is the user of buyer of a service or product. A retailer is a person or organisation who sells goods to the public from a premises.</a:t>
            </a:r>
          </a:p>
          <a:p>
            <a:pPr>
              <a:spcBef>
                <a:spcPct val="50000"/>
              </a:spcBef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range of considerations affect consumers choice of meat and the cut of meat.</a:t>
            </a:r>
          </a:p>
          <a:p>
            <a:pPr>
              <a:spcBef>
                <a:spcPct val="50000"/>
              </a:spcBef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Market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research companies provide information on factors influencing consumer product choice and trends in purchasing.</a:t>
            </a:r>
          </a:p>
          <a:p>
            <a:pPr>
              <a:spcBef>
                <a:spcPct val="50000"/>
              </a:spcBef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Meat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available to purchase from butchers, supermarkets and farm shops. Different opportunities and constraints apply to each retailer.</a:t>
            </a:r>
          </a:p>
          <a:p>
            <a:pPr>
              <a:spcBef>
                <a:spcPct val="50000"/>
              </a:spcBef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Food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labelling provides consumers with essential product information. There are legal requirements for labelling on food products.</a:t>
            </a:r>
          </a:p>
          <a:p>
            <a:pPr marL="0" indent="0" fontAlgn="base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803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/>
                <a:cs typeface="Arial"/>
              </a:rPr>
              <a:t>Meat and the consumer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1219004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C9B0B-B6B5-4C11-89E5-4B2FDD13B0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/>
                <a:cs typeface="Arial"/>
              </a:rPr>
              <a:t>Consumer decisions and choices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C8E7E1-D1EA-4F54-9E97-7DB0B22685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Consumers therefore have to make decisions and choices such as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hat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they want to buy and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why;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hich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product will best meet their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needs.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6" descr="iStock_000000698118Sma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9731" y="1923798"/>
            <a:ext cx="2514692" cy="376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782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947B9-3B5D-4A41-92C2-5E42C3B79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4016" y="1563798"/>
            <a:ext cx="9720000" cy="720000"/>
          </a:xfrm>
        </p:spPr>
        <p:txBody>
          <a:bodyPr/>
          <a:lstStyle/>
          <a:p>
            <a:r>
              <a:rPr lang="en-GB" dirty="0" smtClean="0">
                <a:latin typeface="Arial"/>
                <a:cs typeface="Arial"/>
              </a:rPr>
              <a:t>Buying meat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14E8A-A604-40FA-A1DE-6AB5AB5C5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016" y="2404078"/>
            <a:ext cx="7515368" cy="3600000"/>
          </a:xfrm>
        </p:spPr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 of the decision and choices about buying meat have already been made for the consumer by the supermarket buyers and butchers.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a consumer buys meat they will have a range of types of meat and cuts to choose from.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are many decisions for the consumer to make about which cut is the right one from them and their particular needs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iStock_000003342661XSma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4019" y="1923798"/>
            <a:ext cx="2672340" cy="400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003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Choosing meat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Considerations when choosing red meat.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177535"/>
              </p:ext>
            </p:extLst>
          </p:nvPr>
        </p:nvGraphicFramePr>
        <p:xfrm>
          <a:off x="904098" y="3023954"/>
          <a:ext cx="10077846" cy="292608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038923">
                  <a:extLst>
                    <a:ext uri="{9D8B030D-6E8A-4147-A177-3AD203B41FA5}">
                      <a16:colId xmlns:a16="http://schemas.microsoft.com/office/drawing/2014/main" val="1621974172"/>
                    </a:ext>
                  </a:extLst>
                </a:gridCol>
                <a:gridCol w="5038923">
                  <a:extLst>
                    <a:ext uri="{9D8B030D-6E8A-4147-A177-3AD203B41FA5}">
                      <a16:colId xmlns:a16="http://schemas.microsoft.com/office/drawing/2014/main" val="2615744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Cut of meat</a:t>
                      </a:r>
                    </a:p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meat comes from muscle which has been used a lot, then it will need longer, moist cooking.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</a:p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cuts of meat are more expensive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than others. Look out for seasonal offers or promotions.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758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 of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lean, fat and bone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Consumers need to look for meat which provides value for money and little waste.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Consumers use their senses to judge the quality of meat. Industry standar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labels also help to inform the consumer.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04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Portion size</a:t>
                      </a:r>
                    </a:p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buying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ready prepared meat, consumers need to assess how much lean meat they are buying.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Fresh, wrapped,</a:t>
                      </a:r>
                      <a:r>
                        <a:rPr lang="en-US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chilled and frozen</a:t>
                      </a:r>
                    </a:p>
                    <a:p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Consumers need to decide how mat should be stored.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083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Presentation</a:t>
                      </a:r>
                    </a:p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Consumers can select from lean, well-trimmed cuts, added-value lines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continental style cuts.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Convenience</a:t>
                      </a:r>
                    </a:p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meat cuts do not need any preparation, saving time for the consumer.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Ready-meals also offer a fast solution. 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535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0416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Consumer considerations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177900"/>
            <a:ext cx="9720000" cy="3600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Some considerations for deciding the cut of meat include: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682840"/>
              </p:ext>
            </p:extLst>
          </p:nvPr>
        </p:nvGraphicFramePr>
        <p:xfrm>
          <a:off x="1169276" y="2642862"/>
          <a:ext cx="9958972" cy="365760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4979486">
                  <a:extLst>
                    <a:ext uri="{9D8B030D-6E8A-4147-A177-3AD203B41FA5}">
                      <a16:colId xmlns:a16="http://schemas.microsoft.com/office/drawing/2014/main" val="1398084972"/>
                    </a:ext>
                  </a:extLst>
                </a:gridCol>
                <a:gridCol w="4979486">
                  <a:extLst>
                    <a:ext uri="{9D8B030D-6E8A-4147-A177-3AD203B41FA5}">
                      <a16:colId xmlns:a16="http://schemas.microsoft.com/office/drawing/2014/main" val="42048188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Likes and dislikes?</a:t>
                      </a:r>
                    </a:p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Taste preference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 different. What tastes do people prefer? What tastes do other people who may be sharing the meal prefer?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Culture and religion</a:t>
                      </a:r>
                    </a:p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people do not eat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certain types of meat. Has the animal been slaughtered in a certain way?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957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 they buying for 1 person or many? What is the portion size?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Money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much can people afford?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Recipe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does the meat need to be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prepared and cooked?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Practical skills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Does the cook have the skills to prepare and cook the meat?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31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much time is available? Some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cuts can be purchased to save preparation time.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Cooking equipment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Does the cook have the cooking equipment necessary?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Oven? Hob?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Grill? Microwave?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66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Storage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Will the meat have to be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prepared and cooked straight away? Can it be stored safely?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Healthy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eating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cuts are carefully trimmed to make them extra lean. Is the consumer looking for leaner cuts?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562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375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4AEC1-9D01-4724-B070-4BED7DC90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4361" y="1563798"/>
            <a:ext cx="9914913" cy="720000"/>
          </a:xfrm>
        </p:spPr>
        <p:txBody>
          <a:bodyPr/>
          <a:lstStyle/>
          <a:p>
            <a:r>
              <a:rPr lang="en-GB" dirty="0" smtClean="0">
                <a:latin typeface="Arial"/>
                <a:cs typeface="Arial"/>
              </a:rPr>
              <a:t>Factors influencing consumer product choice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98329" y="5137784"/>
            <a:ext cx="9872719" cy="743600"/>
          </a:xfrm>
          <a:prstGeom prst="rect">
            <a:avLst/>
          </a:prstGeom>
        </p:spPr>
        <p:txBody>
          <a:bodyPr lIns="0" tIns="0" rIns="0" bIns="0" numCol="1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2000" dirty="0" smtClean="0"/>
              <a:t>Three of the top attributes consumers say are important in their purchase decision. 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915704" y="4490201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 Pack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65533" y="1871327"/>
            <a:ext cx="11843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0" b="1" dirty="0">
                <a:solidFill>
                  <a:srgbClr val="0082CA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£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16321" y="4474856"/>
            <a:ext cx="306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 Price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and promotions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3056" y="4492554"/>
            <a:ext cx="1931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 Quality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0875" y="2271815"/>
            <a:ext cx="1973108" cy="19402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8774" y="6274743"/>
            <a:ext cx="104460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Source: IGD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ShopperVista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Category benchmark research,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2018,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base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3,600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UK supermarket shoppers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02" y="2300233"/>
            <a:ext cx="2867708" cy="191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90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6" y="1563798"/>
            <a:ext cx="9720000" cy="720000"/>
          </a:xfrm>
        </p:spPr>
        <p:txBody>
          <a:bodyPr/>
          <a:lstStyle/>
          <a:p>
            <a:r>
              <a:rPr lang="en-US" dirty="0" smtClean="0"/>
              <a:t>Continued drive for convenience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721996" cy="3600000"/>
          </a:xfrm>
        </p:spPr>
        <p:txBody>
          <a:bodyPr/>
          <a:lstStyle/>
          <a:p>
            <a:pPr marL="0" indent="0" defTabSz="45720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continued drive by consumers for convenience and ways to save time has led to: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time taken to cook and prepare main meals reducing;</a:t>
            </a:r>
            <a:endParaRPr lang="en-GB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consumer searches for quicker convenient meals;</a:t>
            </a:r>
          </a:p>
          <a:p>
            <a:pPr defTabSz="457200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meals plans and products that fit well with this proving popular;</a:t>
            </a:r>
          </a:p>
          <a:p>
            <a:pPr defTabSz="457200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 increase of convenience themed products.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8"/>
          <p:cNvPicPr>
            <a:picLocks noChangeAspect="1"/>
          </p:cNvPicPr>
          <p:nvPr/>
        </p:nvPicPr>
        <p:blipFill rotWithShape="1">
          <a:blip r:embed="rId2"/>
          <a:srcRect l="13897" t="23618" r="9848" b="13021"/>
          <a:stretch/>
        </p:blipFill>
        <p:spPr>
          <a:xfrm>
            <a:off x="8129016" y="3273097"/>
            <a:ext cx="3658488" cy="2279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919376" y="6169306"/>
            <a:ext cx="24320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>
              <a:buClr>
                <a:srgbClr val="50B400"/>
              </a:buClr>
              <a:defRPr/>
            </a:pPr>
            <a:r>
              <a:rPr lang="fr-FR" sz="1000" kern="0" dirty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en-GB" sz="1000" kern="0" dirty="0">
                <a:latin typeface="Arial" panose="020B0604020202020204" pitchFamily="34" charset="0"/>
                <a:cs typeface="Arial" panose="020B0604020202020204" pitchFamily="34" charset="0"/>
              </a:rPr>
              <a:t>: ONS/Kantar </a:t>
            </a:r>
            <a:r>
              <a:rPr lang="en-GB" sz="1000" kern="0" dirty="0" err="1">
                <a:latin typeface="Arial" panose="020B0604020202020204" pitchFamily="34" charset="0"/>
                <a:cs typeface="Arial" panose="020B0604020202020204" pitchFamily="34" charset="0"/>
              </a:rPr>
              <a:t>Worldpanel</a:t>
            </a:r>
            <a:r>
              <a:rPr lang="en-GB" sz="1000" kern="0" dirty="0">
                <a:latin typeface="Arial" panose="020B0604020202020204" pitchFamily="34" charset="0"/>
                <a:cs typeface="Arial" panose="020B0604020202020204" pitchFamily="34" charset="0"/>
              </a:rPr>
              <a:t> Usage</a:t>
            </a:r>
          </a:p>
        </p:txBody>
      </p:sp>
    </p:spTree>
    <p:extLst>
      <p:ext uri="{BB962C8B-B14F-4D97-AF65-F5344CB8AC3E}">
        <p14:creationId xmlns:p14="http://schemas.microsoft.com/office/powerpoint/2010/main" val="2142706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13BFF-1C9C-4CEC-A7E9-87EF2EA0FA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/>
                <a:cs typeface="Arial"/>
              </a:rPr>
              <a:t>Long term consumer behaviour is impacting the amount of and type of food consumed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013826" y="2679367"/>
            <a:ext cx="363132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This chart shows that the UK consumption of a number of commodities has declined in recent years.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 from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Family Food Survey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show that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eady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meals and convenience meat products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are popular with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highest ever estimate of 170g per person per week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purchased in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2016/17.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27" y="2946400"/>
            <a:ext cx="70485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608097" y="5913683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Family Food Survey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668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78F9C6E6CA40469EF8D815CB2EEB82" ma:contentTypeVersion="13" ma:contentTypeDescription="Create a new document." ma:contentTypeScope="" ma:versionID="e130adad84ea3ab2135b56c6c336c885">
  <xsd:schema xmlns:xsd="http://www.w3.org/2001/XMLSchema" xmlns:xs="http://www.w3.org/2001/XMLSchema" xmlns:p="http://schemas.microsoft.com/office/2006/metadata/properties" xmlns:ns3="8409cf61-8f5f-4421-9a3e-169c7d6c7b55" xmlns:ns4="3089966e-1c9a-40c5-9c65-11a87eb6eb54" targetNamespace="http://schemas.microsoft.com/office/2006/metadata/properties" ma:root="true" ma:fieldsID="77387c4e1bf2321a475d1827ccc9247f" ns3:_="" ns4:_="">
    <xsd:import namespace="8409cf61-8f5f-4421-9a3e-169c7d6c7b55"/>
    <xsd:import namespace="3089966e-1c9a-40c5-9c65-11a87eb6eb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9cf61-8f5f-4421-9a3e-169c7d6c7b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89966e-1c9a-40c5-9c65-11a87eb6eb5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226A2B-05AC-41B2-A7BB-FA4BF2BB9FBB}">
  <ds:schemaRefs>
    <ds:schemaRef ds:uri="http://purl.org/dc/elements/1.1/"/>
    <ds:schemaRef ds:uri="http://schemas.microsoft.com/office/2006/metadata/properties"/>
    <ds:schemaRef ds:uri="8409cf61-8f5f-4421-9a3e-169c7d6c7b5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089966e-1c9a-40c5-9c65-11a87eb6eb5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2F4D851-86E2-4C4F-94D3-EF909DAC0F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48CDAF-5F5D-4307-B3F4-EA50E49B00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09cf61-8f5f-4421-9a3e-169c7d6c7b55"/>
    <ds:schemaRef ds:uri="3089966e-1c9a-40c5-9c65-11a87eb6eb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1633</Words>
  <Application>Microsoft Office PowerPoint</Application>
  <PresentationFormat>Widescreen</PresentationFormat>
  <Paragraphs>165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Aharoni</vt:lpstr>
      <vt:lpstr>Arial</vt:lpstr>
      <vt:lpstr>Calibri</vt:lpstr>
      <vt:lpstr>Cooper Black</vt:lpstr>
      <vt:lpstr>Futura Bk</vt:lpstr>
      <vt:lpstr>Times New Roman</vt:lpstr>
      <vt:lpstr>ヒラギノ角ゴ Pro W3</vt:lpstr>
      <vt:lpstr>Office Theme</vt:lpstr>
      <vt:lpstr>Custom Design</vt:lpstr>
      <vt:lpstr>1_Custom Design</vt:lpstr>
      <vt:lpstr>3_Custom Design</vt:lpstr>
      <vt:lpstr>Meat and the consumer</vt:lpstr>
      <vt:lpstr>Introduction</vt:lpstr>
      <vt:lpstr>Consumer decisions and choices</vt:lpstr>
      <vt:lpstr>Buying meat</vt:lpstr>
      <vt:lpstr>Choosing meat</vt:lpstr>
      <vt:lpstr>Consumer considerations</vt:lpstr>
      <vt:lpstr>Factors influencing consumer product choice</vt:lpstr>
      <vt:lpstr>Continued drive for convenience</vt:lpstr>
      <vt:lpstr>Long term consumer behaviour is impacting the amount of and type of food consumed</vt:lpstr>
      <vt:lpstr>Where to buy meat</vt:lpstr>
      <vt:lpstr>A butcher/farm shop</vt:lpstr>
      <vt:lpstr>Supermarket</vt:lpstr>
      <vt:lpstr>Labels on meat</vt:lpstr>
      <vt:lpstr>What does the meat label tell us? </vt:lpstr>
      <vt:lpstr>What is required on meat packaging by law? </vt:lpstr>
      <vt:lpstr>General food labelling – legal requirements</vt:lpstr>
      <vt:lpstr>General food labelling – not legally required</vt:lpstr>
      <vt:lpstr>Food labelling – food sold loose</vt:lpstr>
      <vt:lpstr>New allergen labelling Law</vt:lpstr>
      <vt:lpstr>Quality assurance label awareness</vt:lpstr>
      <vt:lpstr>Summary</vt:lpstr>
      <vt:lpstr>Meat and the consumer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Elsa Healey</cp:lastModifiedBy>
  <cp:revision>436</cp:revision>
  <cp:lastPrinted>2019-08-28T14:22:54Z</cp:lastPrinted>
  <dcterms:created xsi:type="dcterms:W3CDTF">2018-10-10T09:22:08Z</dcterms:created>
  <dcterms:modified xsi:type="dcterms:W3CDTF">2020-11-05T10:39:46Z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0x0101001778F9C6E6CA40469EF8D815CB2EEB82</vt:lpwstr>
  </property>
</Properties>
</file>