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22"/>
  </p:notesMasterIdLst>
  <p:sldIdLst>
    <p:sldId id="256" r:id="rId8"/>
    <p:sldId id="263" r:id="rId9"/>
    <p:sldId id="265" r:id="rId10"/>
    <p:sldId id="267" r:id="rId11"/>
    <p:sldId id="273" r:id="rId12"/>
    <p:sldId id="274" r:id="rId13"/>
    <p:sldId id="266" r:id="rId14"/>
    <p:sldId id="272" r:id="rId15"/>
    <p:sldId id="268" r:id="rId16"/>
    <p:sldId id="269" r:id="rId17"/>
    <p:sldId id="270" r:id="rId18"/>
    <p:sldId id="275" r:id="rId19"/>
    <p:sldId id="271" r:id="rId20"/>
    <p:sldId id="26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5"/>
    <p:restoredTop sz="82330" autoAdjust="0"/>
  </p:normalViewPr>
  <p:slideViewPr>
    <p:cSldViewPr snapToGrid="0" snapToObjects="1">
      <p:cViewPr varScale="1">
        <p:scale>
          <a:sx n="53" d="100"/>
          <a:sy n="53" d="100"/>
        </p:scale>
        <p:origin x="11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AD29E-794F-47F7-B96F-79730CB1370C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129CC-2BE7-4F9D-9A39-413E3D19D9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8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ritishapplesandpears.co.uk/production/the-british-season-apples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ritishapplesandpears.co.uk/production/the-british-season-apples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129CC-2BE7-4F9D-9A39-413E3D19D90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002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Apple seasons</a:t>
            </a:r>
            <a:r>
              <a:rPr lang="en-GB" baseline="0" dirty="0" smtClean="0">
                <a:hlinkClick r:id="rId3"/>
              </a:rPr>
              <a:t> - </a:t>
            </a:r>
            <a:r>
              <a:rPr lang="en-GB" dirty="0" smtClean="0">
                <a:hlinkClick r:id="rId3"/>
              </a:rPr>
              <a:t>https://britishapplesandpears.co.uk/production/the-british-season-apples/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129CC-2BE7-4F9D-9A39-413E3D19D90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548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Apple seasons</a:t>
            </a:r>
            <a:r>
              <a:rPr lang="en-GB" baseline="0" dirty="0" smtClean="0">
                <a:hlinkClick r:id="rId3"/>
              </a:rPr>
              <a:t> - </a:t>
            </a:r>
            <a:r>
              <a:rPr lang="en-GB" dirty="0" smtClean="0">
                <a:hlinkClick r:id="rId3"/>
              </a:rPr>
              <a:t>https://britishapplesandpears.co.uk/production/the-british-season-apples/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129CC-2BE7-4F9D-9A39-413E3D19D90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420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9639895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Apples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 or eaten as a snack.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736" r="-290" b="10372"/>
          <a:stretch/>
        </p:blipFill>
        <p:spPr>
          <a:xfrm>
            <a:off x="2636581" y="3468804"/>
            <a:ext cx="3749910" cy="18045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6429" y="3468804"/>
            <a:ext cx="2574733" cy="17166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131" t="790" r="12998" b="-790"/>
          <a:stretch/>
        </p:blipFill>
        <p:spPr>
          <a:xfrm>
            <a:off x="9375573" y="3235651"/>
            <a:ext cx="2484409" cy="21829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264" y="3465320"/>
            <a:ext cx="2580212" cy="172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4347" y="3737924"/>
            <a:ext cx="2135642" cy="25768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3649" y="1833715"/>
            <a:ext cx="1876926" cy="28153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02289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Pears are similar to apples.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have a core which contain ‘pips’.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Pear varieties include:</a:t>
            </a:r>
          </a:p>
          <a:p>
            <a:r>
              <a:rPr lang="en-US" sz="2800" dirty="0" smtClean="0"/>
              <a:t>Conference;</a:t>
            </a:r>
          </a:p>
          <a:p>
            <a:r>
              <a:rPr lang="en-US" sz="2800" dirty="0" err="1" smtClean="0"/>
              <a:t>Comice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Williams.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872"/>
          <a:stretch/>
        </p:blipFill>
        <p:spPr>
          <a:xfrm>
            <a:off x="9589817" y="1792397"/>
            <a:ext cx="2425629" cy="24066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178716" y="4427619"/>
            <a:ext cx="1588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Conference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70309" y="4734329"/>
            <a:ext cx="182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Comice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45152" y="6130073"/>
            <a:ext cx="238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Williams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8009" y="2093494"/>
            <a:ext cx="4172264" cy="27787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482377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Less known fruits which are similar to apples are </a:t>
            </a:r>
            <a:r>
              <a:rPr lang="en-US" sz="2800" dirty="0" err="1" smtClean="0"/>
              <a:t>medlar</a:t>
            </a:r>
            <a:r>
              <a:rPr lang="en-US" sz="2800" dirty="0" smtClean="0"/>
              <a:t>, quince and loquat.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04947" y="1660357"/>
            <a:ext cx="2171026" cy="250729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082462" y="4379495"/>
            <a:ext cx="2062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Quince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87389" y="4831082"/>
            <a:ext cx="211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Medlar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5935" y="3797548"/>
            <a:ext cx="3720042" cy="24776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910263" y="6171092"/>
            <a:ext cx="288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Loquat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9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783553" y="3252336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04988" y="4781600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Apples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01542" y="4781601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12886" y="4781601"/>
            <a:ext cx="2972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apples.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241080" y="3248463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736" r="-290" b="10372"/>
          <a:stretch/>
        </p:blipFill>
        <p:spPr>
          <a:xfrm>
            <a:off x="8326820" y="2674084"/>
            <a:ext cx="3758683" cy="180879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988" y="2493385"/>
            <a:ext cx="3076035" cy="20455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32" t="3522" r="17883" b="6918"/>
          <a:stretch/>
        </p:blipFill>
        <p:spPr>
          <a:xfrm>
            <a:off x="5014658" y="2674084"/>
            <a:ext cx="1931421" cy="182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0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these?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49038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apples. </a:t>
            </a:r>
            <a:endParaRPr lang="en-US" sz="2800" b="1" dirty="0" smtClean="0"/>
          </a:p>
          <a:p>
            <a:pPr marL="0" indent="0">
              <a:buNone/>
            </a:pPr>
            <a:r>
              <a:rPr lang="en-GB" sz="2800" dirty="0"/>
              <a:t>Apples </a:t>
            </a:r>
            <a:r>
              <a:rPr lang="en-GB" sz="2800" dirty="0" smtClean="0"/>
              <a:t>are </a:t>
            </a:r>
            <a:r>
              <a:rPr lang="en-GB" sz="2800" dirty="0"/>
              <a:t>a special type of fruit called a ‘pome’. 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Pomes have a </a:t>
            </a:r>
            <a:r>
              <a:rPr lang="en-GB" sz="2800" dirty="0"/>
              <a:t>large portion of outer flesh and a tough ‘core’ which contains the </a:t>
            </a:r>
            <a:r>
              <a:rPr lang="en-GB" sz="2800" dirty="0" smtClean="0"/>
              <a:t>seeds, more commonly known as ‘pips’ </a:t>
            </a:r>
            <a:r>
              <a:rPr lang="en-GB" sz="2800" dirty="0"/>
              <a:t>(usually 5).</a:t>
            </a:r>
            <a:endParaRPr lang="en-GB" sz="5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3036" y="1689570"/>
            <a:ext cx="3912092" cy="26055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6326" y="4125094"/>
            <a:ext cx="3193882" cy="213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18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</a:t>
            </a:r>
            <a:r>
              <a:rPr lang="en-GB" dirty="0" smtClean="0"/>
              <a:t>apples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23606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Apples grow in the UK, as well as other countries.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Apples grow on a tree – they are from a plant. </a:t>
            </a:r>
          </a:p>
          <a:p>
            <a:pPr marL="0" indent="0">
              <a:buNone/>
            </a:pPr>
            <a:r>
              <a:rPr lang="en-GB" sz="2800" dirty="0" smtClean="0"/>
              <a:t>They are a fruit.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8267" y="1908101"/>
            <a:ext cx="4267903" cy="29357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7419" y="3766101"/>
            <a:ext cx="3910263" cy="260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8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Apple varieties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0302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There are </a:t>
            </a:r>
            <a:r>
              <a:rPr lang="en-GB" sz="2800" dirty="0" smtClean="0"/>
              <a:t>lots of different </a:t>
            </a:r>
            <a:r>
              <a:rPr lang="en-GB" sz="2800" dirty="0"/>
              <a:t>types </a:t>
            </a:r>
            <a:r>
              <a:rPr lang="en-GB" sz="2800" dirty="0" smtClean="0"/>
              <a:t>apple – 3,000 varieties in the UK!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They have different names, such as:</a:t>
            </a:r>
          </a:p>
          <a:p>
            <a:r>
              <a:rPr lang="en-US" sz="2800" dirty="0" err="1" smtClean="0"/>
              <a:t>Braeburn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Cox;</a:t>
            </a:r>
            <a:endParaRPr lang="en-GB" sz="2800" dirty="0" smtClean="0"/>
          </a:p>
          <a:p>
            <a:r>
              <a:rPr lang="en-US" sz="2800" dirty="0" smtClean="0"/>
              <a:t>Jazz;</a:t>
            </a:r>
          </a:p>
          <a:p>
            <a:r>
              <a:rPr lang="en-US" sz="2800" dirty="0" smtClean="0"/>
              <a:t>Royal gala.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447" t="8806" r="21761" b="17735"/>
          <a:stretch/>
        </p:blipFill>
        <p:spPr>
          <a:xfrm>
            <a:off x="7553091" y="2192930"/>
            <a:ext cx="1875438" cy="18193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32" t="3522" r="17883" b="6918"/>
          <a:stretch/>
        </p:blipFill>
        <p:spPr>
          <a:xfrm>
            <a:off x="9811110" y="2283798"/>
            <a:ext cx="1931421" cy="18286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086" y="4229453"/>
            <a:ext cx="1941639" cy="19416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740" t="24151" r="18135" b="11950"/>
          <a:stretch/>
        </p:blipFill>
        <p:spPr>
          <a:xfrm>
            <a:off x="10103512" y="4329328"/>
            <a:ext cx="1639019" cy="174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1547" y="3135729"/>
            <a:ext cx="4137371" cy="27555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Apple varieties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5499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Less well known apple varieties include:</a:t>
            </a:r>
          </a:p>
          <a:p>
            <a:r>
              <a:rPr lang="en-US" sz="2800" dirty="0" smtClean="0"/>
              <a:t>Cameo;</a:t>
            </a:r>
          </a:p>
          <a:p>
            <a:r>
              <a:rPr lang="en-US" sz="2800" dirty="0" err="1" smtClean="0"/>
              <a:t>Egremont</a:t>
            </a:r>
            <a:r>
              <a:rPr lang="en-US" sz="2800" dirty="0" smtClean="0"/>
              <a:t> Russet;</a:t>
            </a:r>
          </a:p>
          <a:p>
            <a:r>
              <a:rPr lang="en-US" sz="2800" dirty="0" err="1" smtClean="0"/>
              <a:t>Kanzi</a:t>
            </a:r>
            <a:r>
              <a:rPr lang="en-US" sz="2800" dirty="0" smtClean="0"/>
              <a:t>;</a:t>
            </a:r>
          </a:p>
          <a:p>
            <a:r>
              <a:rPr lang="en-US" sz="2800" dirty="0" err="1" smtClean="0"/>
              <a:t>Ruebens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Worcester </a:t>
            </a:r>
            <a:r>
              <a:rPr lang="en-US" sz="2800" dirty="0" err="1" smtClean="0"/>
              <a:t>Pearmain</a:t>
            </a:r>
            <a:r>
              <a:rPr lang="en-US" sz="2800" dirty="0" smtClean="0"/>
              <a:t>.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342" y="1732548"/>
            <a:ext cx="3631066" cy="24183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80096" y="4218892"/>
            <a:ext cx="2587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Egremont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Russet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5623" y="6077023"/>
            <a:ext cx="169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Kanzi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548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Cooking apples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56577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/>
              <a:t>Bramley</a:t>
            </a:r>
            <a:r>
              <a:rPr lang="en-US" sz="2800" dirty="0" smtClean="0"/>
              <a:t> apples are traditionally used for cooking.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first </a:t>
            </a:r>
            <a:r>
              <a:rPr lang="en-US" sz="2800" dirty="0" err="1" smtClean="0"/>
              <a:t>Bramley</a:t>
            </a:r>
            <a:r>
              <a:rPr lang="en-US" sz="2800" dirty="0" smtClean="0"/>
              <a:t> tree grew from pips planted by a young girl, Mary Ann </a:t>
            </a:r>
            <a:r>
              <a:rPr lang="en-US" sz="2800" dirty="0" err="1" smtClean="0"/>
              <a:t>Brailsford</a:t>
            </a:r>
            <a:r>
              <a:rPr lang="en-US" sz="2800" dirty="0" smtClean="0"/>
              <a:t>, in her garden in England in 1809.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17479" y="2442411"/>
            <a:ext cx="3614099" cy="241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9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 apples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21811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Apples are picked from the tree when they are ready.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Different apples are ready at different times during the year (seasons).</a:t>
            </a:r>
            <a:r>
              <a:rPr lang="en-GB" sz="2800" dirty="0"/>
              <a:t> </a:t>
            </a:r>
            <a:r>
              <a:rPr lang="en-GB" sz="2800" dirty="0" smtClean="0"/>
              <a:t>For example:</a:t>
            </a:r>
          </a:p>
          <a:p>
            <a:r>
              <a:rPr lang="en-US" sz="2800" dirty="0" smtClean="0"/>
              <a:t>Cox: September to early March</a:t>
            </a:r>
          </a:p>
          <a:p>
            <a:r>
              <a:rPr lang="en-US" sz="2800" dirty="0" smtClean="0"/>
              <a:t>Jazz: November to May</a:t>
            </a:r>
          </a:p>
          <a:p>
            <a:r>
              <a:rPr lang="en-US" sz="2800" dirty="0" err="1" smtClean="0"/>
              <a:t>Braeburn</a:t>
            </a:r>
            <a:r>
              <a:rPr lang="en-US" sz="2800" dirty="0" smtClean="0"/>
              <a:t>: Late December to May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07333" y="2283798"/>
            <a:ext cx="4056054" cy="269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1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 apples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21811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Apples are washed, graded and packed ready for sale.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5720" y="2117557"/>
            <a:ext cx="4683195" cy="320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7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Apples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68859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Apples can be purchased as: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resh;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anned;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ried;</a:t>
            </a:r>
          </a:p>
          <a:p>
            <a:r>
              <a:rPr lang="en-US" sz="2800" dirty="0"/>
              <a:t>p</a:t>
            </a:r>
            <a:r>
              <a:rPr lang="en-US" sz="2800" dirty="0" smtClean="0"/>
              <a:t>ureed;</a:t>
            </a:r>
          </a:p>
          <a:p>
            <a:r>
              <a:rPr lang="en-US" sz="2800" dirty="0" smtClean="0"/>
              <a:t>juiced;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rozen (e.g. apple crumble).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7805" y="2283798"/>
            <a:ext cx="2600112" cy="3914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32" t="3522" r="17883" b="6918"/>
          <a:stretch/>
        </p:blipFill>
        <p:spPr>
          <a:xfrm>
            <a:off x="6939579" y="2554800"/>
            <a:ext cx="2319924" cy="219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00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766A30-64F9-45BD-B1B1-ACA9BE15C7D5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schemas.openxmlformats.org/package/2006/metadata/core-properties"/>
    <ds:schemaRef ds:uri="c53071f4-7f44-43fd-895c-8e7b6a3746b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367</Words>
  <Application>Microsoft Office PowerPoint</Application>
  <PresentationFormat>Widescreen</PresentationFormat>
  <Paragraphs>88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Office Theme</vt:lpstr>
      <vt:lpstr>Custom Design</vt:lpstr>
      <vt:lpstr>1_Custom Design</vt:lpstr>
      <vt:lpstr>3_Custom Design</vt:lpstr>
      <vt:lpstr>Apples</vt:lpstr>
      <vt:lpstr>What are these?</vt:lpstr>
      <vt:lpstr>Where do apples come from? </vt:lpstr>
      <vt:lpstr>Apple varieties</vt:lpstr>
      <vt:lpstr>Apple varieties</vt:lpstr>
      <vt:lpstr>Cooking apples</vt:lpstr>
      <vt:lpstr>Harvesting apples</vt:lpstr>
      <vt:lpstr>Harvesting apples</vt:lpstr>
      <vt:lpstr>Apples</vt:lpstr>
      <vt:lpstr>Dishes</vt:lpstr>
      <vt:lpstr>Similar</vt:lpstr>
      <vt:lpstr>Similar</vt:lpstr>
      <vt:lpstr>Summary</vt:lpstr>
      <vt:lpstr>Apples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34</cp:revision>
  <dcterms:created xsi:type="dcterms:W3CDTF">2018-10-10T09:22:08Z</dcterms:created>
  <dcterms:modified xsi:type="dcterms:W3CDTF">2020-12-04T12:23:13Z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