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2" r:id="rId7"/>
    <p:sldId id="263" r:id="rId8"/>
    <p:sldId id="264" r:id="rId9"/>
    <p:sldId id="265" r:id="rId10"/>
    <p:sldId id="266"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73" d="100"/>
          <a:sy n="73" d="100"/>
        </p:scale>
        <p:origin x="6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a:t>
            </a:r>
            <a:r>
              <a:rPr lang="en-GB" dirty="0" smtClean="0"/>
              <a:t>science </a:t>
            </a:r>
            <a:r>
              <a:rPr lang="en-GB" dirty="0"/>
              <a:t>of </a:t>
            </a:r>
            <a:r>
              <a:rPr lang="en-GB" dirty="0" smtClean="0"/>
              <a:t>bread </a:t>
            </a:r>
            <a:r>
              <a:rPr lang="en-GB" dirty="0"/>
              <a:t>making </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Basic ingredients </a:t>
            </a:r>
          </a:p>
        </p:txBody>
      </p:sp>
      <p:sp>
        <p:nvSpPr>
          <p:cNvPr id="3" name="Subtitle 2"/>
          <p:cNvSpPr>
            <a:spLocks noGrp="1"/>
          </p:cNvSpPr>
          <p:nvPr>
            <p:ph type="subTitle" idx="1"/>
          </p:nvPr>
        </p:nvSpPr>
        <p:spPr>
          <a:xfrm>
            <a:off x="1169276" y="2571092"/>
            <a:ext cx="6381055" cy="3600000"/>
          </a:xfrm>
        </p:spPr>
        <p:txBody>
          <a:bodyPr/>
          <a:lstStyle/>
          <a:p>
            <a:pPr marL="0" indent="0">
              <a:buNone/>
            </a:pPr>
            <a:r>
              <a:rPr lang="en-GB" sz="2000" dirty="0"/>
              <a:t>The basic ingredients of bread are: </a:t>
            </a:r>
            <a:endParaRPr lang="en-GB" sz="2000" dirty="0" smtClean="0"/>
          </a:p>
          <a:p>
            <a:pPr>
              <a:buFont typeface="Arial" panose="020B0604020202020204" pitchFamily="34" charset="0"/>
              <a:buChar char="•"/>
            </a:pPr>
            <a:r>
              <a:rPr lang="en-GB" sz="2000" dirty="0" smtClean="0"/>
              <a:t>flour</a:t>
            </a:r>
            <a:r>
              <a:rPr lang="en-GB" sz="2000" dirty="0"/>
              <a:t>; </a:t>
            </a:r>
            <a:endParaRPr lang="en-GB" sz="2000" dirty="0" smtClean="0"/>
          </a:p>
          <a:p>
            <a:pPr>
              <a:buFont typeface="Arial" panose="020B0604020202020204" pitchFamily="34" charset="0"/>
              <a:buChar char="•"/>
            </a:pPr>
            <a:r>
              <a:rPr lang="en-GB" sz="2000" dirty="0" smtClean="0"/>
              <a:t>yeast </a:t>
            </a:r>
            <a:r>
              <a:rPr lang="en-GB" sz="2000" dirty="0"/>
              <a:t>(to make the bread rise); </a:t>
            </a:r>
            <a:endParaRPr lang="en-GB" sz="2000" dirty="0" smtClean="0"/>
          </a:p>
          <a:p>
            <a:pPr>
              <a:buFont typeface="Arial" panose="020B0604020202020204" pitchFamily="34" charset="0"/>
              <a:buChar char="•"/>
            </a:pPr>
            <a:r>
              <a:rPr lang="en-GB" sz="2000" dirty="0" smtClean="0"/>
              <a:t>salt </a:t>
            </a:r>
            <a:r>
              <a:rPr lang="en-GB" sz="2000" dirty="0"/>
              <a:t>(to add taste and aid proving); </a:t>
            </a:r>
            <a:endParaRPr lang="en-GB" sz="2000" dirty="0" smtClean="0"/>
          </a:p>
          <a:p>
            <a:pPr>
              <a:buFont typeface="Arial" panose="020B0604020202020204" pitchFamily="34" charset="0"/>
              <a:buChar char="•"/>
            </a:pPr>
            <a:r>
              <a:rPr lang="en-GB" sz="2000" dirty="0"/>
              <a:t>f</a:t>
            </a:r>
            <a:r>
              <a:rPr lang="en-GB" sz="2000" dirty="0" smtClean="0"/>
              <a:t>at </a:t>
            </a:r>
            <a:r>
              <a:rPr lang="en-GB" sz="2000" dirty="0" smtClean="0"/>
              <a:t>(sometimes added to </a:t>
            </a:r>
            <a:r>
              <a:rPr lang="en-GB" dirty="0" smtClean="0"/>
              <a:t>make </a:t>
            </a:r>
            <a:r>
              <a:rPr lang="en-GB" dirty="0"/>
              <a:t>the loaf lighter and extend shelf </a:t>
            </a:r>
            <a:r>
              <a:rPr lang="en-GB" dirty="0" smtClean="0"/>
              <a:t>life);</a:t>
            </a:r>
            <a:endParaRPr lang="en-GB" sz="2000" dirty="0" smtClean="0"/>
          </a:p>
          <a:p>
            <a:pPr>
              <a:buFont typeface="Arial" panose="020B0604020202020204" pitchFamily="34" charset="0"/>
              <a:buChar char="•"/>
            </a:pPr>
            <a:r>
              <a:rPr lang="en-GB" sz="2000" dirty="0" smtClean="0"/>
              <a:t>water</a:t>
            </a:r>
            <a:r>
              <a:rPr lang="en-GB" sz="2000" dirty="0"/>
              <a:t>. </a:t>
            </a:r>
          </a:p>
          <a:p>
            <a:endParaRPr lang="en-GB" sz="2000" dirty="0"/>
          </a:p>
          <a:p>
            <a:pPr marL="0" indent="0">
              <a:buNone/>
            </a:pPr>
            <a:r>
              <a:rPr lang="en-GB" sz="2000" dirty="0"/>
              <a:t>All white bread commercially sold in the UK is made with white flour fortified with calcium, iron and B vitamins. It is a legal requirement to fortify flour in the UK.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601" y="2626607"/>
            <a:ext cx="3669582" cy="2443942"/>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Yeast</a:t>
            </a:r>
          </a:p>
        </p:txBody>
      </p:sp>
      <p:sp>
        <p:nvSpPr>
          <p:cNvPr id="3" name="Subtitle 2"/>
          <p:cNvSpPr>
            <a:spLocks noGrp="1"/>
          </p:cNvSpPr>
          <p:nvPr>
            <p:ph type="subTitle" idx="1"/>
          </p:nvPr>
        </p:nvSpPr>
        <p:spPr>
          <a:xfrm>
            <a:off x="1169277" y="2571092"/>
            <a:ext cx="5572346" cy="3600000"/>
          </a:xfrm>
        </p:spPr>
        <p:txBody>
          <a:bodyPr/>
          <a:lstStyle/>
          <a:p>
            <a:pPr marL="0" indent="0">
              <a:buNone/>
            </a:pPr>
            <a:r>
              <a:rPr lang="en-GB" sz="2000" dirty="0"/>
              <a:t>Almost all breads today are leavened, which means that a substance has been added to the dough to start fermentation and make it rise.  </a:t>
            </a:r>
          </a:p>
          <a:p>
            <a:pPr marL="0" indent="0">
              <a:buNone/>
            </a:pPr>
            <a:endParaRPr lang="en-GB" sz="2000" dirty="0"/>
          </a:p>
          <a:p>
            <a:pPr marL="0" indent="0">
              <a:buNone/>
            </a:pPr>
            <a:r>
              <a:rPr lang="en-GB" sz="2000" dirty="0"/>
              <a:t>The most popular and widely known leavening ingredient is yeast.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357" y="2862181"/>
            <a:ext cx="4711654" cy="3155125"/>
          </a:xfrm>
          <a:prstGeom prst="rect">
            <a:avLst/>
          </a:prstGeom>
        </p:spPr>
      </p:pic>
    </p:spTree>
    <p:extLst>
      <p:ext uri="{BB962C8B-B14F-4D97-AF65-F5344CB8AC3E}">
        <p14:creationId xmlns:p14="http://schemas.microsoft.com/office/powerpoint/2010/main" val="13059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Yeast </a:t>
            </a:r>
          </a:p>
        </p:txBody>
      </p:sp>
      <p:sp>
        <p:nvSpPr>
          <p:cNvPr id="3" name="Subtitle 2"/>
          <p:cNvSpPr>
            <a:spLocks noGrp="1"/>
          </p:cNvSpPr>
          <p:nvPr>
            <p:ph type="subTitle" idx="1"/>
          </p:nvPr>
        </p:nvSpPr>
        <p:spPr>
          <a:xfrm>
            <a:off x="1169276" y="2571092"/>
            <a:ext cx="7459335" cy="3600000"/>
          </a:xfrm>
        </p:spPr>
        <p:txBody>
          <a:bodyPr/>
          <a:lstStyle/>
          <a:p>
            <a:pPr marL="0" indent="0">
              <a:buNone/>
            </a:pPr>
            <a:r>
              <a:rPr lang="en-GB" sz="2000" dirty="0"/>
              <a:t>Yeast is a micro-organism, one of the tiniest forms of life. The air around us is full of thousands of different kinds of yeast. If it is given warm, damp surroundings and starchy or sweet matter, it will start to multiply.  </a:t>
            </a:r>
          </a:p>
          <a:p>
            <a:pPr marL="0" indent="0">
              <a:buNone/>
            </a:pPr>
            <a:endParaRPr lang="en-GB" sz="2000" dirty="0"/>
          </a:p>
          <a:p>
            <a:pPr marL="0" indent="0">
              <a:buNone/>
            </a:pPr>
            <a:r>
              <a:rPr lang="en-GB" sz="2000" dirty="0"/>
              <a:t>As the yeast multiplies, it turns starches and sugars to alcohol and produces carbon dioxide gas. It is this gas that adds the air into the dough, and makes it increase in size. </a:t>
            </a:r>
          </a:p>
          <a:p>
            <a:pPr marL="0" indent="0">
              <a:buNone/>
            </a:pPr>
            <a:endParaRPr lang="en-GB" sz="2000" dirty="0"/>
          </a:p>
          <a:p>
            <a:pPr marL="0" indent="0">
              <a:buNone/>
            </a:pPr>
            <a:r>
              <a:rPr lang="en-GB" sz="2000" dirty="0"/>
              <a:t>Yeast must be mixed with a warm liquid before adding it to flour. If the liquid is too cool, the yeast won't multiply; if it is too hot (over 43°C), the yeast will be killed.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532" y="3228092"/>
            <a:ext cx="3048000" cy="2286000"/>
          </a:xfrm>
          <a:prstGeom prst="rect">
            <a:avLst/>
          </a:prstGeom>
        </p:spPr>
      </p:pic>
    </p:spTree>
    <p:extLst>
      <p:ext uri="{BB962C8B-B14F-4D97-AF65-F5344CB8AC3E}">
        <p14:creationId xmlns:p14="http://schemas.microsoft.com/office/powerpoint/2010/main" val="313092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Flour</a:t>
            </a:r>
          </a:p>
        </p:txBody>
      </p:sp>
      <p:sp>
        <p:nvSpPr>
          <p:cNvPr id="3" name="Subtitle 2"/>
          <p:cNvSpPr>
            <a:spLocks noGrp="1"/>
          </p:cNvSpPr>
          <p:nvPr>
            <p:ph type="subTitle" idx="1"/>
          </p:nvPr>
        </p:nvSpPr>
        <p:spPr>
          <a:xfrm>
            <a:off x="1068692" y="2150468"/>
            <a:ext cx="7371220" cy="3912004"/>
          </a:xfrm>
        </p:spPr>
        <p:txBody>
          <a:bodyPr/>
          <a:lstStyle/>
          <a:p>
            <a:pPr marL="0" indent="0">
              <a:buNone/>
            </a:pPr>
            <a:r>
              <a:rPr lang="en-GB" sz="2000" dirty="0"/>
              <a:t>The important protein found in flour is </a:t>
            </a:r>
            <a:r>
              <a:rPr lang="en-GB" sz="2000" dirty="0" smtClean="0"/>
              <a:t>gluten. </a:t>
            </a:r>
          </a:p>
          <a:p>
            <a:pPr marL="0" indent="0">
              <a:buNone/>
            </a:pPr>
            <a:r>
              <a:rPr lang="en-GB" sz="2000" dirty="0" smtClean="0"/>
              <a:t>Gluten </a:t>
            </a:r>
            <a:r>
              <a:rPr lang="en-GB" sz="2000" dirty="0"/>
              <a:t>is vital when making bread, as it forms a supporting structure, which prevents the bread from collapsing and also provides an elastic (springy) and chewy texture in baked goods.</a:t>
            </a:r>
            <a:r>
              <a:rPr lang="en-GB" sz="2000" b="1" dirty="0"/>
              <a:t/>
            </a:r>
            <a:br>
              <a:rPr lang="en-GB" sz="2000" b="1" dirty="0"/>
            </a:br>
            <a:endParaRPr lang="en-GB" sz="2000" b="1" dirty="0" smtClean="0"/>
          </a:p>
          <a:p>
            <a:pPr marL="0" indent="0">
              <a:buNone/>
            </a:pPr>
            <a:r>
              <a:rPr lang="en-GB" sz="2000" b="1" dirty="0" smtClean="0"/>
              <a:t>Gluten </a:t>
            </a:r>
            <a:r>
              <a:rPr lang="en-GB" sz="2000" dirty="0"/>
              <a:t>is formed from two classes of proteins, </a:t>
            </a:r>
            <a:r>
              <a:rPr lang="en-GB" sz="2000" b="1" dirty="0"/>
              <a:t>gliadins</a:t>
            </a:r>
            <a:r>
              <a:rPr lang="en-GB" sz="2000" dirty="0"/>
              <a:t> and </a:t>
            </a:r>
            <a:r>
              <a:rPr lang="en-GB" sz="2000" b="1" dirty="0" err="1"/>
              <a:t>glutelins</a:t>
            </a:r>
            <a:r>
              <a:rPr lang="en-GB" sz="2000" dirty="0"/>
              <a:t>, which are commonly found in grains, such as wheat, rye, and barley</a:t>
            </a:r>
            <a:r>
              <a:rPr lang="en-GB" sz="2000" dirty="0" smtClean="0"/>
              <a:t>.</a:t>
            </a:r>
            <a:r>
              <a:rPr lang="en-GB" sz="2000" dirty="0"/>
              <a:t/>
            </a:r>
            <a:br>
              <a:rPr lang="en-GB" sz="2000" dirty="0"/>
            </a:br>
            <a:r>
              <a:rPr lang="en-GB" sz="2000" dirty="0"/>
              <a:t/>
            </a:r>
            <a:br>
              <a:rPr lang="en-GB" sz="2000" dirty="0"/>
            </a:br>
            <a:r>
              <a:rPr lang="en-GB" sz="2000" dirty="0"/>
              <a:t>In order to form gluten, water needs to be mixed with the gliadin and </a:t>
            </a:r>
            <a:r>
              <a:rPr lang="en-GB" sz="2000" dirty="0" err="1"/>
              <a:t>glutelin</a:t>
            </a:r>
            <a:r>
              <a:rPr lang="en-GB" sz="2000" dirty="0"/>
              <a:t> proteins, resulting in a dough. </a:t>
            </a:r>
            <a:endParaRPr lang="en-GB" sz="2000" dirty="0" smtClean="0"/>
          </a:p>
          <a:p>
            <a:pPr marL="0" indent="0">
              <a:buNone/>
            </a:pPr>
            <a:endParaRPr lang="en-GB" sz="1200" dirty="0" smtClean="0"/>
          </a:p>
          <a:p>
            <a:pPr marL="0" indent="0">
              <a:buNone/>
            </a:pPr>
            <a:r>
              <a:rPr lang="en-GB" sz="2000" dirty="0" smtClean="0"/>
              <a:t>The dough is then kneaded to make the gluten </a:t>
            </a:r>
            <a:r>
              <a:rPr lang="en-GB" sz="2000" dirty="0"/>
              <a:t>strong and </a:t>
            </a:r>
            <a:r>
              <a:rPr lang="en-GB" sz="2000" dirty="0" smtClean="0"/>
              <a:t>long.</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9448" y="1623985"/>
            <a:ext cx="2704130" cy="18027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616" y="3619916"/>
            <a:ext cx="2681962" cy="2551176"/>
          </a:xfrm>
          <a:prstGeom prst="rect">
            <a:avLst/>
          </a:prstGeom>
        </p:spPr>
      </p:pic>
    </p:spTree>
    <p:extLst>
      <p:ext uri="{BB962C8B-B14F-4D97-AF65-F5344CB8AC3E}">
        <p14:creationId xmlns:p14="http://schemas.microsoft.com/office/powerpoint/2010/main" val="182928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stages of baking </a:t>
            </a:r>
          </a:p>
        </p:txBody>
      </p:sp>
      <p:sp>
        <p:nvSpPr>
          <p:cNvPr id="3" name="Subtitle 2"/>
          <p:cNvSpPr>
            <a:spLocks noGrp="1"/>
          </p:cNvSpPr>
          <p:nvPr>
            <p:ph type="subTitle" idx="1"/>
          </p:nvPr>
        </p:nvSpPr>
        <p:spPr>
          <a:xfrm>
            <a:off x="1169276" y="2571092"/>
            <a:ext cx="6968884" cy="3600000"/>
          </a:xfrm>
        </p:spPr>
        <p:txBody>
          <a:bodyPr/>
          <a:lstStyle/>
          <a:p>
            <a:pPr marL="0" indent="0">
              <a:buNone/>
            </a:pPr>
            <a:r>
              <a:rPr lang="en-GB" sz="2000" dirty="0" smtClean="0"/>
              <a:t>All </a:t>
            </a:r>
            <a:r>
              <a:rPr lang="en-GB" sz="2000" dirty="0"/>
              <a:t>mixtures made with yeast are prepared in several distinct stages: </a:t>
            </a:r>
          </a:p>
          <a:p>
            <a:r>
              <a:rPr lang="en-GB" sz="2000" dirty="0" smtClean="0"/>
              <a:t>Ingredients </a:t>
            </a:r>
            <a:r>
              <a:rPr lang="en-GB" sz="2000" dirty="0"/>
              <a:t>are mixed to make a dough. </a:t>
            </a:r>
          </a:p>
          <a:p>
            <a:r>
              <a:rPr lang="en-GB" sz="2000" dirty="0" smtClean="0"/>
              <a:t>Dough </a:t>
            </a:r>
            <a:r>
              <a:rPr lang="en-GB" sz="2000" dirty="0"/>
              <a:t>is </a:t>
            </a:r>
            <a:r>
              <a:rPr lang="en-GB" sz="2000" dirty="0" smtClean="0"/>
              <a:t>kneaded </a:t>
            </a:r>
            <a:r>
              <a:rPr lang="en-GB" sz="2000" dirty="0"/>
              <a:t>to help the protein (gluten) soften and strengthen the dough. </a:t>
            </a:r>
            <a:endParaRPr lang="en-GB" sz="2000" dirty="0" smtClean="0"/>
          </a:p>
          <a:p>
            <a:r>
              <a:rPr lang="en-GB" sz="2000" dirty="0"/>
              <a:t>The dough is left to rise (or 'prove') to double its original volume, as the yeast cells multiply and produce carbon dioxide gas.  </a:t>
            </a:r>
          </a:p>
          <a:p>
            <a:r>
              <a:rPr lang="en-GB" sz="2000" dirty="0" smtClean="0"/>
              <a:t>The </a:t>
            </a:r>
            <a:r>
              <a:rPr lang="en-GB" sz="2000" dirty="0"/>
              <a:t>dough is knocked back to remove the large air bubbles produced by the yeast. This ensures a more even texture and a better rise. Large bubbles would make large holes in the finished bread.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169" y="3774746"/>
            <a:ext cx="3268383" cy="210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58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stages of baking </a:t>
            </a:r>
          </a:p>
        </p:txBody>
      </p:sp>
      <p:sp>
        <p:nvSpPr>
          <p:cNvPr id="3" name="Subtitle 2"/>
          <p:cNvSpPr>
            <a:spLocks noGrp="1"/>
          </p:cNvSpPr>
          <p:nvPr>
            <p:ph type="subTitle" idx="1"/>
          </p:nvPr>
        </p:nvSpPr>
        <p:spPr>
          <a:xfrm>
            <a:off x="1169276" y="2571092"/>
            <a:ext cx="6877444" cy="3600000"/>
          </a:xfrm>
        </p:spPr>
        <p:txBody>
          <a:bodyPr/>
          <a:lstStyle/>
          <a:p>
            <a:r>
              <a:rPr lang="en-GB" sz="2000" dirty="0"/>
              <a:t>The dough is shaped and may be put in a tin.  </a:t>
            </a:r>
          </a:p>
          <a:p>
            <a:r>
              <a:rPr lang="en-GB" sz="2000" dirty="0" smtClean="0"/>
              <a:t>It </a:t>
            </a:r>
            <a:r>
              <a:rPr lang="en-GB" sz="2000" dirty="0"/>
              <a:t>is then covered and left to rise, or prove, again. When proved, the dough will be light, puffy and doubled in size</a:t>
            </a:r>
            <a:r>
              <a:rPr lang="en-GB" sz="2000" dirty="0" smtClean="0"/>
              <a:t>.</a:t>
            </a:r>
          </a:p>
          <a:p>
            <a:r>
              <a:rPr lang="en-GB" sz="2000" dirty="0"/>
              <a:t>The dough is ready to be baked. A hot oven (230°C, 450°F, gas mark 8) is needed to kill off the yeast cells.  </a:t>
            </a:r>
          </a:p>
          <a:p>
            <a:r>
              <a:rPr lang="en-GB" sz="2000" dirty="0" smtClean="0"/>
              <a:t>The </a:t>
            </a:r>
            <a:r>
              <a:rPr lang="en-GB" sz="2000" dirty="0"/>
              <a:t>baked bread should be well risen, golden and crisp and should sound hollow when you tap it on the base. (The change in colour is called dextrinization.)</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864" y="3186806"/>
            <a:ext cx="3529617" cy="2357784"/>
          </a:xfrm>
          <a:prstGeom prst="rect">
            <a:avLst/>
          </a:prstGeom>
        </p:spPr>
      </p:pic>
    </p:spTree>
    <p:extLst>
      <p:ext uri="{BB962C8B-B14F-4D97-AF65-F5344CB8AC3E}">
        <p14:creationId xmlns:p14="http://schemas.microsoft.com/office/powerpoint/2010/main" val="377086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science of bread making </a:t>
            </a:r>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584</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8</vt:i4>
      </vt:variant>
    </vt:vector>
  </HeadingPairs>
  <TitlesOfParts>
    <vt:vector size="14" baseType="lpstr">
      <vt:lpstr>Arial</vt:lpstr>
      <vt:lpstr>Calibri</vt:lpstr>
      <vt:lpstr>Office Theme</vt:lpstr>
      <vt:lpstr>Custom Design</vt:lpstr>
      <vt:lpstr>1_Custom Design</vt:lpstr>
      <vt:lpstr>3_Custom Design</vt:lpstr>
      <vt:lpstr>The science of bread making </vt:lpstr>
      <vt:lpstr>Basic ingredients </vt:lpstr>
      <vt:lpstr>Yeast</vt:lpstr>
      <vt:lpstr>Yeast </vt:lpstr>
      <vt:lpstr>Flour</vt:lpstr>
      <vt:lpstr>The stages of baking </vt:lpstr>
      <vt:lpstr>The stages of baking </vt:lpstr>
      <vt:lpstr>The science of bread making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Elsa Healey</cp:lastModifiedBy>
  <cp:revision>28</cp:revision>
  <dcterms:created xsi:type="dcterms:W3CDTF">2018-10-10T09:22:08Z</dcterms:created>
  <dcterms:modified xsi:type="dcterms:W3CDTF">2020-12-09T19:15:50Z</dcterms:modified>
</cp:coreProperties>
</file>