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59" r:id="rId9"/>
    <p:sldId id="270" r:id="rId10"/>
    <p:sldId id="276" r:id="rId11"/>
    <p:sldId id="280" r:id="rId12"/>
    <p:sldId id="262" r:id="rId13"/>
    <p:sldId id="273" r:id="rId14"/>
    <p:sldId id="271" r:id="rId15"/>
    <p:sldId id="272" r:id="rId16"/>
    <p:sldId id="274" r:id="rId17"/>
    <p:sldId id="263" r:id="rId18"/>
    <p:sldId id="277" r:id="rId19"/>
    <p:sldId id="267" r:id="rId20"/>
    <p:sldId id="264" r:id="rId21"/>
    <p:sldId id="278" r:id="rId22"/>
    <p:sldId id="269" r:id="rId23"/>
    <p:sldId id="279" r:id="rId24"/>
    <p:sldId id="275" r:id="rId25"/>
    <p:sldId id="2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3D86"/>
    <a:srgbClr val="F2E2E9"/>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E201A-C233-46A7-8D2B-A803B5965936}" v="51" vWet="55" dt="2020-12-21T16:22:21.944"/>
    <p1510:client id="{362833C4-DB05-DFDE-E68C-F427C4D8D258}" v="3" dt="2020-12-21T16:22:31.981"/>
    <p1510:client id="{57320111-57E0-42C2-9D30-FE31F8526498}" v="1" dt="2020-12-22T13:37:42.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C33D86"/>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2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C33D86"/>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2020</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oodafactoflife.org.uk/media/1715/super-taster-certificate-alisha-o-35c1.docx" TargetMode="External"/><Relationship Id="rId2" Type="http://schemas.openxmlformats.org/officeDocument/2006/relationships/hyperlink" Target="https://www.foodafactoflife.org.uk/media/1355/my-food-book-ppt-35he1.pptx" TargetMode="Externa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www.foodafactoflife.org.uk/media/1716/super-taster-certificate-ronnie-o-35c1.doc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www.foodafactoflife.org.uk/media/9106/4-times-5-veg-game-2-ws-35ap.docx" TargetMode="External"/><Relationship Id="rId2" Type="http://schemas.openxmlformats.org/officeDocument/2006/relationships/hyperlink" Target="https://www.foodafactoflife.org.uk/media/9100/vegetable-a-to-z-cards-2-ws-35ap.docx"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foodafactoflife.org.uk/media/9110/my-favourite-vegetables-ws-35ap.doc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oodafactoflife.org.uk/5-7-years/activity-packs/learn-with-stories/the-colourful-present/" TargetMode="External"/><Relationship Id="rId2" Type="http://schemas.openxmlformats.org/officeDocument/2006/relationships/hyperlink" Target="https://www.foodafactoflife.org.uk/media/9122/the-lonely-sprout.docx"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foodafactoflife.org.uk/3-5-years/where-food-comes-from/growing/" TargetMode="External"/><Relationship Id="rId2" Type="http://schemas.openxmlformats.org/officeDocument/2006/relationships/hyperlink" Target="https://www.foodafactoflife.org.uk/media/9105/where-we-buy-vegetables-cards-ws-35ap.docx" TargetMode="Externa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foodafactoflife.org.uk/5-7-years/activity-packs/learn-with-stories/the-bucket-garde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oodafactoflife.org.uk/media/1396/potato-the-journey-c-35fc.docx" TargetMode="External"/><Relationship Id="rId7" Type="http://schemas.openxmlformats.org/officeDocument/2006/relationships/image" Target="../media/image30.png"/><Relationship Id="rId2" Type="http://schemas.openxmlformats.org/officeDocument/2006/relationships/hyperlink" Target="https://www.foodafactoflife.org.uk/media/1392/carrots-the-journey-c-35fc.docx" TargetMode="Externa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foodafactoflife.org.uk/3-5-years/where-food-comes-from/seasons/" TargetMode="External"/><Relationship Id="rId4" Type="http://schemas.openxmlformats.org/officeDocument/2006/relationships/hyperlink" Target="https://www.foodafactoflife.org.uk/media/1390/tomatoes-the-journey-c-35fc.doc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oodafactoflife.org.uk/media/9102/vegetable-fortune-teller-blank-ws-35ap.docx" TargetMode="External"/><Relationship Id="rId7" Type="http://schemas.openxmlformats.org/officeDocument/2006/relationships/image" Target="../media/image32.png"/><Relationship Id="rId2" Type="http://schemas.openxmlformats.org/officeDocument/2006/relationships/hyperlink" Target="https://www.foodafactoflife.org.uk/media/9109/if-i-were-a-vegetable-ws-35ap.docx" TargetMode="Externa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www.wikihow.com/Fold-a-Fortune-Teller" TargetMode="External"/><Relationship Id="rId4" Type="http://schemas.openxmlformats.org/officeDocument/2006/relationships/hyperlink" Target="https://britishnutritionfounda.sharepoint.com/Shared%20Documents/Shared/EDUCATION%20TEAM%20FILES/AHDB%20Education/Website/3-5%20Years%20-%20updates%20for%202018/EIT%20See%20and%20eat/Free%20standing%20activitie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foodafactoflife.org.uk/media/1120/dot-to-dot-raddish-ws-35fc.docx" TargetMode="External"/><Relationship Id="rId13" Type="http://schemas.openxmlformats.org/officeDocument/2006/relationships/image" Target="../media/image34.png"/><Relationship Id="rId3" Type="http://schemas.openxmlformats.org/officeDocument/2006/relationships/hyperlink" Target="https://www.foodafactoflife.org.uk/media/1114/dot-to-dot-carrot-ws-35fc.docx" TargetMode="External"/><Relationship Id="rId7" Type="http://schemas.openxmlformats.org/officeDocument/2006/relationships/hyperlink" Target="https://www.foodafactoflife.org.uk/media/1119/dot-to-dot-pumpkin-ws-35fc.docx" TargetMode="External"/><Relationship Id="rId12" Type="http://schemas.openxmlformats.org/officeDocument/2006/relationships/image" Target="../media/image33.png"/><Relationship Id="rId2" Type="http://schemas.openxmlformats.org/officeDocument/2006/relationships/hyperlink" Target="https://www.foodafactoflife.org.uk/media/1113/dot-to-dot-broccoli-ws-35fc.docx" TargetMode="External"/><Relationship Id="rId1" Type="http://schemas.openxmlformats.org/officeDocument/2006/relationships/slideLayout" Target="../slideLayouts/slideLayout3.xml"/><Relationship Id="rId6" Type="http://schemas.openxmlformats.org/officeDocument/2006/relationships/hyperlink" Target="https://www.foodafactoflife.org.uk/media/1118/dot-to-dot-potato-ws-35fc.docx" TargetMode="External"/><Relationship Id="rId11" Type="http://schemas.openxmlformats.org/officeDocument/2006/relationships/hyperlink" Target="https://www.foodafactoflife.org.uk/recipes/" TargetMode="External"/><Relationship Id="rId5" Type="http://schemas.openxmlformats.org/officeDocument/2006/relationships/hyperlink" Target="https://www.foodafactoflife.org.uk/media/1117/dot-to-dot-pepper-ws-35fc.docx" TargetMode="External"/><Relationship Id="rId10" Type="http://schemas.openxmlformats.org/officeDocument/2006/relationships/hyperlink" Target="https://www.foodafactoflife.org.uk/3-5-years/cooking/making/" TargetMode="External"/><Relationship Id="rId4" Type="http://schemas.openxmlformats.org/officeDocument/2006/relationships/hyperlink" Target="https://www.foodafactoflife.org.uk/media/1115/dot-to-dot-onion-ws-35fc.docx" TargetMode="External"/><Relationship Id="rId9" Type="http://schemas.openxmlformats.org/officeDocument/2006/relationships/hyperlink" Target="https://www.foodafactoflife.org.uk/media/1110/dot-to-dot-tomato-ws-35fc.doc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foodafactoflife.org.uk/" TargetMode="External"/><Relationship Id="rId2" Type="http://schemas.openxmlformats.org/officeDocument/2006/relationships/hyperlink" Target="http://www.seeandeat.org/" TargetMode="Externa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seeandeat.org/" TargetMode="Externa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www.foodafactoflife.org.uk/media/9099/parent-carer-information-sheet-vegetables.docx" TargetMode="External"/><Relationship Id="rId2" Type="http://schemas.openxmlformats.org/officeDocument/2006/relationships/hyperlink" Target="https://www.nutrition.org.uk/attachments/article/1231/See_and_Eat%20Booklet_2019.pdf" TargetMode="Externa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hyperlink" Target="https://www.nutrition.org.uk/healthyliving/toddlers/feeding-your-toddlerpre-school-child.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473" y="3258208"/>
            <a:ext cx="9144000" cy="733096"/>
          </a:xfrm>
        </p:spPr>
        <p:txBody>
          <a:bodyPr/>
          <a:lstStyle/>
          <a:p>
            <a:r>
              <a:rPr lang="en-US" dirty="0"/>
              <a:t>See and eat – Vegetables</a:t>
            </a:r>
            <a:br>
              <a:rPr lang="en-US" dirty="0"/>
            </a:br>
            <a:r>
              <a:rPr lang="en-US" dirty="0"/>
              <a:t>Support for early years </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Tasting vegetables </a:t>
            </a:r>
            <a:endParaRPr lang="en-GB"/>
          </a:p>
        </p:txBody>
      </p:sp>
      <p:sp>
        <p:nvSpPr>
          <p:cNvPr id="3" name="Subtitle 2"/>
          <p:cNvSpPr>
            <a:spLocks noGrp="1"/>
          </p:cNvSpPr>
          <p:nvPr>
            <p:ph type="subTitle" idx="1"/>
          </p:nvPr>
        </p:nvSpPr>
        <p:spPr>
          <a:xfrm>
            <a:off x="1169276" y="2571092"/>
            <a:ext cx="7146951" cy="3600000"/>
          </a:xfrm>
        </p:spPr>
        <p:txBody>
          <a:bodyPr/>
          <a:lstStyle/>
          <a:p>
            <a:r>
              <a:rPr lang="en-GB" sz="2000" dirty="0"/>
              <a:t>Model how to taste the vegetables – look at, smell and taste each sample, describe what you notice. Try one vegetable at a time and have a sip of water between each type.</a:t>
            </a:r>
          </a:p>
          <a:p>
            <a:r>
              <a:rPr lang="en-GB" sz="2000" dirty="0"/>
              <a:t>Make sure it is a positive experience. Be encouraging and enthusiastic. Praise children who are willing to try samples.</a:t>
            </a:r>
          </a:p>
          <a:p>
            <a:r>
              <a:rPr lang="en-GB" sz="2000" dirty="0"/>
              <a:t>Do not force children to try any of the vegetables, just provide encouragement.</a:t>
            </a:r>
          </a:p>
          <a:p>
            <a:r>
              <a:rPr lang="en-GB" sz="2000" dirty="0"/>
              <a:t>Use the </a:t>
            </a:r>
            <a:r>
              <a:rPr lang="en-GB" sz="2000" b="1" dirty="0">
                <a:hlinkClick r:id="rId2"/>
              </a:rPr>
              <a:t>My food book</a:t>
            </a:r>
            <a:r>
              <a:rPr lang="en-GB" sz="2000" dirty="0"/>
              <a:t> resource to allow children to record their tasting experience using smiley faces and drawings.</a:t>
            </a:r>
          </a:p>
          <a:p>
            <a:r>
              <a:rPr lang="en-GB" sz="2000" dirty="0"/>
              <a:t>Award children with the </a:t>
            </a:r>
            <a:r>
              <a:rPr lang="en-GB" sz="2000" b="1" dirty="0">
                <a:hlinkClick r:id="rId3"/>
              </a:rPr>
              <a:t>Alisha</a:t>
            </a:r>
            <a:r>
              <a:rPr lang="en-GB" sz="2000" dirty="0"/>
              <a:t> or </a:t>
            </a:r>
            <a:r>
              <a:rPr lang="en-GB" sz="2000" b="1" dirty="0">
                <a:hlinkClick r:id="rId4"/>
              </a:rPr>
              <a:t>Ronnie</a:t>
            </a:r>
            <a:r>
              <a:rPr lang="en-GB" sz="2000" dirty="0"/>
              <a:t> Supertaster certificate for trying the vegetables</a:t>
            </a:r>
            <a:r>
              <a:rPr lang="en-GB" dirty="0"/>
              <a:t>.</a:t>
            </a:r>
          </a:p>
          <a:p>
            <a:pPr marL="0" indent="0">
              <a:buNone/>
            </a:pPr>
            <a:endParaRPr lang="en-GB" dirty="0"/>
          </a:p>
        </p:txBody>
      </p:sp>
      <p:pic>
        <p:nvPicPr>
          <p:cNvPr id="5" name="Picture 4" descr="Shape&#10;&#10;Description automatically generated with low confidence">
            <a:extLst>
              <a:ext uri="{FF2B5EF4-FFF2-40B4-BE49-F238E27FC236}">
                <a16:creationId xmlns:a16="http://schemas.microsoft.com/office/drawing/2014/main" id="{58D04573-0A7A-460B-B476-425051FF4ED8}"/>
              </a:ext>
            </a:extLst>
          </p:cNvPr>
          <p:cNvPicPr>
            <a:picLocks noChangeAspect="1"/>
          </p:cNvPicPr>
          <p:nvPr/>
        </p:nvPicPr>
        <p:blipFill>
          <a:blip r:embed="rId5"/>
          <a:stretch>
            <a:fillRect/>
          </a:stretch>
        </p:blipFill>
        <p:spPr>
          <a:xfrm>
            <a:off x="8681545" y="1969086"/>
            <a:ext cx="3258253" cy="1806960"/>
          </a:xfrm>
          <a:prstGeom prst="rect">
            <a:avLst/>
          </a:prstGeom>
        </p:spPr>
      </p:pic>
      <p:pic>
        <p:nvPicPr>
          <p:cNvPr id="4" name="Picture 3"/>
          <p:cNvPicPr>
            <a:picLocks noChangeAspect="1"/>
          </p:cNvPicPr>
          <p:nvPr/>
        </p:nvPicPr>
        <p:blipFill>
          <a:blip r:embed="rId6"/>
          <a:stretch>
            <a:fillRect/>
          </a:stretch>
        </p:blipFill>
        <p:spPr>
          <a:xfrm>
            <a:off x="8791551" y="4015469"/>
            <a:ext cx="3116159" cy="2155623"/>
          </a:xfrm>
          <a:prstGeom prst="rect">
            <a:avLst/>
          </a:prstGeom>
          <a:ln w="28575">
            <a:solidFill>
              <a:srgbClr val="C33D86"/>
            </a:solidFill>
          </a:ln>
        </p:spPr>
      </p:pic>
    </p:spTree>
    <p:extLst>
      <p:ext uri="{BB962C8B-B14F-4D97-AF65-F5344CB8AC3E}">
        <p14:creationId xmlns:p14="http://schemas.microsoft.com/office/powerpoint/2010/main" val="299846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Parents</a:t>
            </a:r>
          </a:p>
        </p:txBody>
      </p:sp>
      <p:sp>
        <p:nvSpPr>
          <p:cNvPr id="3" name="Subtitle 2"/>
          <p:cNvSpPr>
            <a:spLocks noGrp="1"/>
          </p:cNvSpPr>
          <p:nvPr>
            <p:ph type="subTitle" idx="1"/>
          </p:nvPr>
        </p:nvSpPr>
        <p:spPr/>
        <p:txBody>
          <a:bodyPr/>
          <a:lstStyle/>
          <a:p>
            <a:r>
              <a:rPr lang="en-US" sz="2000"/>
              <a:t>Parent/</a:t>
            </a:r>
            <a:r>
              <a:rPr lang="en-US" sz="2000" err="1"/>
              <a:t>carer</a:t>
            </a:r>
            <a:r>
              <a:rPr lang="en-US" sz="2000"/>
              <a:t> information sheet</a:t>
            </a:r>
          </a:p>
          <a:p>
            <a:r>
              <a:rPr lang="en-US" sz="2000"/>
              <a:t>Spot the veggies</a:t>
            </a:r>
          </a:p>
          <a:p>
            <a:r>
              <a:rPr lang="en-US" sz="2000"/>
              <a:t>Veggie treasure hunt</a:t>
            </a:r>
          </a:p>
          <a:p>
            <a:r>
              <a:rPr lang="en-US" sz="2000"/>
              <a:t>Veggie taster</a:t>
            </a:r>
          </a:p>
          <a:p>
            <a:r>
              <a:rPr lang="en-US" sz="2000"/>
              <a:t>Which veggie am I?</a:t>
            </a:r>
          </a:p>
          <a:p>
            <a:r>
              <a:rPr lang="en-US" sz="2000"/>
              <a:t>Veg and letter matching</a:t>
            </a:r>
          </a:p>
          <a:p>
            <a:r>
              <a:rPr lang="en-US" sz="2000"/>
              <a:t>Veggie stories</a:t>
            </a:r>
          </a:p>
          <a:p>
            <a:r>
              <a:rPr lang="en-US" sz="2000"/>
              <a:t>Veggie bingo </a:t>
            </a:r>
          </a:p>
          <a:p>
            <a:pPr marL="0" indent="0">
              <a:buNone/>
            </a:pPr>
            <a:endParaRPr lang="en-US" sz="2000"/>
          </a:p>
        </p:txBody>
      </p:sp>
      <p:pic>
        <p:nvPicPr>
          <p:cNvPr id="4" name="Picture 3"/>
          <p:cNvPicPr>
            <a:picLocks noChangeAspect="1"/>
          </p:cNvPicPr>
          <p:nvPr/>
        </p:nvPicPr>
        <p:blipFill>
          <a:blip r:embed="rId2"/>
          <a:stretch>
            <a:fillRect/>
          </a:stretch>
        </p:blipFill>
        <p:spPr>
          <a:xfrm>
            <a:off x="5311189" y="2212377"/>
            <a:ext cx="2593558" cy="3673750"/>
          </a:xfrm>
          <a:prstGeom prst="rect">
            <a:avLst/>
          </a:prstGeom>
          <a:ln w="28575">
            <a:solidFill>
              <a:srgbClr val="C33D86"/>
            </a:solidFill>
          </a:ln>
        </p:spPr>
      </p:pic>
      <p:pic>
        <p:nvPicPr>
          <p:cNvPr id="5" name="Picture 4"/>
          <p:cNvPicPr>
            <a:picLocks noChangeAspect="1"/>
          </p:cNvPicPr>
          <p:nvPr/>
        </p:nvPicPr>
        <p:blipFill>
          <a:blip r:embed="rId3"/>
          <a:stretch>
            <a:fillRect/>
          </a:stretch>
        </p:blipFill>
        <p:spPr>
          <a:xfrm>
            <a:off x="6952573" y="2713831"/>
            <a:ext cx="2585437" cy="3673750"/>
          </a:xfrm>
          <a:prstGeom prst="rect">
            <a:avLst/>
          </a:prstGeom>
          <a:ln w="28575">
            <a:solidFill>
              <a:srgbClr val="C33D86"/>
            </a:solidFill>
          </a:ln>
        </p:spPr>
      </p:pic>
      <p:pic>
        <p:nvPicPr>
          <p:cNvPr id="6" name="Picture 5"/>
          <p:cNvPicPr>
            <a:picLocks noChangeAspect="1"/>
          </p:cNvPicPr>
          <p:nvPr/>
        </p:nvPicPr>
        <p:blipFill>
          <a:blip r:embed="rId4"/>
          <a:stretch>
            <a:fillRect/>
          </a:stretch>
        </p:blipFill>
        <p:spPr>
          <a:xfrm>
            <a:off x="9175413" y="2180945"/>
            <a:ext cx="2665719" cy="3705182"/>
          </a:xfrm>
          <a:prstGeom prst="rect">
            <a:avLst/>
          </a:prstGeom>
          <a:ln w="28575">
            <a:solidFill>
              <a:srgbClr val="C33D86"/>
            </a:solidFill>
          </a:ln>
        </p:spPr>
      </p:pic>
    </p:spTree>
    <p:extLst>
      <p:ext uri="{BB962C8B-B14F-4D97-AF65-F5344CB8AC3E}">
        <p14:creationId xmlns:p14="http://schemas.microsoft.com/office/powerpoint/2010/main" val="175721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Early year settings</a:t>
            </a:r>
          </a:p>
        </p:txBody>
      </p:sp>
      <p:sp>
        <p:nvSpPr>
          <p:cNvPr id="3" name="Subtitle 2"/>
          <p:cNvSpPr>
            <a:spLocks noGrp="1"/>
          </p:cNvSpPr>
          <p:nvPr>
            <p:ph type="subTitle" idx="1"/>
          </p:nvPr>
        </p:nvSpPr>
        <p:spPr>
          <a:xfrm>
            <a:off x="1169276" y="2571092"/>
            <a:ext cx="6049671" cy="3600000"/>
          </a:xfrm>
        </p:spPr>
        <p:txBody>
          <a:bodyPr/>
          <a:lstStyle/>
          <a:p>
            <a:pPr marL="0" indent="0">
              <a:buNone/>
            </a:pPr>
            <a:r>
              <a:rPr lang="en-US" sz="2000" b="1" dirty="0"/>
              <a:t>Literacy and numeracy</a:t>
            </a:r>
          </a:p>
          <a:p>
            <a:r>
              <a:rPr lang="en-GB" dirty="0">
                <a:hlinkClick r:id="rId2"/>
              </a:rPr>
              <a:t>Vegetables A to Z cards </a:t>
            </a:r>
            <a:r>
              <a:rPr lang="en-GB" dirty="0"/>
              <a:t>– a set of 26 cards, each with a letter of the alphabet. These can be used in a variety of ways, from introducing new vegetates to children to teaching the alphabet!</a:t>
            </a:r>
          </a:p>
          <a:p>
            <a:r>
              <a:rPr lang="en-GB" dirty="0">
                <a:hlinkClick r:id="rId3"/>
              </a:rPr>
              <a:t>4 times 5 veg </a:t>
            </a:r>
            <a:r>
              <a:rPr lang="en-GB" dirty="0"/>
              <a:t>– this activity shows five different vegetables on four cards. The cards can be used as a matching game; they could be hidden around a room for children to find one of each or all four.</a:t>
            </a:r>
          </a:p>
          <a:p>
            <a:r>
              <a:rPr lang="en-GB" dirty="0">
                <a:hlinkClick r:id="rId4"/>
              </a:rPr>
              <a:t>My favourite vegetable </a:t>
            </a:r>
            <a:r>
              <a:rPr lang="en-GB" dirty="0"/>
              <a:t>– children have to name and draw five different vegetables. They have to tick each image each time they eat the vegetable. This helps to reinforce eating vegetables.</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5"/>
          <a:stretch>
            <a:fillRect/>
          </a:stretch>
        </p:blipFill>
        <p:spPr>
          <a:xfrm>
            <a:off x="7495925" y="2454442"/>
            <a:ext cx="2191564" cy="3135479"/>
          </a:xfrm>
          <a:prstGeom prst="rect">
            <a:avLst/>
          </a:prstGeom>
          <a:ln w="28575">
            <a:solidFill>
              <a:srgbClr val="C33D86"/>
            </a:solidFill>
          </a:ln>
        </p:spPr>
      </p:pic>
      <p:pic>
        <p:nvPicPr>
          <p:cNvPr id="5" name="Picture 4"/>
          <p:cNvPicPr>
            <a:picLocks noChangeAspect="1"/>
          </p:cNvPicPr>
          <p:nvPr/>
        </p:nvPicPr>
        <p:blipFill>
          <a:blip r:embed="rId6"/>
          <a:stretch>
            <a:fillRect/>
          </a:stretch>
        </p:blipFill>
        <p:spPr>
          <a:xfrm>
            <a:off x="9822098" y="3200400"/>
            <a:ext cx="2134352" cy="3070713"/>
          </a:xfrm>
          <a:prstGeom prst="rect">
            <a:avLst/>
          </a:prstGeom>
          <a:ln w="28575">
            <a:solidFill>
              <a:srgbClr val="C33D86"/>
            </a:solidFill>
          </a:ln>
        </p:spPr>
      </p:pic>
    </p:spTree>
    <p:extLst>
      <p:ext uri="{BB962C8B-B14F-4D97-AF65-F5344CB8AC3E}">
        <p14:creationId xmlns:p14="http://schemas.microsoft.com/office/powerpoint/2010/main" val="69736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Early year settings</a:t>
            </a:r>
          </a:p>
        </p:txBody>
      </p:sp>
      <p:sp>
        <p:nvSpPr>
          <p:cNvPr id="3" name="Subtitle 2"/>
          <p:cNvSpPr>
            <a:spLocks noGrp="1"/>
          </p:cNvSpPr>
          <p:nvPr>
            <p:ph type="subTitle" idx="1"/>
          </p:nvPr>
        </p:nvSpPr>
        <p:spPr>
          <a:xfrm>
            <a:off x="1169276" y="2571092"/>
            <a:ext cx="5597284" cy="3600000"/>
          </a:xfrm>
        </p:spPr>
        <p:txBody>
          <a:bodyPr/>
          <a:lstStyle/>
          <a:p>
            <a:pPr marL="0" indent="0">
              <a:buNone/>
            </a:pPr>
            <a:r>
              <a:rPr lang="en-US" sz="2000" b="1" dirty="0"/>
              <a:t>Literacy and numeracy</a:t>
            </a:r>
          </a:p>
          <a:p>
            <a:r>
              <a:rPr lang="en-GB" dirty="0">
                <a:hlinkClick r:id="rId2"/>
              </a:rPr>
              <a:t>The lonely sprout </a:t>
            </a:r>
            <a:r>
              <a:rPr lang="en-GB" dirty="0"/>
              <a:t>– children are asked to help the lonely sprout through drama and play!</a:t>
            </a:r>
          </a:p>
          <a:p>
            <a:r>
              <a:rPr lang="en-GB" dirty="0"/>
              <a:t>What’s the veg – the worksheets comprises five different vegetables. Children need to name each, and state how many there are of each type on the sheet. They can also colour each vegetable.</a:t>
            </a:r>
          </a:p>
          <a:p>
            <a:r>
              <a:rPr lang="en-GB" dirty="0"/>
              <a:t>Take inspiration from the </a:t>
            </a:r>
            <a:r>
              <a:rPr lang="en-GB" dirty="0">
                <a:hlinkClick r:id="rId3"/>
              </a:rPr>
              <a:t>Colourful present story</a:t>
            </a:r>
            <a:r>
              <a:rPr lang="en-GB" dirty="0"/>
              <a:t>! Use the story and focus on vegetables. There are lots of resources to support too!</a:t>
            </a:r>
          </a:p>
          <a:p>
            <a:pPr marL="0" indent="0">
              <a:buNone/>
            </a:pPr>
            <a:endParaRPr lang="en-US" sz="2000" dirty="0"/>
          </a:p>
          <a:p>
            <a:pPr marL="0" indent="0">
              <a:buNone/>
            </a:pPr>
            <a:endParaRPr lang="en-US" sz="2000" dirty="0"/>
          </a:p>
        </p:txBody>
      </p:sp>
      <p:pic>
        <p:nvPicPr>
          <p:cNvPr id="4" name="Picture 3"/>
          <p:cNvPicPr>
            <a:picLocks noChangeAspect="1"/>
          </p:cNvPicPr>
          <p:nvPr/>
        </p:nvPicPr>
        <p:blipFill>
          <a:blip r:embed="rId4"/>
          <a:stretch>
            <a:fillRect/>
          </a:stretch>
        </p:blipFill>
        <p:spPr>
          <a:xfrm>
            <a:off x="6853487" y="2571092"/>
            <a:ext cx="2591301" cy="3660901"/>
          </a:xfrm>
          <a:prstGeom prst="rect">
            <a:avLst/>
          </a:prstGeom>
          <a:ln w="28575">
            <a:solidFill>
              <a:srgbClr val="C33D86"/>
            </a:solidFill>
          </a:ln>
        </p:spPr>
      </p:pic>
      <p:pic>
        <p:nvPicPr>
          <p:cNvPr id="5" name="Picture 4"/>
          <p:cNvPicPr>
            <a:picLocks noChangeAspect="1"/>
          </p:cNvPicPr>
          <p:nvPr/>
        </p:nvPicPr>
        <p:blipFill>
          <a:blip r:embed="rId5"/>
          <a:stretch>
            <a:fillRect/>
          </a:stretch>
        </p:blipFill>
        <p:spPr>
          <a:xfrm>
            <a:off x="8149137" y="3894341"/>
            <a:ext cx="3840330" cy="2178098"/>
          </a:xfrm>
          <a:prstGeom prst="rect">
            <a:avLst/>
          </a:prstGeom>
          <a:ln w="28575">
            <a:solidFill>
              <a:srgbClr val="C33D86"/>
            </a:solidFill>
          </a:ln>
        </p:spPr>
      </p:pic>
    </p:spTree>
    <p:extLst>
      <p:ext uri="{BB962C8B-B14F-4D97-AF65-F5344CB8AC3E}">
        <p14:creationId xmlns:p14="http://schemas.microsoft.com/office/powerpoint/2010/main" val="222059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Early year settings</a:t>
            </a:r>
          </a:p>
        </p:txBody>
      </p:sp>
      <p:sp>
        <p:nvSpPr>
          <p:cNvPr id="3" name="Subtitle 2"/>
          <p:cNvSpPr>
            <a:spLocks noGrp="1"/>
          </p:cNvSpPr>
          <p:nvPr>
            <p:ph type="subTitle" idx="1"/>
          </p:nvPr>
        </p:nvSpPr>
        <p:spPr>
          <a:xfrm>
            <a:off x="1169276" y="2571092"/>
            <a:ext cx="5327777" cy="3600000"/>
          </a:xfrm>
        </p:spPr>
        <p:txBody>
          <a:bodyPr/>
          <a:lstStyle/>
          <a:p>
            <a:pPr marL="0" indent="0">
              <a:buNone/>
            </a:pPr>
            <a:r>
              <a:rPr lang="en-GB" sz="2000" b="1" dirty="0"/>
              <a:t>The world around us</a:t>
            </a:r>
            <a:endParaRPr lang="en-GB" sz="2000" dirty="0"/>
          </a:p>
          <a:p>
            <a:r>
              <a:rPr lang="en-GB" sz="2000" dirty="0">
                <a:hlinkClick r:id="rId2"/>
              </a:rPr>
              <a:t>Where we buy vegetables cards </a:t>
            </a:r>
            <a:r>
              <a:rPr lang="en-GB" sz="2000" dirty="0"/>
              <a:t>– a set of five cards showing different places vegetables can be purchased. A useful stimulus to start discussion or to make into a display.</a:t>
            </a:r>
          </a:p>
          <a:p>
            <a:r>
              <a:rPr lang="en-GB" sz="2000" dirty="0"/>
              <a:t>Grow your own veg – a starter’s guide to growing vegetables! There’s also additional support </a:t>
            </a:r>
            <a:r>
              <a:rPr lang="en-GB" sz="2000" dirty="0">
                <a:hlinkClick r:id="rId3"/>
              </a:rPr>
              <a:t>here</a:t>
            </a:r>
            <a:r>
              <a:rPr lang="en-GB" sz="2000" dirty="0"/>
              <a:t>. Why not grow potatoes? Use ‘</a:t>
            </a:r>
            <a:r>
              <a:rPr lang="en-GB" sz="2000" dirty="0">
                <a:hlinkClick r:id="rId4"/>
              </a:rPr>
              <a:t>The bucket garden’</a:t>
            </a:r>
            <a:r>
              <a:rPr lang="en-GB" sz="2000" dirty="0"/>
              <a:t> story as a springboard to get growing!</a:t>
            </a:r>
          </a:p>
          <a:p>
            <a:pPr marL="0" indent="0">
              <a:buNone/>
            </a:pPr>
            <a:endParaRPr lang="en-US" sz="2000" dirty="0"/>
          </a:p>
        </p:txBody>
      </p:sp>
      <p:pic>
        <p:nvPicPr>
          <p:cNvPr id="4" name="Picture 3"/>
          <p:cNvPicPr>
            <a:picLocks noChangeAspect="1"/>
          </p:cNvPicPr>
          <p:nvPr/>
        </p:nvPicPr>
        <p:blipFill>
          <a:blip r:embed="rId5"/>
          <a:stretch>
            <a:fillRect/>
          </a:stretch>
        </p:blipFill>
        <p:spPr>
          <a:xfrm>
            <a:off x="6708677" y="2589945"/>
            <a:ext cx="2520868" cy="3581147"/>
          </a:xfrm>
          <a:prstGeom prst="rect">
            <a:avLst/>
          </a:prstGeom>
          <a:ln w="28575">
            <a:solidFill>
              <a:srgbClr val="C33D86"/>
            </a:solidFill>
          </a:ln>
        </p:spPr>
      </p:pic>
      <p:pic>
        <p:nvPicPr>
          <p:cNvPr id="5" name="Picture 4"/>
          <p:cNvPicPr>
            <a:picLocks noChangeAspect="1"/>
          </p:cNvPicPr>
          <p:nvPr/>
        </p:nvPicPr>
        <p:blipFill>
          <a:blip r:embed="rId6"/>
          <a:stretch>
            <a:fillRect/>
          </a:stretch>
        </p:blipFill>
        <p:spPr>
          <a:xfrm>
            <a:off x="9470619" y="2588535"/>
            <a:ext cx="2484972" cy="3582557"/>
          </a:xfrm>
          <a:prstGeom prst="rect">
            <a:avLst/>
          </a:prstGeom>
          <a:ln w="28575">
            <a:solidFill>
              <a:srgbClr val="C33D86"/>
            </a:solidFill>
          </a:ln>
        </p:spPr>
      </p:pic>
    </p:spTree>
    <p:extLst>
      <p:ext uri="{BB962C8B-B14F-4D97-AF65-F5344CB8AC3E}">
        <p14:creationId xmlns:p14="http://schemas.microsoft.com/office/powerpoint/2010/main" val="348905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Early year settings</a:t>
            </a:r>
          </a:p>
        </p:txBody>
      </p:sp>
      <p:sp>
        <p:nvSpPr>
          <p:cNvPr id="3" name="Subtitle 2"/>
          <p:cNvSpPr>
            <a:spLocks noGrp="1"/>
          </p:cNvSpPr>
          <p:nvPr>
            <p:ph type="subTitle" idx="1"/>
          </p:nvPr>
        </p:nvSpPr>
        <p:spPr>
          <a:xfrm>
            <a:off x="1169276" y="2571092"/>
            <a:ext cx="5635785" cy="3600000"/>
          </a:xfrm>
        </p:spPr>
        <p:txBody>
          <a:bodyPr/>
          <a:lstStyle/>
          <a:p>
            <a:pPr marL="0" indent="0">
              <a:buNone/>
            </a:pPr>
            <a:r>
              <a:rPr lang="en-GB" sz="2000" b="1"/>
              <a:t>The world around us</a:t>
            </a:r>
            <a:endParaRPr lang="en-GB" sz="2000"/>
          </a:p>
          <a:p>
            <a:r>
              <a:rPr lang="en-GB" sz="2000"/>
              <a:t>Vegetable journeys – follow the journey from farm to for with </a:t>
            </a:r>
            <a:r>
              <a:rPr lang="en-GB" sz="2000">
                <a:hlinkClick r:id="rId2"/>
              </a:rPr>
              <a:t>carrots</a:t>
            </a:r>
            <a:r>
              <a:rPr lang="en-GB" sz="2000"/>
              <a:t>, </a:t>
            </a:r>
            <a:r>
              <a:rPr lang="en-GB" sz="2000">
                <a:hlinkClick r:id="rId3"/>
              </a:rPr>
              <a:t>potatoes</a:t>
            </a:r>
            <a:r>
              <a:rPr lang="en-GB" sz="2000"/>
              <a:t> and </a:t>
            </a:r>
            <a:r>
              <a:rPr lang="en-GB" sz="2000">
                <a:hlinkClick r:id="rId4"/>
              </a:rPr>
              <a:t>tomatoes</a:t>
            </a:r>
            <a:r>
              <a:rPr lang="en-GB" sz="2000"/>
              <a:t>. Why not create your own vegetable journey?</a:t>
            </a:r>
          </a:p>
          <a:p>
            <a:r>
              <a:rPr lang="en-GB" sz="2000"/>
              <a:t>Seasons – use this </a:t>
            </a:r>
            <a:r>
              <a:rPr lang="en-GB" sz="2000">
                <a:hlinkClick r:id="rId5"/>
              </a:rPr>
              <a:t>section of resources</a:t>
            </a:r>
            <a:r>
              <a:rPr lang="en-GB" sz="2000"/>
              <a:t> to introduce the seasons to children. Explore which vegetables are in season at different times of the year.</a:t>
            </a:r>
          </a:p>
          <a:p>
            <a:pPr marL="0" indent="0">
              <a:buNone/>
            </a:pPr>
            <a:endParaRPr lang="en-US" sz="2000"/>
          </a:p>
        </p:txBody>
      </p:sp>
      <p:pic>
        <p:nvPicPr>
          <p:cNvPr id="4" name="Picture 3"/>
          <p:cNvPicPr>
            <a:picLocks noChangeAspect="1"/>
          </p:cNvPicPr>
          <p:nvPr/>
        </p:nvPicPr>
        <p:blipFill>
          <a:blip r:embed="rId6"/>
          <a:stretch>
            <a:fillRect/>
          </a:stretch>
        </p:blipFill>
        <p:spPr>
          <a:xfrm>
            <a:off x="7011731" y="2571092"/>
            <a:ext cx="2358224" cy="3338265"/>
          </a:xfrm>
          <a:prstGeom prst="rect">
            <a:avLst/>
          </a:prstGeom>
          <a:ln w="28575">
            <a:solidFill>
              <a:srgbClr val="C33D86"/>
            </a:solidFill>
          </a:ln>
        </p:spPr>
      </p:pic>
      <p:pic>
        <p:nvPicPr>
          <p:cNvPr id="6" name="Picture 5">
            <a:extLst>
              <a:ext uri="{FF2B5EF4-FFF2-40B4-BE49-F238E27FC236}">
                <a16:creationId xmlns:a16="http://schemas.microsoft.com/office/drawing/2014/main" id="{5BDCF475-8585-480D-9BC1-88E45625ABA4}"/>
              </a:ext>
            </a:extLst>
          </p:cNvPr>
          <p:cNvPicPr>
            <a:picLocks noChangeAspect="1"/>
          </p:cNvPicPr>
          <p:nvPr/>
        </p:nvPicPr>
        <p:blipFill>
          <a:blip r:embed="rId7"/>
          <a:stretch>
            <a:fillRect/>
          </a:stretch>
        </p:blipFill>
        <p:spPr>
          <a:xfrm>
            <a:off x="9603663" y="2571092"/>
            <a:ext cx="2385691" cy="3338265"/>
          </a:xfrm>
          <a:prstGeom prst="rect">
            <a:avLst/>
          </a:prstGeom>
          <a:ln w="28575">
            <a:solidFill>
              <a:srgbClr val="C33D86"/>
            </a:solidFill>
          </a:ln>
        </p:spPr>
      </p:pic>
    </p:spTree>
    <p:extLst>
      <p:ext uri="{BB962C8B-B14F-4D97-AF65-F5344CB8AC3E}">
        <p14:creationId xmlns:p14="http://schemas.microsoft.com/office/powerpoint/2010/main" val="246946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Early year settings</a:t>
            </a:r>
          </a:p>
        </p:txBody>
      </p:sp>
      <p:sp>
        <p:nvSpPr>
          <p:cNvPr id="3" name="Subtitle 2"/>
          <p:cNvSpPr>
            <a:spLocks noGrp="1"/>
          </p:cNvSpPr>
          <p:nvPr>
            <p:ph type="subTitle" idx="1"/>
          </p:nvPr>
        </p:nvSpPr>
        <p:spPr>
          <a:xfrm>
            <a:off x="1169276" y="2571092"/>
            <a:ext cx="5327777" cy="3600000"/>
          </a:xfrm>
        </p:spPr>
        <p:txBody>
          <a:bodyPr/>
          <a:lstStyle/>
          <a:p>
            <a:pPr marL="0" indent="0">
              <a:buNone/>
            </a:pPr>
            <a:r>
              <a:rPr lang="en-GB" sz="2000" b="1" dirty="0"/>
              <a:t>Creativity</a:t>
            </a:r>
            <a:endParaRPr lang="en-GB" sz="2000" dirty="0"/>
          </a:p>
          <a:p>
            <a:r>
              <a:rPr lang="en-GB" sz="2000" dirty="0">
                <a:hlinkClick r:id="rId2"/>
              </a:rPr>
              <a:t>If I were a vegetable </a:t>
            </a:r>
            <a:r>
              <a:rPr lang="en-GB" sz="2000" dirty="0"/>
              <a:t>– a fun activity where children imagine themselves as a vegetable! What type would they be and why? Children are tasked to draw the vegetable.</a:t>
            </a:r>
          </a:p>
          <a:p>
            <a:r>
              <a:rPr lang="en-GB" sz="2000" dirty="0"/>
              <a:t>Vegetable fortune teller (</a:t>
            </a:r>
            <a:r>
              <a:rPr lang="en-GB" sz="2000" dirty="0">
                <a:hlinkClick r:id="rId3"/>
              </a:rPr>
              <a:t>blank</a:t>
            </a:r>
            <a:r>
              <a:rPr lang="en-GB" sz="2000" dirty="0"/>
              <a:t> and </a:t>
            </a:r>
            <a:r>
              <a:rPr lang="en-GB" sz="2000" dirty="0">
                <a:hlinkClick r:id="rId4"/>
              </a:rPr>
              <a:t>complete</a:t>
            </a:r>
            <a:r>
              <a:rPr lang="en-GB" sz="2000" dirty="0"/>
              <a:t>) – children can make their own or use an example to discover their favourite vegetable! Get creative with pencils and pens! (Click </a:t>
            </a:r>
            <a:r>
              <a:rPr lang="en-GB" sz="2000" dirty="0">
                <a:hlinkClick r:id="rId5"/>
              </a:rPr>
              <a:t>here</a:t>
            </a:r>
            <a:r>
              <a:rPr lang="en-GB" sz="2000" dirty="0"/>
              <a:t> to see how.)</a:t>
            </a:r>
          </a:p>
          <a:p>
            <a:pPr marL="0" indent="0">
              <a:buNone/>
            </a:pPr>
            <a:endParaRPr lang="en-US" sz="2000" dirty="0"/>
          </a:p>
        </p:txBody>
      </p:sp>
      <p:pic>
        <p:nvPicPr>
          <p:cNvPr id="4" name="Picture 3"/>
          <p:cNvPicPr>
            <a:picLocks noChangeAspect="1"/>
          </p:cNvPicPr>
          <p:nvPr/>
        </p:nvPicPr>
        <p:blipFill>
          <a:blip r:embed="rId6"/>
          <a:stretch>
            <a:fillRect/>
          </a:stretch>
        </p:blipFill>
        <p:spPr>
          <a:xfrm>
            <a:off x="6707186" y="2571092"/>
            <a:ext cx="2427563" cy="3513578"/>
          </a:xfrm>
          <a:prstGeom prst="rect">
            <a:avLst/>
          </a:prstGeom>
          <a:ln w="28575">
            <a:solidFill>
              <a:srgbClr val="C33D86"/>
            </a:solidFill>
          </a:ln>
        </p:spPr>
      </p:pic>
      <p:pic>
        <p:nvPicPr>
          <p:cNvPr id="5" name="Picture 4"/>
          <p:cNvPicPr>
            <a:picLocks noChangeAspect="1"/>
          </p:cNvPicPr>
          <p:nvPr/>
        </p:nvPicPr>
        <p:blipFill>
          <a:blip r:embed="rId7"/>
          <a:stretch>
            <a:fillRect/>
          </a:stretch>
        </p:blipFill>
        <p:spPr>
          <a:xfrm>
            <a:off x="9415681" y="2571092"/>
            <a:ext cx="2421302" cy="3513578"/>
          </a:xfrm>
          <a:prstGeom prst="rect">
            <a:avLst/>
          </a:prstGeom>
          <a:ln w="28575">
            <a:solidFill>
              <a:srgbClr val="C33D86"/>
            </a:solidFill>
          </a:ln>
        </p:spPr>
      </p:pic>
    </p:spTree>
    <p:extLst>
      <p:ext uri="{BB962C8B-B14F-4D97-AF65-F5344CB8AC3E}">
        <p14:creationId xmlns:p14="http://schemas.microsoft.com/office/powerpoint/2010/main" val="1561105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Resources to support: Early year settings</a:t>
            </a:r>
          </a:p>
        </p:txBody>
      </p:sp>
      <p:sp>
        <p:nvSpPr>
          <p:cNvPr id="3" name="Subtitle 2"/>
          <p:cNvSpPr>
            <a:spLocks noGrp="1"/>
          </p:cNvSpPr>
          <p:nvPr>
            <p:ph type="subTitle" idx="1"/>
          </p:nvPr>
        </p:nvSpPr>
        <p:spPr>
          <a:xfrm>
            <a:off x="1169276" y="2571092"/>
            <a:ext cx="5096770" cy="3600000"/>
          </a:xfrm>
        </p:spPr>
        <p:txBody>
          <a:bodyPr/>
          <a:lstStyle/>
          <a:p>
            <a:pPr marL="0" indent="0">
              <a:buNone/>
            </a:pPr>
            <a:r>
              <a:rPr lang="en-GB" sz="2000" b="1"/>
              <a:t>Creativity</a:t>
            </a:r>
            <a:endParaRPr lang="en-GB" sz="2000"/>
          </a:p>
          <a:p>
            <a:r>
              <a:rPr lang="en-GB" sz="2000"/>
              <a:t>Vegetable dot-to-dot – a selection of vegetable dot-to-dot, just print and use! There’s </a:t>
            </a:r>
            <a:r>
              <a:rPr lang="en-GB" sz="2000">
                <a:hlinkClick r:id="rId2"/>
              </a:rPr>
              <a:t>broccoli</a:t>
            </a:r>
            <a:r>
              <a:rPr lang="en-GB" sz="2000"/>
              <a:t>, </a:t>
            </a:r>
            <a:r>
              <a:rPr lang="en-GB" sz="2000">
                <a:hlinkClick r:id="rId3"/>
              </a:rPr>
              <a:t>carrot</a:t>
            </a:r>
            <a:r>
              <a:rPr lang="en-GB" sz="2000"/>
              <a:t>, </a:t>
            </a:r>
            <a:r>
              <a:rPr lang="en-GB" sz="2000">
                <a:hlinkClick r:id="rId4"/>
              </a:rPr>
              <a:t>onion</a:t>
            </a:r>
            <a:r>
              <a:rPr lang="en-GB" sz="2000"/>
              <a:t>, </a:t>
            </a:r>
            <a:r>
              <a:rPr lang="en-GB" sz="2000">
                <a:hlinkClick r:id="rId5"/>
              </a:rPr>
              <a:t>pepper</a:t>
            </a:r>
            <a:r>
              <a:rPr lang="en-GB" sz="2000"/>
              <a:t>, </a:t>
            </a:r>
            <a:r>
              <a:rPr lang="en-GB" sz="2000">
                <a:hlinkClick r:id="rId6"/>
              </a:rPr>
              <a:t>potato</a:t>
            </a:r>
            <a:r>
              <a:rPr lang="en-GB" sz="2000"/>
              <a:t>, </a:t>
            </a:r>
            <a:r>
              <a:rPr lang="en-GB" sz="2000">
                <a:hlinkClick r:id="rId7"/>
              </a:rPr>
              <a:t>pumpkin</a:t>
            </a:r>
            <a:r>
              <a:rPr lang="en-GB" sz="2000"/>
              <a:t>, </a:t>
            </a:r>
            <a:r>
              <a:rPr lang="en-GB" sz="2000" err="1">
                <a:hlinkClick r:id="rId8"/>
              </a:rPr>
              <a:t>raddish</a:t>
            </a:r>
            <a:r>
              <a:rPr lang="en-GB" sz="2000"/>
              <a:t> and </a:t>
            </a:r>
            <a:r>
              <a:rPr lang="en-GB" sz="2000">
                <a:hlinkClick r:id="rId9"/>
              </a:rPr>
              <a:t>tomato</a:t>
            </a:r>
            <a:r>
              <a:rPr lang="en-GB" sz="2000"/>
              <a:t>.</a:t>
            </a:r>
          </a:p>
          <a:p>
            <a:r>
              <a:rPr lang="en-GB" sz="2000"/>
              <a:t>Get cooking! If you want to prepare and make something with vegetables, take a look at our advice </a:t>
            </a:r>
            <a:r>
              <a:rPr lang="en-GB" sz="2000">
                <a:hlinkClick r:id="rId10"/>
              </a:rPr>
              <a:t>here</a:t>
            </a:r>
            <a:r>
              <a:rPr lang="en-GB" sz="2000"/>
              <a:t>. There are also lots of recipes to search </a:t>
            </a:r>
            <a:r>
              <a:rPr lang="en-GB" sz="2000">
                <a:hlinkClick r:id="rId11"/>
              </a:rPr>
              <a:t>here</a:t>
            </a:r>
            <a:r>
              <a:rPr lang="en-GB" sz="2000"/>
              <a:t>.</a:t>
            </a:r>
          </a:p>
          <a:p>
            <a:pPr marL="0" indent="0">
              <a:buNone/>
            </a:pPr>
            <a:endParaRPr lang="en-US" sz="2000"/>
          </a:p>
        </p:txBody>
      </p:sp>
      <p:pic>
        <p:nvPicPr>
          <p:cNvPr id="4" name="Picture 3"/>
          <p:cNvPicPr>
            <a:picLocks noChangeAspect="1"/>
          </p:cNvPicPr>
          <p:nvPr/>
        </p:nvPicPr>
        <p:blipFill>
          <a:blip r:embed="rId12"/>
          <a:stretch>
            <a:fillRect/>
          </a:stretch>
        </p:blipFill>
        <p:spPr>
          <a:xfrm>
            <a:off x="8137009" y="2161409"/>
            <a:ext cx="2309953" cy="3351494"/>
          </a:xfrm>
          <a:prstGeom prst="rect">
            <a:avLst/>
          </a:prstGeom>
          <a:ln w="28575">
            <a:solidFill>
              <a:srgbClr val="C33D86"/>
            </a:solidFill>
          </a:ln>
        </p:spPr>
      </p:pic>
      <p:pic>
        <p:nvPicPr>
          <p:cNvPr id="5" name="Picture 4"/>
          <p:cNvPicPr>
            <a:picLocks noChangeAspect="1"/>
          </p:cNvPicPr>
          <p:nvPr/>
        </p:nvPicPr>
        <p:blipFill rotWithShape="1">
          <a:blip r:embed="rId13"/>
          <a:srcRect r="26055" b="44400"/>
          <a:stretch/>
        </p:blipFill>
        <p:spPr>
          <a:xfrm>
            <a:off x="7592427" y="4837227"/>
            <a:ext cx="3336778" cy="1333865"/>
          </a:xfrm>
          <a:prstGeom prst="rect">
            <a:avLst/>
          </a:prstGeom>
          <a:ln w="28575">
            <a:solidFill>
              <a:srgbClr val="C33D86"/>
            </a:solidFill>
          </a:ln>
        </p:spPr>
      </p:pic>
    </p:spTree>
    <p:extLst>
      <p:ext uri="{BB962C8B-B14F-4D97-AF65-F5344CB8AC3E}">
        <p14:creationId xmlns:p14="http://schemas.microsoft.com/office/powerpoint/2010/main" val="306715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Further support</a:t>
            </a:r>
            <a:endParaRPr lang="en-GB"/>
          </a:p>
        </p:txBody>
      </p:sp>
      <p:sp>
        <p:nvSpPr>
          <p:cNvPr id="3" name="Subtitle 2"/>
          <p:cNvSpPr>
            <a:spLocks noGrp="1"/>
          </p:cNvSpPr>
          <p:nvPr>
            <p:ph type="subTitle" idx="1"/>
          </p:nvPr>
        </p:nvSpPr>
        <p:spPr>
          <a:xfrm>
            <a:off x="1169276" y="2571092"/>
            <a:ext cx="6555827" cy="3600000"/>
          </a:xfrm>
        </p:spPr>
        <p:txBody>
          <a:bodyPr/>
          <a:lstStyle/>
          <a:p>
            <a:pPr marL="0" indent="0">
              <a:buNone/>
            </a:pPr>
            <a:r>
              <a:rPr lang="en-GB" dirty="0"/>
              <a:t>Getting young children to eat a wide variety of vegetables might be a challenge at times!</a:t>
            </a:r>
          </a:p>
          <a:p>
            <a:pPr marL="0" indent="0">
              <a:buNone/>
            </a:pPr>
            <a:r>
              <a:rPr lang="en-GB" dirty="0"/>
              <a:t>Taking multiple approaches such as running tasting sessions, offering a wide variety of vegetables at meal and snack times, using visual vegetable-based resources, such as the eBooks, and providing guidance for parents/carers will go a long way to helping young children on their journey to having a healthy varied diet now, and in the future.</a:t>
            </a:r>
          </a:p>
          <a:p>
            <a:pPr marL="0" indent="0">
              <a:buNone/>
            </a:pPr>
            <a:endParaRPr lang="en-GB" dirty="0"/>
          </a:p>
          <a:p>
            <a:r>
              <a:rPr lang="en-GB" sz="2000" dirty="0">
                <a:hlinkClick r:id="rId2"/>
              </a:rPr>
              <a:t>www.seeandeat.org</a:t>
            </a:r>
            <a:r>
              <a:rPr lang="en-GB" sz="2000" dirty="0"/>
              <a:t> </a:t>
            </a:r>
          </a:p>
          <a:p>
            <a:r>
              <a:rPr lang="en-US" sz="2000" dirty="0">
                <a:hlinkClick r:id="rId3"/>
              </a:rPr>
              <a:t>www.foodafactoflife.org.uk</a:t>
            </a:r>
            <a:r>
              <a:rPr lang="en-US" sz="2000" dirty="0"/>
              <a:t> </a:t>
            </a:r>
            <a:endParaRPr lang="en-GB" sz="2000"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5662" y="2140106"/>
            <a:ext cx="2912305" cy="1943647"/>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5662" y="4227445"/>
            <a:ext cx="2915762" cy="1943647"/>
          </a:xfrm>
          <a:prstGeom prst="rect">
            <a:avLst/>
          </a:prstGeom>
        </p:spPr>
      </p:pic>
    </p:spTree>
    <p:extLst>
      <p:ext uri="{BB962C8B-B14F-4D97-AF65-F5344CB8AC3E}">
        <p14:creationId xmlns:p14="http://schemas.microsoft.com/office/powerpoint/2010/main" val="2852474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See and eat - Vegetables </a:t>
            </a:r>
            <a:endParaRPr lang="en-GB"/>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28064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Why vegetables?</a:t>
            </a:r>
          </a:p>
        </p:txBody>
      </p:sp>
      <p:sp>
        <p:nvSpPr>
          <p:cNvPr id="3" name="Subtitle 2"/>
          <p:cNvSpPr>
            <a:spLocks noGrp="1"/>
          </p:cNvSpPr>
          <p:nvPr>
            <p:ph type="subTitle" idx="1"/>
          </p:nvPr>
        </p:nvSpPr>
        <p:spPr>
          <a:xfrm>
            <a:off x="1169277" y="2438572"/>
            <a:ext cx="7269330" cy="3600000"/>
          </a:xfrm>
        </p:spPr>
        <p:txBody>
          <a:bodyPr/>
          <a:lstStyle/>
          <a:p>
            <a:pPr marL="0" indent="0">
              <a:buNone/>
            </a:pPr>
            <a:r>
              <a:rPr lang="en-GB" sz="2000" dirty="0"/>
              <a:t>Eating plenty of different types of vegetables is important for health - eating habits developed at an early age can track into later life. </a:t>
            </a:r>
          </a:p>
          <a:p>
            <a:pPr marL="0" indent="0">
              <a:buNone/>
            </a:pPr>
            <a:r>
              <a:rPr lang="en-GB" sz="2000" dirty="0"/>
              <a:t>The preschool years are an important time for children to explore and experience a wide variety of vegetables (and other food) to set them on the right course for a lifetime of enjoying a healthy and varied diet.</a:t>
            </a:r>
          </a:p>
          <a:p>
            <a:pPr marL="0" indent="0">
              <a:buNone/>
            </a:pPr>
            <a:r>
              <a:rPr lang="en-GB" sz="2000" dirty="0"/>
              <a:t>Vegetables contain vitamins, minerals and fibre. Vitamins and minerals have lots of different jobs in the body and we need them to stay well. Fibre helps waste food move through the body to keep our digestive system healthy. Different vegetables contain different vitamins and minerals and amounts of fibre - this is why it is important to eat a variety of different vegetables.</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464" y="2054427"/>
            <a:ext cx="3048000" cy="2033016"/>
          </a:xfrm>
          <a:prstGeom prst="rect">
            <a:avLst/>
          </a:prstGeom>
          <a:ln w="28575">
            <a:solidFill>
              <a:srgbClr val="C33D86"/>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990" y="4238572"/>
            <a:ext cx="3045474" cy="2033016"/>
          </a:xfrm>
          <a:prstGeom prst="rect">
            <a:avLst/>
          </a:prstGeom>
          <a:ln w="28575">
            <a:solidFill>
              <a:srgbClr val="C33D86"/>
            </a:solidFill>
          </a:ln>
        </p:spPr>
      </p:pic>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Getting children to eat their veg</a:t>
            </a:r>
            <a:endParaRPr lang="en-GB"/>
          </a:p>
        </p:txBody>
      </p:sp>
      <p:sp>
        <p:nvSpPr>
          <p:cNvPr id="3" name="Subtitle 2"/>
          <p:cNvSpPr>
            <a:spLocks noGrp="1"/>
          </p:cNvSpPr>
          <p:nvPr>
            <p:ph type="subTitle" idx="1"/>
          </p:nvPr>
        </p:nvSpPr>
        <p:spPr>
          <a:xfrm>
            <a:off x="1169276" y="2571092"/>
            <a:ext cx="6239512" cy="3600000"/>
          </a:xfrm>
        </p:spPr>
        <p:txBody>
          <a:bodyPr/>
          <a:lstStyle/>
          <a:p>
            <a:pPr marL="0" indent="0">
              <a:buNone/>
            </a:pPr>
            <a:r>
              <a:rPr lang="en-GB" sz="2000" dirty="0"/>
              <a:t>Young children are often naturally cautious about new foods and it can take many attempts to get them to try something different. </a:t>
            </a:r>
          </a:p>
          <a:p>
            <a:pPr marL="0" indent="0">
              <a:buNone/>
            </a:pPr>
            <a:r>
              <a:rPr lang="en-GB" sz="2000" dirty="0"/>
              <a:t>It can be even more difficult with vegetables because they are less sweet than fruit and some types, such as broccoli and cabbage, have a naturally bitter taste which young children are more sensitive to than older children and adults.</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2021" y="2679378"/>
            <a:ext cx="3658906" cy="2145287"/>
          </a:xfrm>
          <a:prstGeom prst="rect">
            <a:avLst/>
          </a:prstGeom>
          <a:ln w="28575">
            <a:solidFill>
              <a:srgbClr val="C33D86"/>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457" y="4848727"/>
            <a:ext cx="1767618" cy="1828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723" y="4824665"/>
            <a:ext cx="2447065" cy="1722734"/>
          </a:xfrm>
          <a:prstGeom prst="rect">
            <a:avLst/>
          </a:prstGeom>
        </p:spPr>
      </p:pic>
    </p:spTree>
    <p:extLst>
      <p:ext uri="{BB962C8B-B14F-4D97-AF65-F5344CB8AC3E}">
        <p14:creationId xmlns:p14="http://schemas.microsoft.com/office/powerpoint/2010/main" val="36207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Eating habits</a:t>
            </a:r>
            <a:endParaRPr lang="en-GB"/>
          </a:p>
        </p:txBody>
      </p:sp>
      <p:sp>
        <p:nvSpPr>
          <p:cNvPr id="3" name="Subtitle 2"/>
          <p:cNvSpPr>
            <a:spLocks noGrp="1"/>
          </p:cNvSpPr>
          <p:nvPr>
            <p:ph type="subTitle" idx="1"/>
          </p:nvPr>
        </p:nvSpPr>
        <p:spPr>
          <a:xfrm>
            <a:off x="1169278" y="2571092"/>
            <a:ext cx="6608378" cy="3600000"/>
          </a:xfrm>
        </p:spPr>
        <p:txBody>
          <a:bodyPr/>
          <a:lstStyle/>
          <a:p>
            <a:pPr marL="0" indent="0">
              <a:buNone/>
            </a:pPr>
            <a:r>
              <a:rPr lang="en-GB" sz="2000" dirty="0"/>
              <a:t>The preschool years are an important time for children to explore and experience a wide variety of vegetables (and other food) to set them on the right course for eating well as they grow up.</a:t>
            </a:r>
          </a:p>
          <a:p>
            <a:pPr marL="0" indent="0">
              <a:buNone/>
            </a:pPr>
            <a:r>
              <a:rPr lang="en-GB" sz="2000" dirty="0"/>
              <a:t>Sometimes offering vegetables at mealtimes and running tasting activity may not be enough! </a:t>
            </a:r>
          </a:p>
          <a:p>
            <a:pPr marL="0" indent="0">
              <a:buNone/>
            </a:pPr>
            <a:r>
              <a:rPr lang="en-GB" sz="2000" dirty="0"/>
              <a:t>Studies show that the best way to get children to eat more vegetables is to keep offering them over and over again (e.g. 10 or more times), but repeatedly buying, preparing and providing vegetables that are then rejected can be a challenge. </a:t>
            </a:r>
          </a:p>
          <a:p>
            <a:pPr marL="0" indent="0">
              <a:buNone/>
            </a:pPr>
            <a:r>
              <a:rPr lang="en-GB" sz="2000" dirty="0"/>
              <a:t>So, what else can be done?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756" y="2665684"/>
            <a:ext cx="3876477" cy="2589487"/>
          </a:xfrm>
          <a:prstGeom prst="rect">
            <a:avLst/>
          </a:prstGeom>
          <a:ln w="28575">
            <a:solidFill>
              <a:srgbClr val="C33D8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009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854D-33B4-4E3E-806C-A73AC0860ABF}"/>
              </a:ext>
            </a:extLst>
          </p:cNvPr>
          <p:cNvSpPr>
            <a:spLocks noGrp="1"/>
          </p:cNvSpPr>
          <p:nvPr>
            <p:ph type="ctrTitle"/>
          </p:nvPr>
        </p:nvSpPr>
        <p:spPr/>
        <p:txBody>
          <a:bodyPr/>
          <a:lstStyle/>
          <a:p>
            <a:r>
              <a:rPr lang="en-US"/>
              <a:t>See &amp; Eat</a:t>
            </a:r>
            <a:endParaRPr lang="en-GB"/>
          </a:p>
        </p:txBody>
      </p:sp>
      <p:pic>
        <p:nvPicPr>
          <p:cNvPr id="5" name="Picture 4" descr="Diagram&#10;&#10;Description automatically generated">
            <a:extLst>
              <a:ext uri="{FF2B5EF4-FFF2-40B4-BE49-F238E27FC236}">
                <a16:creationId xmlns:a16="http://schemas.microsoft.com/office/drawing/2014/main" id="{7761EBBA-7F38-4B9E-8A55-26A803EDBA2D}"/>
              </a:ext>
            </a:extLst>
          </p:cNvPr>
          <p:cNvPicPr>
            <a:picLocks noChangeAspect="1"/>
          </p:cNvPicPr>
          <p:nvPr/>
        </p:nvPicPr>
        <p:blipFill>
          <a:blip r:embed="rId2"/>
          <a:stretch>
            <a:fillRect/>
          </a:stretch>
        </p:blipFill>
        <p:spPr>
          <a:xfrm>
            <a:off x="4573473" y="1925989"/>
            <a:ext cx="7342673" cy="4130254"/>
          </a:xfrm>
          <a:prstGeom prst="rect">
            <a:avLst/>
          </a:prstGeom>
          <a:ln w="28575">
            <a:solidFill>
              <a:srgbClr val="C33D86"/>
            </a:solidFill>
          </a:ln>
        </p:spPr>
      </p:pic>
      <p:sp>
        <p:nvSpPr>
          <p:cNvPr id="6" name="Subtitle 2">
            <a:extLst>
              <a:ext uri="{FF2B5EF4-FFF2-40B4-BE49-F238E27FC236}">
                <a16:creationId xmlns:a16="http://schemas.microsoft.com/office/drawing/2014/main" id="{59BF2F00-0E5A-4391-978B-B2E46018972F}"/>
              </a:ext>
            </a:extLst>
          </p:cNvPr>
          <p:cNvSpPr>
            <a:spLocks noGrp="1"/>
          </p:cNvSpPr>
          <p:nvPr>
            <p:ph type="subTitle" idx="1"/>
          </p:nvPr>
        </p:nvSpPr>
        <p:spPr>
          <a:xfrm>
            <a:off x="1169276" y="2482750"/>
            <a:ext cx="3203941" cy="3997562"/>
          </a:xfrm>
        </p:spPr>
        <p:txBody>
          <a:bodyPr/>
          <a:lstStyle/>
          <a:p>
            <a:pPr marL="0" indent="0">
              <a:buNone/>
            </a:pPr>
            <a:r>
              <a:rPr lang="en-GB" sz="2000"/>
              <a:t>The See &amp; Eat project is an exciting new way to get young children to eat vegetables!</a:t>
            </a:r>
          </a:p>
          <a:p>
            <a:pPr marL="0" indent="0">
              <a:buNone/>
            </a:pPr>
            <a:r>
              <a:rPr lang="en-GB" sz="2000"/>
              <a:t>The project is based on research from the University of Reading and is designed to help out parents and carers who might be having a hard time with children rejecting vegetables.</a:t>
            </a:r>
          </a:p>
          <a:p>
            <a:pPr marL="0" indent="0">
              <a:buNone/>
            </a:pPr>
            <a:endParaRPr lang="en-GB" sz="2000"/>
          </a:p>
        </p:txBody>
      </p:sp>
    </p:spTree>
    <p:extLst>
      <p:ext uri="{BB962C8B-B14F-4D97-AF65-F5344CB8AC3E}">
        <p14:creationId xmlns:p14="http://schemas.microsoft.com/office/powerpoint/2010/main" val="1980620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What’s the research?</a:t>
            </a:r>
          </a:p>
        </p:txBody>
      </p:sp>
      <p:sp>
        <p:nvSpPr>
          <p:cNvPr id="3" name="Subtitle 2"/>
          <p:cNvSpPr>
            <a:spLocks noGrp="1"/>
          </p:cNvSpPr>
          <p:nvPr>
            <p:ph type="subTitle" idx="1"/>
          </p:nvPr>
        </p:nvSpPr>
        <p:spPr>
          <a:xfrm>
            <a:off x="1169276" y="2571092"/>
            <a:ext cx="6177455" cy="3600000"/>
          </a:xfrm>
        </p:spPr>
        <p:txBody>
          <a:bodyPr/>
          <a:lstStyle/>
          <a:p>
            <a:pPr marL="0" indent="0">
              <a:buNone/>
            </a:pPr>
            <a:r>
              <a:rPr lang="en-GB" sz="2000" dirty="0"/>
              <a:t>Research undertaken by Reading University showed that looking at simple picture books of where vegetables come from, how they grow, are sold in shops, prepared and look when they are ready to eat, can help preschool children learn to like vegetables that they haven’t tried before or didn’t previously like. </a:t>
            </a:r>
          </a:p>
          <a:p>
            <a:pPr marL="0" indent="0">
              <a:buNone/>
            </a:pPr>
            <a:r>
              <a:rPr lang="en-GB" sz="2000" dirty="0"/>
              <a:t>The psychology behind this is that seeing images of a food can make it feel more familiar and can help reduce the natural anxiety that many young children have about trying new food, meaning they may then accept different vegetables more readily.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1717" y="2571091"/>
            <a:ext cx="4272690" cy="2852247"/>
          </a:xfrm>
          <a:prstGeom prst="rect">
            <a:avLst/>
          </a:prstGeom>
          <a:ln w="28575">
            <a:solidFill>
              <a:srgbClr val="C33D8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6693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eBooks</a:t>
            </a:r>
            <a:endParaRPr lang="en-GB"/>
          </a:p>
        </p:txBody>
      </p:sp>
      <p:sp>
        <p:nvSpPr>
          <p:cNvPr id="3" name="Subtitle 2"/>
          <p:cNvSpPr>
            <a:spLocks noGrp="1"/>
          </p:cNvSpPr>
          <p:nvPr>
            <p:ph type="subTitle" idx="1"/>
          </p:nvPr>
        </p:nvSpPr>
        <p:spPr>
          <a:xfrm>
            <a:off x="1169276" y="2571092"/>
            <a:ext cx="6699377" cy="3600000"/>
          </a:xfrm>
        </p:spPr>
        <p:txBody>
          <a:bodyPr/>
          <a:lstStyle/>
          <a:p>
            <a:pPr marL="0" indent="0">
              <a:buNone/>
            </a:pPr>
            <a:r>
              <a:rPr lang="en-GB" sz="2000"/>
              <a:t>Based on these findings, the See &amp; Eat project, led by psychologists at the University of Reading, created 24 eBooks, each exploring a different vegetable, e.g. aubergines, butternut squash, spinach and sweet potato. </a:t>
            </a:r>
          </a:p>
          <a:p>
            <a:pPr marL="0" indent="0">
              <a:buNone/>
            </a:pPr>
            <a:r>
              <a:rPr lang="en-GB" sz="2000"/>
              <a:t>Each eBook comprises a set of images and accompanying text that show the journey of a vegetable ‘from farm to fork’. This allows children to not only see the vegetable, but to have a basic understanding of how it is grown and what it looks like in meals and snacks. </a:t>
            </a:r>
          </a:p>
          <a:p>
            <a:pPr marL="0" indent="0">
              <a:buNone/>
            </a:pPr>
            <a:r>
              <a:rPr lang="en-GB" sz="2000"/>
              <a:t>All the details about how to access the free eBooks, plus additional activities and resources to use with these, can be found here: </a:t>
            </a:r>
            <a:r>
              <a:rPr lang="en-GB" sz="2000" b="1">
                <a:hlinkClick r:id="rId2"/>
              </a:rPr>
              <a:t>https://www.seeandeat.org/</a:t>
            </a:r>
            <a:endParaRPr lang="en-GB" sz="2000"/>
          </a:p>
        </p:txBody>
      </p:sp>
      <p:pic>
        <p:nvPicPr>
          <p:cNvPr id="5" name="Picture 4" descr="A broccoli plant on a table&#10;&#10;Description automatically generated with low confidence">
            <a:extLst>
              <a:ext uri="{FF2B5EF4-FFF2-40B4-BE49-F238E27FC236}">
                <a16:creationId xmlns:a16="http://schemas.microsoft.com/office/drawing/2014/main" id="{49CF2350-558C-4962-A977-63C07DBD7B31}"/>
              </a:ext>
            </a:extLst>
          </p:cNvPr>
          <p:cNvPicPr>
            <a:picLocks noChangeAspect="1"/>
          </p:cNvPicPr>
          <p:nvPr/>
        </p:nvPicPr>
        <p:blipFill rotWithShape="1">
          <a:blip r:embed="rId3"/>
          <a:srcRect r="1346"/>
          <a:stretch/>
        </p:blipFill>
        <p:spPr>
          <a:xfrm rot="264500">
            <a:off x="8592076" y="1738035"/>
            <a:ext cx="2151492" cy="1613105"/>
          </a:xfrm>
          <a:prstGeom prst="rect">
            <a:avLst/>
          </a:prstGeom>
          <a:ln w="28575">
            <a:solidFill>
              <a:srgbClr val="C33D86"/>
            </a:solidFill>
          </a:ln>
          <a:effectLst>
            <a:outerShdw blurRad="50800" dist="38100" dir="2700000" algn="tl" rotWithShape="0">
              <a:prstClr val="black">
                <a:alpha val="40000"/>
              </a:prstClr>
            </a:outerShdw>
          </a:effectLst>
        </p:spPr>
      </p:pic>
      <p:pic>
        <p:nvPicPr>
          <p:cNvPr id="7" name="Picture 6" descr="Graphical user interface&#10;&#10;Description automatically generated">
            <a:extLst>
              <a:ext uri="{FF2B5EF4-FFF2-40B4-BE49-F238E27FC236}">
                <a16:creationId xmlns:a16="http://schemas.microsoft.com/office/drawing/2014/main" id="{131E2735-2868-4923-A53F-EA2514F62244}"/>
              </a:ext>
            </a:extLst>
          </p:cNvPr>
          <p:cNvPicPr>
            <a:picLocks noChangeAspect="1"/>
          </p:cNvPicPr>
          <p:nvPr/>
        </p:nvPicPr>
        <p:blipFill rotWithShape="1">
          <a:blip r:embed="rId4"/>
          <a:srcRect l="23572" r="19337" b="6140"/>
          <a:stretch/>
        </p:blipFill>
        <p:spPr>
          <a:xfrm>
            <a:off x="8848871" y="3020740"/>
            <a:ext cx="2162312" cy="1615849"/>
          </a:xfrm>
          <a:prstGeom prst="rect">
            <a:avLst/>
          </a:prstGeom>
          <a:ln w="28575">
            <a:solidFill>
              <a:srgbClr val="C33D86"/>
            </a:solidFill>
          </a:ln>
          <a:effectLst>
            <a:outerShdw blurRad="50800" dist="38100" dir="2700000" algn="tl" rotWithShape="0">
              <a:prstClr val="black">
                <a:alpha val="40000"/>
              </a:prstClr>
            </a:outerShdw>
          </a:effectLst>
        </p:spPr>
      </p:pic>
      <p:pic>
        <p:nvPicPr>
          <p:cNvPr id="9" name="Picture 8" descr="Graphical user interface, website&#10;&#10;Description automatically generated">
            <a:extLst>
              <a:ext uri="{FF2B5EF4-FFF2-40B4-BE49-F238E27FC236}">
                <a16:creationId xmlns:a16="http://schemas.microsoft.com/office/drawing/2014/main" id="{FC2D9E73-B454-4370-83D3-702AD963E66C}"/>
              </a:ext>
            </a:extLst>
          </p:cNvPr>
          <p:cNvPicPr>
            <a:picLocks noChangeAspect="1"/>
          </p:cNvPicPr>
          <p:nvPr/>
        </p:nvPicPr>
        <p:blipFill rotWithShape="1">
          <a:blip r:embed="rId5"/>
          <a:srcRect l="23870" r="19631" b="5682"/>
          <a:stretch/>
        </p:blipFill>
        <p:spPr>
          <a:xfrm rot="21241840">
            <a:off x="9339166" y="4485713"/>
            <a:ext cx="2149708" cy="1631189"/>
          </a:xfrm>
          <a:prstGeom prst="rect">
            <a:avLst/>
          </a:prstGeom>
          <a:ln w="28575">
            <a:solidFill>
              <a:srgbClr val="C33D8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04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Support for parents/</a:t>
            </a:r>
            <a:r>
              <a:rPr lang="en-US" err="1"/>
              <a:t>carers</a:t>
            </a:r>
            <a:endParaRPr lang="en-GB"/>
          </a:p>
        </p:txBody>
      </p:sp>
      <p:sp>
        <p:nvSpPr>
          <p:cNvPr id="3" name="Subtitle 2"/>
          <p:cNvSpPr>
            <a:spLocks noGrp="1"/>
          </p:cNvSpPr>
          <p:nvPr>
            <p:ph type="subTitle" idx="1"/>
          </p:nvPr>
        </p:nvSpPr>
        <p:spPr>
          <a:xfrm>
            <a:off x="1169276" y="2571092"/>
            <a:ext cx="6271052" cy="3600000"/>
          </a:xfrm>
        </p:spPr>
        <p:txBody>
          <a:bodyPr/>
          <a:lstStyle/>
          <a:p>
            <a:pPr marL="0" indent="0">
              <a:buNone/>
            </a:pPr>
            <a:r>
              <a:rPr lang="en-GB" sz="2000" dirty="0"/>
              <a:t>Although not always easy, there are lots of things you can try that have been shown to help young children learn to like vegetables. Our </a:t>
            </a:r>
            <a:r>
              <a:rPr lang="en-GB" sz="2000" b="1" dirty="0">
                <a:hlinkClick r:id="rId2"/>
              </a:rPr>
              <a:t>parent/carer leaflet</a:t>
            </a:r>
            <a:r>
              <a:rPr lang="en-GB" sz="2000" dirty="0"/>
              <a:t> for some practical tips.</a:t>
            </a:r>
          </a:p>
          <a:p>
            <a:pPr marL="0" indent="0">
              <a:buNone/>
            </a:pPr>
            <a:r>
              <a:rPr lang="en-GB" sz="2000" dirty="0"/>
              <a:t>Helping children become more familiar with different vegetables by looking at pictures of them, learning about how they grow and are served, can make them more likely to try and enjoy different vegetables. There are lots of activity ideas below that you can use. Read our </a:t>
            </a:r>
            <a:r>
              <a:rPr lang="en-GB" sz="2000" b="1" dirty="0">
                <a:hlinkClick r:id="rId3"/>
              </a:rPr>
              <a:t>Parent/carer information sheet</a:t>
            </a:r>
            <a:r>
              <a:rPr lang="en-GB" sz="2000" dirty="0"/>
              <a:t> to see how these activities can be used.</a:t>
            </a:r>
          </a:p>
          <a:p>
            <a:pPr marL="0" indent="0">
              <a:buNone/>
            </a:pPr>
            <a:r>
              <a:rPr lang="en-GB" sz="2000" dirty="0"/>
              <a:t>For more information about feeding pre-school children, </a:t>
            </a:r>
            <a:r>
              <a:rPr lang="en-GB" sz="2000" b="1" dirty="0">
                <a:hlinkClick r:id="rId4"/>
              </a:rPr>
              <a:t>click here</a:t>
            </a:r>
            <a:r>
              <a:rPr lang="en-GB" sz="2000" dirty="0"/>
              <a:t>.</a:t>
            </a:r>
            <a:br>
              <a:rPr lang="en-GB" dirty="0"/>
            </a:br>
            <a:endParaRPr lang="en-GB"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6070" y="2571092"/>
            <a:ext cx="4196386" cy="2797866"/>
          </a:xfrm>
          <a:prstGeom prst="rect">
            <a:avLst/>
          </a:prstGeom>
          <a:ln w="28575">
            <a:solidFill>
              <a:srgbClr val="C33D8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51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Tasting vegetables </a:t>
            </a:r>
            <a:endParaRPr lang="en-GB"/>
          </a:p>
        </p:txBody>
      </p:sp>
      <p:sp>
        <p:nvSpPr>
          <p:cNvPr id="3" name="Subtitle 2"/>
          <p:cNvSpPr>
            <a:spLocks noGrp="1"/>
          </p:cNvSpPr>
          <p:nvPr>
            <p:ph type="subTitle" idx="1"/>
          </p:nvPr>
        </p:nvSpPr>
        <p:spPr>
          <a:xfrm>
            <a:off x="1169277" y="2571092"/>
            <a:ext cx="7028792" cy="3600000"/>
          </a:xfrm>
        </p:spPr>
        <p:txBody>
          <a:bodyPr/>
          <a:lstStyle/>
          <a:p>
            <a:pPr marL="0" indent="0">
              <a:buNone/>
            </a:pPr>
            <a:r>
              <a:rPr lang="en-GB" sz="2000" dirty="0"/>
              <a:t>Tasting sessions can be a great way to introduce young children to a variety of vegetables. </a:t>
            </a:r>
          </a:p>
          <a:p>
            <a:pPr marL="0" indent="0">
              <a:buNone/>
            </a:pPr>
            <a:r>
              <a:rPr lang="en-GB" sz="2000" dirty="0"/>
              <a:t>Taking place outside of usual meal occasions, tasting sessions allow children to approach new food in a different way, with time to explore the flavours and textures in a relaxed situation with other children and encouraging adults. </a:t>
            </a:r>
          </a:p>
          <a:p>
            <a:r>
              <a:rPr lang="en-GB" sz="2000" dirty="0"/>
              <a:t>Organise a small selection of vegetables for tasting – three will work well.</a:t>
            </a:r>
          </a:p>
          <a:p>
            <a:r>
              <a:rPr lang="en-GB" sz="2000" dirty="0"/>
              <a:t>Cut the vegetables into small sample sized pieces and present these in an attractive way, e.g. in colourful bowls.</a:t>
            </a:r>
          </a:p>
          <a:p>
            <a:r>
              <a:rPr lang="en-GB" sz="2000" dirty="0"/>
              <a:t>Give each child their own plate and allow them to serve their sample onto the plate with a spoon. (Make it a ‘grown-up’ experience!)</a:t>
            </a:r>
          </a:p>
          <a:p>
            <a:pPr marL="0" indent="0">
              <a:buNone/>
            </a:pPr>
            <a:endParaRPr lang="en-GB" dirty="0"/>
          </a:p>
          <a:p>
            <a:endParaRPr lang="en-GB" dirty="0"/>
          </a:p>
        </p:txBody>
      </p:sp>
      <p:pic>
        <p:nvPicPr>
          <p:cNvPr id="5" name="Picture 4" descr="A picture containing vector graphics&#10;&#10;Description automatically generated">
            <a:extLst>
              <a:ext uri="{FF2B5EF4-FFF2-40B4-BE49-F238E27FC236}">
                <a16:creationId xmlns:a16="http://schemas.microsoft.com/office/drawing/2014/main" id="{6150A960-A9AE-4EE9-9194-101971496440}"/>
              </a:ext>
            </a:extLst>
          </p:cNvPr>
          <p:cNvPicPr>
            <a:picLocks noChangeAspect="1"/>
          </p:cNvPicPr>
          <p:nvPr/>
        </p:nvPicPr>
        <p:blipFill>
          <a:blip r:embed="rId2"/>
          <a:stretch>
            <a:fillRect/>
          </a:stretch>
        </p:blipFill>
        <p:spPr>
          <a:xfrm>
            <a:off x="8376261" y="1802296"/>
            <a:ext cx="3603704" cy="3904822"/>
          </a:xfrm>
          <a:prstGeom prst="rect">
            <a:avLst/>
          </a:prstGeom>
        </p:spPr>
      </p:pic>
    </p:spTree>
    <p:extLst>
      <p:ext uri="{BB962C8B-B14F-4D97-AF65-F5344CB8AC3E}">
        <p14:creationId xmlns:p14="http://schemas.microsoft.com/office/powerpoint/2010/main" val="2763332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2" ma:contentTypeDescription="Create a new document." ma:contentTypeScope="" ma:versionID="b134f5e88b3ea123a910815f09e865d3">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58644792baf05f14ca744c1dc1f1ca8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F2A33C-42EB-4739-B4BA-5B611C937FE4}">
  <ds:schemaRefs>
    <ds:schemaRef ds:uri="ead97cfe-a968-427f-b02b-893e6ba0355a"/>
    <ds:schemaRef ds:uri="http://purl.org/dc/terms/"/>
    <ds:schemaRef ds:uri="c53071f4-7f44-43fd-895c-8e7b6a3746b0"/>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68EEA6-2408-41C8-960A-9EFEB6F29CD4}">
  <ds:schemaRefs>
    <ds:schemaRef ds:uri="http://schemas.microsoft.com/sharepoint/v3/contenttype/forms"/>
  </ds:schemaRefs>
</ds:datastoreItem>
</file>

<file path=customXml/itemProps3.xml><?xml version="1.0" encoding="utf-8"?>
<ds:datastoreItem xmlns:ds="http://schemas.openxmlformats.org/officeDocument/2006/customXml" ds:itemID="{2464066B-C72C-4070-8BEB-B035C042088B}">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149</TotalTime>
  <Words>1626</Words>
  <Application>Microsoft Office PowerPoint</Application>
  <PresentationFormat>Widescreen</PresentationFormat>
  <Paragraphs>83</Paragraphs>
  <Slides>19</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19</vt:i4>
      </vt:variant>
    </vt:vector>
  </HeadingPairs>
  <TitlesOfParts>
    <vt:vector size="25" baseType="lpstr">
      <vt:lpstr>Arial</vt:lpstr>
      <vt:lpstr>Calibri</vt:lpstr>
      <vt:lpstr>Office Theme</vt:lpstr>
      <vt:lpstr>Custom Design</vt:lpstr>
      <vt:lpstr>1_Custom Design</vt:lpstr>
      <vt:lpstr>3_Custom Design</vt:lpstr>
      <vt:lpstr>See and eat – Vegetables Support for early years </vt:lpstr>
      <vt:lpstr>Why vegetables?</vt:lpstr>
      <vt:lpstr>Getting children to eat their veg</vt:lpstr>
      <vt:lpstr>Eating habits</vt:lpstr>
      <vt:lpstr>See &amp; Eat</vt:lpstr>
      <vt:lpstr>What’s the research?</vt:lpstr>
      <vt:lpstr>eBooks</vt:lpstr>
      <vt:lpstr>Support for parents/carers</vt:lpstr>
      <vt:lpstr>Tasting vegetables </vt:lpstr>
      <vt:lpstr>Tasting vegetables </vt:lpstr>
      <vt:lpstr>Resources to support: Parents</vt:lpstr>
      <vt:lpstr>Resources to support: Early year settings</vt:lpstr>
      <vt:lpstr>Resources to support: Early year settings</vt:lpstr>
      <vt:lpstr>Resources to support: Early year settings</vt:lpstr>
      <vt:lpstr>Resources to support: Early year settings</vt:lpstr>
      <vt:lpstr>Resources to support: Early year settings</vt:lpstr>
      <vt:lpstr>Resources to support: Early year settings</vt:lpstr>
      <vt:lpstr>Further support</vt:lpstr>
      <vt:lpstr>See and eat - Vegetables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6</cp:revision>
  <dcterms:created xsi:type="dcterms:W3CDTF">2018-10-10T09:22:08Z</dcterms:created>
  <dcterms:modified xsi:type="dcterms:W3CDTF">2020-12-22T13:37:45Z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