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738" r:id="rId6"/>
    <p:sldMasterId id="2147483743" r:id="rId7"/>
    <p:sldMasterId id="2147483745" r:id="rId8"/>
    <p:sldMasterId id="2147483747" r:id="rId9"/>
    <p:sldMasterId id="2147483750" r:id="rId10"/>
    <p:sldMasterId id="2147483760" r:id="rId11"/>
    <p:sldMasterId id="2147483762" r:id="rId12"/>
  </p:sldMasterIdLst>
  <p:notesMasterIdLst>
    <p:notesMasterId r:id="rId24"/>
  </p:notesMasterIdLst>
  <p:handoutMasterIdLst>
    <p:handoutMasterId r:id="rId25"/>
  </p:handoutMasterIdLst>
  <p:sldIdLst>
    <p:sldId id="388" r:id="rId13"/>
    <p:sldId id="466" r:id="rId14"/>
    <p:sldId id="497" r:id="rId15"/>
    <p:sldId id="493" r:id="rId16"/>
    <p:sldId id="494" r:id="rId17"/>
    <p:sldId id="491" r:id="rId18"/>
    <p:sldId id="496" r:id="rId19"/>
    <p:sldId id="495" r:id="rId20"/>
    <p:sldId id="492" r:id="rId21"/>
    <p:sldId id="409" r:id="rId22"/>
    <p:sldId id="362"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Lockyer" initials="SL" lastIdx="9" clrIdx="0">
    <p:extLst>
      <p:ext uri="{19B8F6BF-5375-455C-9EA6-DF929625EA0E}">
        <p15:presenceInfo xmlns:p15="http://schemas.microsoft.com/office/powerpoint/2012/main" userId="S-1-5-21-1974762338-2042246095-630515929-1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DAD3D5-E6EA-4FE4-BE9A-C1AEF0F5C99A}" v="12" dt="2020-12-02T16:10:55.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52" autoAdjust="0"/>
  </p:normalViewPr>
  <p:slideViewPr>
    <p:cSldViewPr snapToGrid="0">
      <p:cViewPr varScale="1">
        <p:scale>
          <a:sx n="54" d="100"/>
          <a:sy n="54" d="100"/>
        </p:scale>
        <p:origin x="112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1B08CF3D-FF37-4C1C-82E8-430E71F90BAD}" type="datetimeFigureOut">
              <a:rPr lang="en-GB" smtClean="0"/>
              <a:t>13/01/2021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9C1F54C-240F-49B2-893A-16BFF9AD5089}" type="slidenum">
              <a:rPr lang="en-GB" smtClean="0"/>
              <a:t>‹#›</a:t>
            </a:fld>
            <a:endParaRPr lang="en-GB"/>
          </a:p>
        </p:txBody>
      </p:sp>
    </p:spTree>
    <p:extLst>
      <p:ext uri="{BB962C8B-B14F-4D97-AF65-F5344CB8AC3E}">
        <p14:creationId xmlns:p14="http://schemas.microsoft.com/office/powerpoint/2010/main" val="170133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AAB554F4-ED46-4F26-A2D6-3B07EEE860FA}" type="datetimeFigureOut">
              <a:rPr lang="en-GB" smtClean="0"/>
              <a:t>13/01/2021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666ED-86A5-4133-9AFC-9F5F8839214E}" type="slidenum">
              <a:rPr lang="en-GB" smtClean="0"/>
              <a:t>‹#›</a:t>
            </a:fld>
            <a:endParaRPr lang="en-GB"/>
          </a:p>
        </p:txBody>
      </p:sp>
    </p:spTree>
    <p:extLst>
      <p:ext uri="{BB962C8B-B14F-4D97-AF65-F5344CB8AC3E}">
        <p14:creationId xmlns:p14="http://schemas.microsoft.com/office/powerpoint/2010/main" val="429208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a:t>
            </a:fld>
            <a:endParaRPr lang="en-GB"/>
          </a:p>
        </p:txBody>
      </p:sp>
    </p:spTree>
    <p:extLst>
      <p:ext uri="{BB962C8B-B14F-4D97-AF65-F5344CB8AC3E}">
        <p14:creationId xmlns:p14="http://schemas.microsoft.com/office/powerpoint/2010/main" val="52967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4</a:t>
            </a:fld>
            <a:endParaRPr lang="en-GB"/>
          </a:p>
        </p:txBody>
      </p:sp>
    </p:spTree>
    <p:extLst>
      <p:ext uri="{BB962C8B-B14F-4D97-AF65-F5344CB8AC3E}">
        <p14:creationId xmlns:p14="http://schemas.microsoft.com/office/powerpoint/2010/main" val="221546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5</a:t>
            </a:fld>
            <a:endParaRPr lang="en-GB"/>
          </a:p>
        </p:txBody>
      </p:sp>
    </p:spTree>
    <p:extLst>
      <p:ext uri="{BB962C8B-B14F-4D97-AF65-F5344CB8AC3E}">
        <p14:creationId xmlns:p14="http://schemas.microsoft.com/office/powerpoint/2010/main" val="278380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6</a:t>
            </a:fld>
            <a:endParaRPr lang="en-GB"/>
          </a:p>
        </p:txBody>
      </p:sp>
    </p:spTree>
    <p:extLst>
      <p:ext uri="{BB962C8B-B14F-4D97-AF65-F5344CB8AC3E}">
        <p14:creationId xmlns:p14="http://schemas.microsoft.com/office/powerpoint/2010/main" val="414625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7</a:t>
            </a:fld>
            <a:endParaRPr lang="en-GB"/>
          </a:p>
        </p:txBody>
      </p:sp>
    </p:spTree>
    <p:extLst>
      <p:ext uri="{BB962C8B-B14F-4D97-AF65-F5344CB8AC3E}">
        <p14:creationId xmlns:p14="http://schemas.microsoft.com/office/powerpoint/2010/main" val="201391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10</a:t>
            </a:fld>
            <a:endParaRPr lang="en-GB"/>
          </a:p>
        </p:txBody>
      </p:sp>
    </p:spTree>
    <p:extLst>
      <p:ext uri="{BB962C8B-B14F-4D97-AF65-F5344CB8AC3E}">
        <p14:creationId xmlns:p14="http://schemas.microsoft.com/office/powerpoint/2010/main" val="302983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ACD7-ED27-4292-8B74-2526C0FA47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C6668-8E2B-49E5-A397-1FE62B765D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6231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TC UEL">
    <p:spTree>
      <p:nvGrpSpPr>
        <p:cNvPr id="1" name=""/>
        <p:cNvGrpSpPr/>
        <p:nvPr/>
      </p:nvGrpSpPr>
      <p:grpSpPr>
        <a:xfrm>
          <a:off x="0" y="0"/>
          <a:ext cx="0" cy="0"/>
          <a:chOff x="0" y="0"/>
          <a:chExt cx="0" cy="0"/>
        </a:xfrm>
      </p:grpSpPr>
      <p:sp>
        <p:nvSpPr>
          <p:cNvPr id="2" name="Title 1"/>
          <p:cNvSpPr>
            <a:spLocks noGrp="1"/>
          </p:cNvSpPr>
          <p:nvPr>
            <p:ph type="title"/>
          </p:nvPr>
        </p:nvSpPr>
        <p:spPr>
          <a:xfrm>
            <a:off x="719403" y="274638"/>
            <a:ext cx="10862997"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666712" y="1500176"/>
            <a:ext cx="10972800" cy="4156042"/>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095A6A8-E67F-4495-8C77-DB6D965D2AF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5" y="5656217"/>
            <a:ext cx="1610054" cy="150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64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C49AEAC-53E9-43E7-AE3A-448BAF47A916}"/>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5" y="5647326"/>
            <a:ext cx="1619552" cy="15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95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2541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Tree>
    <p:extLst>
      <p:ext uri="{BB962C8B-B14F-4D97-AF65-F5344CB8AC3E}">
        <p14:creationId xmlns:p14="http://schemas.microsoft.com/office/powerpoint/2010/main" val="384056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4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34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a:xfrm>
            <a:off x="11296651" y="6218239"/>
            <a:ext cx="732367" cy="523875"/>
          </a:xfrm>
          <a:prstGeom prst="rect">
            <a:avLst/>
          </a:prstGeom>
        </p:spPr>
        <p:txBody>
          <a:bodyPr lIns="91425" tIns="91425" rIns="91425" bIns="91425" anchor="ctr" anchorCtr="0">
            <a:noAutofit/>
          </a:bodyPr>
          <a:lstStyle>
            <a:lvl1pPr>
              <a:spcBef>
                <a:spcPts val="0"/>
              </a:spcBef>
              <a:defRPr/>
            </a:lvl1pPr>
          </a:lstStyle>
          <a:p>
            <a:pPr>
              <a:defRPr/>
            </a:pPr>
            <a:fld id="{F38878DE-4658-D147-84A7-944727CC447C}" type="slidenum">
              <a:rPr lang="en-GB"/>
              <a:pPr>
                <a:defRPr/>
              </a:pPr>
              <a:t>‹#›</a:t>
            </a:fld>
            <a:endParaRPr lang="en-GB"/>
          </a:p>
        </p:txBody>
      </p:sp>
    </p:spTree>
    <p:extLst>
      <p:ext uri="{BB962C8B-B14F-4D97-AF65-F5344CB8AC3E}">
        <p14:creationId xmlns:p14="http://schemas.microsoft.com/office/powerpoint/2010/main" val="871168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2400" y="274638"/>
            <a:ext cx="6350000" cy="1143000"/>
          </a:xfrm>
        </p:spPr>
        <p:txBody>
          <a:bodyPr/>
          <a:lstStyle/>
          <a:p>
            <a:r>
              <a:rPr lang="en-US"/>
              <a:t>Click to edit Master title style</a:t>
            </a:r>
          </a:p>
        </p:txBody>
      </p:sp>
      <p:sp>
        <p:nvSpPr>
          <p:cNvPr id="3" name="Content Placeholder 2"/>
          <p:cNvSpPr>
            <a:spLocks noGrp="1"/>
          </p:cNvSpPr>
          <p:nvPr>
            <p:ph idx="1"/>
          </p:nvPr>
        </p:nvSpPr>
        <p:spPr>
          <a:xfrm>
            <a:off x="5327651" y="1600201"/>
            <a:ext cx="62547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0055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421A0-9D55-41DB-A899-011DA875653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434ED7-E8E7-4C22-9F76-032DC6498DB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33023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a:t>Title here</a:t>
            </a:r>
            <a:endParaRPr lang="en-GB"/>
          </a:p>
        </p:txBody>
      </p:sp>
      <p:sp>
        <p:nvSpPr>
          <p:cNvPr id="4" name="Text Placeholder 3"/>
          <p:cNvSpPr>
            <a:spLocks noGrp="1"/>
          </p:cNvSpPr>
          <p:nvPr>
            <p:ph type="body" sz="quarter" idx="10"/>
          </p:nvPr>
        </p:nvSpPr>
        <p:spPr>
          <a:xfrm>
            <a:off x="609600" y="1854200"/>
            <a:ext cx="11123613" cy="4070350"/>
          </a:xfrm>
        </p:spPr>
        <p:txBody>
          <a:bodyPr>
            <a:normAutofit/>
          </a:bodyPr>
          <a:lstStyle>
            <a:lvl1pPr>
              <a:defRPr sz="2000"/>
            </a:lvl1pPr>
          </a:lstStyle>
          <a:p>
            <a:pPr lvl="0"/>
            <a:r>
              <a:rPr lang="en-US"/>
              <a:t>Click to edit</a:t>
            </a:r>
            <a:endParaRPr lang="en-GB"/>
          </a:p>
        </p:txBody>
      </p:sp>
    </p:spTree>
    <p:extLst>
      <p:ext uri="{BB962C8B-B14F-4D97-AF65-F5344CB8AC3E}">
        <p14:creationId xmlns:p14="http://schemas.microsoft.com/office/powerpoint/2010/main" val="144848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a:t>Title here</a:t>
            </a:r>
            <a:endParaRPr lang="en-GB"/>
          </a:p>
        </p:txBody>
      </p:sp>
      <p:sp>
        <p:nvSpPr>
          <p:cNvPr id="4" name="Text Placeholder 3"/>
          <p:cNvSpPr>
            <a:spLocks noGrp="1"/>
          </p:cNvSpPr>
          <p:nvPr>
            <p:ph type="body" sz="quarter" idx="10"/>
          </p:nvPr>
        </p:nvSpPr>
        <p:spPr>
          <a:xfrm>
            <a:off x="609600" y="1854200"/>
            <a:ext cx="11123613" cy="4070350"/>
          </a:xfrm>
        </p:spPr>
        <p:txBody>
          <a:bodyPr>
            <a:normAutofit/>
          </a:bodyPr>
          <a:lstStyle>
            <a:lvl1pPr>
              <a:defRPr sz="2000"/>
            </a:lvl1pPr>
          </a:lstStyle>
          <a:p>
            <a:pPr lvl="0"/>
            <a:r>
              <a:rPr lang="en-US"/>
              <a:t>Click to edit</a:t>
            </a:r>
            <a:endParaRPr lang="en-GB"/>
          </a:p>
        </p:txBody>
      </p:sp>
    </p:spTree>
    <p:extLst>
      <p:ext uri="{BB962C8B-B14F-4D97-AF65-F5344CB8AC3E}">
        <p14:creationId xmlns:p14="http://schemas.microsoft.com/office/powerpoint/2010/main" val="3314565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Title here</a:t>
            </a:r>
            <a:endParaRPr lang="en-GB"/>
          </a:p>
        </p:txBody>
      </p:sp>
      <p:sp>
        <p:nvSpPr>
          <p:cNvPr id="4" name="Text Placeholder 3"/>
          <p:cNvSpPr>
            <a:spLocks noGrp="1"/>
          </p:cNvSpPr>
          <p:nvPr>
            <p:ph type="body" sz="quarter" idx="10"/>
          </p:nvPr>
        </p:nvSpPr>
        <p:spPr>
          <a:xfrm>
            <a:off x="609600" y="1854021"/>
            <a:ext cx="7362825" cy="4044950"/>
          </a:xfrm>
        </p:spPr>
        <p:txBody>
          <a:bodyPr>
            <a:normAutofit/>
          </a:bodyPr>
          <a:lstStyle>
            <a:lvl1pPr>
              <a:defRPr sz="2000" baseline="0"/>
            </a:lvl1pPr>
          </a:lstStyle>
          <a:p>
            <a:pPr lvl="0"/>
            <a:r>
              <a:rPr lang="en-US"/>
              <a:t>Click to edit </a:t>
            </a:r>
            <a:endParaRPr lang="en-GB"/>
          </a:p>
        </p:txBody>
      </p:sp>
      <p:sp>
        <p:nvSpPr>
          <p:cNvPr id="6" name="Picture Placeholder 5"/>
          <p:cNvSpPr>
            <a:spLocks noGrp="1"/>
          </p:cNvSpPr>
          <p:nvPr>
            <p:ph type="pic" sz="quarter" idx="11"/>
          </p:nvPr>
        </p:nvSpPr>
        <p:spPr>
          <a:xfrm>
            <a:off x="8075613" y="1854200"/>
            <a:ext cx="3798887" cy="4044950"/>
          </a:xfrm>
        </p:spPr>
        <p:txBody>
          <a:bodyPr/>
          <a:lstStyle/>
          <a:p>
            <a:endParaRPr lang="en-GB"/>
          </a:p>
        </p:txBody>
      </p:sp>
    </p:spTree>
    <p:extLst>
      <p:ext uri="{BB962C8B-B14F-4D97-AF65-F5344CB8AC3E}">
        <p14:creationId xmlns:p14="http://schemas.microsoft.com/office/powerpoint/2010/main" val="2635125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Title here</a:t>
            </a:r>
            <a:endParaRPr lang="en-GB"/>
          </a:p>
        </p:txBody>
      </p:sp>
      <p:sp>
        <p:nvSpPr>
          <p:cNvPr id="4" name="Text Placeholder 3"/>
          <p:cNvSpPr>
            <a:spLocks noGrp="1"/>
          </p:cNvSpPr>
          <p:nvPr>
            <p:ph type="body" sz="quarter" idx="10"/>
          </p:nvPr>
        </p:nvSpPr>
        <p:spPr>
          <a:xfrm>
            <a:off x="609600" y="1854021"/>
            <a:ext cx="7362825" cy="4044950"/>
          </a:xfrm>
        </p:spPr>
        <p:txBody>
          <a:bodyPr>
            <a:normAutofit/>
          </a:bodyPr>
          <a:lstStyle>
            <a:lvl1pPr>
              <a:defRPr sz="2000" baseline="0"/>
            </a:lvl1pPr>
          </a:lstStyle>
          <a:p>
            <a:pPr lvl="0"/>
            <a:r>
              <a:rPr lang="en-US"/>
              <a:t>Click to edit </a:t>
            </a:r>
            <a:endParaRPr lang="en-GB"/>
          </a:p>
        </p:txBody>
      </p:sp>
      <p:sp>
        <p:nvSpPr>
          <p:cNvPr id="6" name="Picture Placeholder 5"/>
          <p:cNvSpPr>
            <a:spLocks noGrp="1"/>
          </p:cNvSpPr>
          <p:nvPr>
            <p:ph type="pic" sz="quarter" idx="11"/>
          </p:nvPr>
        </p:nvSpPr>
        <p:spPr>
          <a:xfrm>
            <a:off x="8075613" y="1854200"/>
            <a:ext cx="3798887" cy="4044950"/>
          </a:xfrm>
        </p:spPr>
        <p:txBody>
          <a:bodyPr/>
          <a:lstStyle/>
          <a:p>
            <a:endParaRPr lang="en-GB"/>
          </a:p>
        </p:txBody>
      </p:sp>
    </p:spTree>
    <p:extLst>
      <p:ext uri="{BB962C8B-B14F-4D97-AF65-F5344CB8AC3E}">
        <p14:creationId xmlns:p14="http://schemas.microsoft.com/office/powerpoint/2010/main" val="100927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837127"/>
            <a:ext cx="11128310"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200"/>
            <a:ext cx="11123613" cy="4070350"/>
          </a:xfrm>
          <a:prstGeom prst="rect">
            <a:avLst/>
          </a:prstGeom>
        </p:spPr>
        <p:txBody>
          <a:bodyPr>
            <a:normAutofit/>
          </a:bodyPr>
          <a:lstStyle>
            <a:lvl1pPr marL="0" indent="0">
              <a:buFontTx/>
              <a:buNone/>
              <a:defRPr sz="2000">
                <a:latin typeface="Arial" charset="0"/>
                <a:ea typeface="Arial" charset="0"/>
                <a:cs typeface="Arial" charset="0"/>
              </a:defRPr>
            </a:lvl1pPr>
          </a:lstStyle>
          <a:p>
            <a:pPr lvl="0"/>
            <a:r>
              <a:rPr lang="en-US"/>
              <a:t>Click to edit</a:t>
            </a:r>
            <a:endParaRPr lang="en-GB"/>
          </a:p>
        </p:txBody>
      </p:sp>
    </p:spTree>
    <p:extLst>
      <p:ext uri="{BB962C8B-B14F-4D97-AF65-F5344CB8AC3E}">
        <p14:creationId xmlns:p14="http://schemas.microsoft.com/office/powerpoint/2010/main" val="44392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599" y="837127"/>
            <a:ext cx="11268269"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021"/>
            <a:ext cx="7362825" cy="4044950"/>
          </a:xfrm>
          <a:prstGeom prst="rect">
            <a:avLst/>
          </a:prstGeom>
        </p:spPr>
        <p:txBody>
          <a:bodyPr>
            <a:normAutofit/>
          </a:bodyPr>
          <a:lstStyle>
            <a:lvl1pPr marL="0" indent="0">
              <a:buFontTx/>
              <a:buNone/>
              <a:defRPr sz="2000" baseline="0">
                <a:latin typeface="Arial" charset="0"/>
                <a:ea typeface="Arial" charset="0"/>
                <a:cs typeface="Arial" charset="0"/>
              </a:defRPr>
            </a:lvl1pPr>
          </a:lstStyle>
          <a:p>
            <a:pPr lvl="0"/>
            <a:r>
              <a:rPr lang="en-US"/>
              <a:t>Click to edit </a:t>
            </a:r>
            <a:endParaRPr lang="en-GB"/>
          </a:p>
        </p:txBody>
      </p:sp>
      <p:sp>
        <p:nvSpPr>
          <p:cNvPr id="9" name="Picture Placeholder 5"/>
          <p:cNvSpPr>
            <a:spLocks noGrp="1"/>
          </p:cNvSpPr>
          <p:nvPr>
            <p:ph type="pic" sz="quarter" idx="11"/>
          </p:nvPr>
        </p:nvSpPr>
        <p:spPr>
          <a:xfrm>
            <a:off x="8075613" y="1854200"/>
            <a:ext cx="3798887" cy="4044950"/>
          </a:xfrm>
          <a:prstGeom prst="rect">
            <a:avLst/>
          </a:prstGeom>
        </p:spPr>
        <p:txBody>
          <a:bodyPr/>
          <a:lstStyle>
            <a:lvl1pPr marL="0" indent="0">
              <a:buFontTx/>
              <a:buNone/>
              <a:defRPr sz="2400">
                <a:latin typeface="Arial" charset="0"/>
                <a:ea typeface="Arial" charset="0"/>
                <a:cs typeface="Arial" charset="0"/>
              </a:defRPr>
            </a:lvl1pPr>
          </a:lstStyle>
          <a:p>
            <a:endParaRPr lang="en-GB"/>
          </a:p>
        </p:txBody>
      </p:sp>
    </p:spTree>
    <p:extLst>
      <p:ext uri="{BB962C8B-B14F-4D97-AF65-F5344CB8AC3E}">
        <p14:creationId xmlns:p14="http://schemas.microsoft.com/office/powerpoint/2010/main" val="64758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5" y="1563798"/>
            <a:ext cx="9720000" cy="720000"/>
          </a:xfrm>
          <a:prstGeom prst="rect">
            <a:avLst/>
          </a:prstGeom>
        </p:spPr>
        <p:txBody>
          <a:bodyPr lIns="0" tIns="0" rIns="0" bIns="0" anchor="t"/>
          <a:lstStyle>
            <a:lvl1pPr algn="l">
              <a:defRPr sz="255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14313" indent="-214313" algn="l">
              <a:buSzPct val="90000"/>
              <a:buFont typeface="Arial" charset="0"/>
              <a:buChar char="•"/>
              <a:defRPr sz="1350" b="0" i="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 here</a:t>
            </a:r>
          </a:p>
        </p:txBody>
      </p:sp>
    </p:spTree>
    <p:extLst>
      <p:ext uri="{BB962C8B-B14F-4D97-AF65-F5344CB8AC3E}">
        <p14:creationId xmlns:p14="http://schemas.microsoft.com/office/powerpoint/2010/main" val="191622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3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90"/>
            <a:ext cx="9144000" cy="3087973"/>
          </a:xfrm>
          <a:prstGeom prst="rect">
            <a:avLst/>
          </a:prstGeom>
        </p:spPr>
        <p:txBody>
          <a:bodyPr lIns="0" tIns="0" rIns="0" bIns="0"/>
          <a:lstStyle>
            <a:lvl1pPr marL="214313" indent="-214313" algn="l">
              <a:buFont typeface="Arial" charset="0"/>
              <a:buChar char="•"/>
              <a:defRPr sz="1350">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a:t>
            </a:r>
          </a:p>
        </p:txBody>
      </p:sp>
    </p:spTree>
    <p:extLst>
      <p:ext uri="{BB962C8B-B14F-4D97-AF65-F5344CB8AC3E}">
        <p14:creationId xmlns:p14="http://schemas.microsoft.com/office/powerpoint/2010/main" val="9671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85373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4" y="4676504"/>
            <a:ext cx="2656676" cy="248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6148" y="1412776"/>
            <a:ext cx="8544949" cy="1728192"/>
          </a:xfrm>
        </p:spPr>
        <p:txBody>
          <a:bodyPr/>
          <a:lstStyle>
            <a:lvl1pPr algn="ctr">
              <a:defRPr sz="6000" b="1" baseline="0">
                <a:solidFill>
                  <a:schemeClr val="accent4">
                    <a:lumMod val="75000"/>
                  </a:schemeClr>
                </a:solidFill>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51794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hyperlink" Target="http://www.foodafactoflife.org.uk/"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hyperlink" Target="http://www.foodafactoflife.org.uk/" TargetMode="Externa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8.jpeg"/><Relationship Id="rId5" Type="http://schemas.openxmlformats.org/officeDocument/2006/relationships/slideLayout" Target="../slideLayouts/slideLayout13.xml"/><Relationship Id="rId10" Type="http://schemas.openxmlformats.org/officeDocument/2006/relationships/theme" Target="../theme/theme7.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492" y="0"/>
            <a:ext cx="12172508" cy="6847036"/>
          </a:xfrm>
          <a:prstGeom prst="rect">
            <a:avLst/>
          </a:prstGeom>
        </p:spPr>
      </p:pic>
    </p:spTree>
    <p:extLst>
      <p:ext uri="{BB962C8B-B14F-4D97-AF65-F5344CB8AC3E}">
        <p14:creationId xmlns:p14="http://schemas.microsoft.com/office/powerpoint/2010/main" val="1032443473"/>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837127"/>
            <a:ext cx="8398374" cy="624819"/>
          </a:xfrm>
          <a:prstGeom prst="rect">
            <a:avLst/>
          </a:prstGeom>
        </p:spPr>
        <p:txBody>
          <a:bodyPr vert="horz" lIns="91440" tIns="45720" rIns="91440" bIns="45720" rtlCol="0" anchor="ctr">
            <a:normAutofit/>
          </a:bodyPr>
          <a:lstStyle/>
          <a:p>
            <a:r>
              <a:rPr lang="en-US"/>
              <a:t>Title here</a:t>
            </a:r>
            <a:endParaRPr lang="en-GB"/>
          </a:p>
        </p:txBody>
      </p:sp>
      <p:sp>
        <p:nvSpPr>
          <p:cNvPr id="3" name="Text Placeholder 2"/>
          <p:cNvSpPr>
            <a:spLocks noGrp="1"/>
          </p:cNvSpPr>
          <p:nvPr>
            <p:ph type="body" idx="1"/>
          </p:nvPr>
        </p:nvSpPr>
        <p:spPr>
          <a:xfrm>
            <a:off x="609600" y="1867437"/>
            <a:ext cx="11135932" cy="3889419"/>
          </a:xfrm>
          <a:prstGeom prst="rect">
            <a:avLst/>
          </a:prstGeom>
        </p:spPr>
        <p:txBody>
          <a:bodyPr vert="horz" lIns="91440" tIns="45720" rIns="91440" bIns="45720" rtlCol="0">
            <a:normAutofit/>
          </a:bodyPr>
          <a:lstStyle/>
          <a:p>
            <a:pPr lvl="0"/>
            <a:r>
              <a:rPr lang="en-GB" sz="2400">
                <a:latin typeface="Arial" panose="020B0604020202020204" pitchFamily="34" charset="0"/>
                <a:cs typeface="Arial" panose="020B0604020202020204" pitchFamily="34" charset="0"/>
              </a:rPr>
              <a:t>Click to add text</a:t>
            </a:r>
            <a:endParaRPr lang="en-GB"/>
          </a:p>
        </p:txBody>
      </p:sp>
    </p:spTree>
    <p:extLst>
      <p:ext uri="{BB962C8B-B14F-4D97-AF65-F5344CB8AC3E}">
        <p14:creationId xmlns:p14="http://schemas.microsoft.com/office/powerpoint/2010/main" val="1450869770"/>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a:buNone/>
        <a:defRPr sz="24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7591442"/>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dirty="0">
                <a:solidFill>
                  <a:prstClr val="black"/>
                </a:solidFill>
                <a:latin typeface="Arial" charset="0"/>
                <a:ea typeface="Arial" charset="0"/>
                <a:cs typeface="Arial" charset="0"/>
                <a:hlinkClick r:id="rId4"/>
              </a:rPr>
              <a:t>www.foodafactoflife.org.uk</a:t>
            </a:r>
            <a:r>
              <a:rPr lang="en-US" sz="675" dirty="0">
                <a:solidFill>
                  <a:prstClr val="black"/>
                </a:solidFill>
                <a:latin typeface="Arial" charset="0"/>
                <a:ea typeface="Arial" charset="0"/>
                <a:cs typeface="Arial" charset="0"/>
              </a:rPr>
              <a:t>    © Food – a fact of life 2021</a:t>
            </a:r>
          </a:p>
        </p:txBody>
      </p:sp>
    </p:spTree>
    <p:extLst>
      <p:ext uri="{BB962C8B-B14F-4D97-AF65-F5344CB8AC3E}">
        <p14:creationId xmlns:p14="http://schemas.microsoft.com/office/powerpoint/2010/main" val="1438286082"/>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73072" y="6539530"/>
            <a:ext cx="10721788" cy="103875"/>
          </a:xfrm>
          <a:prstGeom prst="rect">
            <a:avLst/>
          </a:prstGeom>
          <a:noFill/>
        </p:spPr>
        <p:txBody>
          <a:bodyPr wrap="square" lIns="0" tIns="0" rIns="0" bIns="0" rtlCol="0">
            <a:spAutoFit/>
          </a:bodyPr>
          <a:lstStyle/>
          <a:p>
            <a:pPr algn="r"/>
            <a:r>
              <a:rPr lang="en-US" sz="675" b="0" i="0" dirty="0">
                <a:solidFill>
                  <a:schemeClr val="tx1"/>
                </a:solidFill>
                <a:latin typeface="Arial" charset="0"/>
                <a:ea typeface="Arial" charset="0"/>
                <a:cs typeface="Arial" charset="0"/>
                <a:hlinkClick r:id="rId4"/>
              </a:rPr>
              <a:t>www.foodafactoflife.org.uk</a:t>
            </a:r>
            <a:r>
              <a:rPr lang="en-US" sz="675" b="0" i="0" baseline="0" dirty="0">
                <a:solidFill>
                  <a:schemeClr val="tx1"/>
                </a:solidFill>
                <a:latin typeface="Arial" charset="0"/>
                <a:ea typeface="Arial" charset="0"/>
                <a:cs typeface="Arial" charset="0"/>
              </a:rPr>
              <a:t>    </a:t>
            </a:r>
            <a:r>
              <a:rPr lang="en-US" sz="675"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3614256877"/>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2021</a:t>
            </a:r>
          </a:p>
        </p:txBody>
      </p:sp>
    </p:spTree>
    <p:extLst>
      <p:ext uri="{BB962C8B-B14F-4D97-AF65-F5344CB8AC3E}">
        <p14:creationId xmlns:p14="http://schemas.microsoft.com/office/powerpoint/2010/main" val="3233581278"/>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32400" y="274638"/>
            <a:ext cx="635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5327651" y="1600201"/>
            <a:ext cx="62547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6602552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l" rtl="0" eaLnBrk="0" fontAlgn="base" hangingPunct="0">
        <a:spcBef>
          <a:spcPct val="0"/>
        </a:spcBef>
        <a:spcAft>
          <a:spcPct val="0"/>
        </a:spcAft>
        <a:defRPr sz="4400" kern="1200">
          <a:solidFill>
            <a:srgbClr val="604A7B"/>
          </a:solidFill>
          <a:latin typeface="+mj-lt"/>
          <a:ea typeface="+mj-ea"/>
          <a:cs typeface="+mj-cs"/>
        </a:defRPr>
      </a:lvl1pPr>
      <a:lvl2pPr algn="l" rtl="0" eaLnBrk="0" fontAlgn="base" hangingPunct="0">
        <a:spcBef>
          <a:spcPct val="0"/>
        </a:spcBef>
        <a:spcAft>
          <a:spcPct val="0"/>
        </a:spcAft>
        <a:defRPr sz="4400">
          <a:solidFill>
            <a:srgbClr val="604A7B"/>
          </a:solidFill>
          <a:latin typeface="Arial" charset="0"/>
        </a:defRPr>
      </a:lvl2pPr>
      <a:lvl3pPr algn="l" rtl="0" eaLnBrk="0" fontAlgn="base" hangingPunct="0">
        <a:spcBef>
          <a:spcPct val="0"/>
        </a:spcBef>
        <a:spcAft>
          <a:spcPct val="0"/>
        </a:spcAft>
        <a:defRPr sz="4400">
          <a:solidFill>
            <a:srgbClr val="604A7B"/>
          </a:solidFill>
          <a:latin typeface="Arial" charset="0"/>
        </a:defRPr>
      </a:lvl3pPr>
      <a:lvl4pPr algn="l" rtl="0" eaLnBrk="0" fontAlgn="base" hangingPunct="0">
        <a:spcBef>
          <a:spcPct val="0"/>
        </a:spcBef>
        <a:spcAft>
          <a:spcPct val="0"/>
        </a:spcAft>
        <a:defRPr sz="4400">
          <a:solidFill>
            <a:srgbClr val="604A7B"/>
          </a:solidFill>
          <a:latin typeface="Arial" charset="0"/>
        </a:defRPr>
      </a:lvl4pPr>
      <a:lvl5pPr algn="l" rtl="0" eaLnBrk="0" fontAlgn="base" hangingPunct="0">
        <a:spcBef>
          <a:spcPct val="0"/>
        </a:spcBef>
        <a:spcAft>
          <a:spcPct val="0"/>
        </a:spcAft>
        <a:defRPr sz="4400">
          <a:solidFill>
            <a:srgbClr val="604A7B"/>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604A7B"/>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604A7B"/>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604A7B"/>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307221"/>
      </p:ext>
    </p:extLst>
  </p:cSld>
  <p:clrMap bg1="lt1" tx1="dk1" bg2="lt2" tx2="dk2" accent1="accent1" accent2="accent2" accent3="accent3" accent4="accent4" accent5="accent5" accent6="accent6" hlink="hlink" folHlink="folHlink"/>
  <p:sldLayoutIdLst>
    <p:sldLayoutId id="21474837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0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609600" y="837127"/>
            <a:ext cx="8398374" cy="624819"/>
          </a:xfrm>
          <a:prstGeom prst="rect">
            <a:avLst/>
          </a:prstGeom>
        </p:spPr>
        <p:txBody>
          <a:bodyPr vert="horz" lIns="91440" tIns="45720" rIns="91440" bIns="45720" rtlCol="0" anchor="ctr">
            <a:normAutofit/>
          </a:bodyPr>
          <a:lstStyle/>
          <a:p>
            <a:r>
              <a:rPr lang="en-US"/>
              <a:t>Title here</a:t>
            </a:r>
            <a:endParaRPr lang="en-GB"/>
          </a:p>
        </p:txBody>
      </p:sp>
      <p:sp>
        <p:nvSpPr>
          <p:cNvPr id="3" name="Text Placeholder 2"/>
          <p:cNvSpPr>
            <a:spLocks noGrp="1"/>
          </p:cNvSpPr>
          <p:nvPr>
            <p:ph type="body" idx="1"/>
          </p:nvPr>
        </p:nvSpPr>
        <p:spPr>
          <a:xfrm>
            <a:off x="609600" y="1867437"/>
            <a:ext cx="11135932" cy="3889419"/>
          </a:xfrm>
          <a:prstGeom prst="rect">
            <a:avLst/>
          </a:prstGeom>
        </p:spPr>
        <p:txBody>
          <a:bodyPr vert="horz" lIns="91440" tIns="45720" rIns="91440" bIns="45720" rtlCol="0">
            <a:normAutofit/>
          </a:bodyPr>
          <a:lstStyle/>
          <a:p>
            <a:pPr lvl="0"/>
            <a:r>
              <a:rPr lang="en-GB" sz="2400">
                <a:latin typeface="Arial" panose="020B0604020202020204" pitchFamily="34" charset="0"/>
                <a:cs typeface="Arial" panose="020B0604020202020204" pitchFamily="34" charset="0"/>
              </a:rPr>
              <a:t>Click to add text</a:t>
            </a:r>
            <a:endParaRPr lang="en-GB"/>
          </a:p>
        </p:txBody>
      </p:sp>
    </p:spTree>
    <p:extLst>
      <p:ext uri="{BB962C8B-B14F-4D97-AF65-F5344CB8AC3E}">
        <p14:creationId xmlns:p14="http://schemas.microsoft.com/office/powerpoint/2010/main" val="512667290"/>
      </p:ext>
    </p:extLst>
  </p:cSld>
  <p:clrMap bg1="lt1" tx1="dk1" bg2="lt2" tx2="dk2" accent1="accent1" accent2="accent2" accent3="accent3" accent4="accent4" accent5="accent5" accent6="accent6" hlink="hlink" folHlink="folHlink"/>
  <p:sldLayoutIdLst>
    <p:sldLayoutId id="2147483763" r:id="rId1"/>
    <p:sldLayoutId id="2147483764" r:id="rId2"/>
  </p:sldLayoutIdLst>
  <p:txStyles>
    <p:title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a:buNone/>
        <a:defRPr sz="24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hyperlink" Target="https://www.lovepork.co.uk/" TargetMode="External"/><Relationship Id="rId3" Type="http://schemas.openxmlformats.org/officeDocument/2006/relationships/hyperlink" Target="https://ahdb.org.uk/" TargetMode="External"/><Relationship Id="rId7" Type="http://schemas.openxmlformats.org/officeDocument/2006/relationships/hyperlink" Target="https://www.simplybeefandlamb.co.uk/"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nhs.uk/live-well/eat-well/meat-nutrition/" TargetMode="External"/><Relationship Id="rId5" Type="http://schemas.openxmlformats.org/officeDocument/2006/relationships/hyperlink" Target="https://www.nutrition.org.uk/nutritioninthenews/headlines/redmeat.html" TargetMode="External"/><Relationship Id="rId4" Type="http://schemas.openxmlformats.org/officeDocument/2006/relationships/hyperlink" Target="https://ahdb.org.uk/redmeatandhealth"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www.foodafactoflife.org.uk/11-14-years/cooking/gourmet-burger-builder/" TargetMode="External"/><Relationship Id="rId3" Type="http://schemas.openxmlformats.org/officeDocument/2006/relationships/hyperlink" Target="https://www.foodafactoflife.org.uk/recipes/" TargetMode="External"/><Relationship Id="rId7" Type="http://schemas.openxmlformats.org/officeDocument/2006/relationships/hyperlink" Target="https://www.foodafactoflife.org.uk/14-16-years/food-commodities/meat/red-meat-skills-video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foodafactoflife.org.uk/14-16-years/food-commodities/meat/meaty-eats-videos/" TargetMode="External"/><Relationship Id="rId11" Type="http://schemas.openxmlformats.org/officeDocument/2006/relationships/image" Target="../media/image16.png"/><Relationship Id="rId5" Type="http://schemas.openxmlformats.org/officeDocument/2006/relationships/hyperlink" Target="https://www.foodafactoflife.org.uk/remote-learning/activities-and-ideas/videos/" TargetMode="External"/><Relationship Id="rId10" Type="http://schemas.openxmlformats.org/officeDocument/2006/relationships/image" Target="../media/image15.png"/><Relationship Id="rId4" Type="http://schemas.openxmlformats.org/officeDocument/2006/relationships/hyperlink" Target="https://www.foodafactoflife.org.uk/7-11-years/cooking/videos/"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hyperlink" Target="https://www.foodafactoflife.org.uk/recipes/meat/new-meat-recipes/lamb-shanks-with-plums-and-red-wine/" TargetMode="External"/><Relationship Id="rId13" Type="http://schemas.openxmlformats.org/officeDocument/2006/relationships/hyperlink" Target="https://www.foodafactoflife.org.uk/recipes/meat/50-min-lessons/lamb-cupcakes/" TargetMode="External"/><Relationship Id="rId18" Type="http://schemas.openxmlformats.org/officeDocument/2006/relationships/hyperlink" Target="https://www.foodafactoflife.org.uk/recipes/meat/50-min-lessons/pork-and-beans/" TargetMode="External"/><Relationship Id="rId26" Type="http://schemas.openxmlformats.org/officeDocument/2006/relationships/hyperlink" Target="https://www.foodafactoflife.org.uk/recipes/meat/new-meat-recipes/crumbed-pork-liver/" TargetMode="External"/><Relationship Id="rId3" Type="http://schemas.openxmlformats.org/officeDocument/2006/relationships/hyperlink" Target="https://www.foodafactoflife.org.uk/recipes/meat/new-meat-recipes/latino-beef/" TargetMode="External"/><Relationship Id="rId21" Type="http://schemas.openxmlformats.org/officeDocument/2006/relationships/hyperlink" Target="https://www.foodafactoflife.org.uk/recipes/meat/new-meat-recipes/pan-fried-liver-with-onion-and-bacon/" TargetMode="External"/><Relationship Id="rId7" Type="http://schemas.openxmlformats.org/officeDocument/2006/relationships/hyperlink" Target="https://www.foodafactoflife.org.uk/recipes/meat/new-meat-recipes/spiced-beef-tartlets-with-chorizo/" TargetMode="External"/><Relationship Id="rId12" Type="http://schemas.openxmlformats.org/officeDocument/2006/relationships/hyperlink" Target="https://www.foodafactoflife.org.uk/recipes/meat/new-meat-recipes/bubble-and-squeak-lamb-brunch/" TargetMode="External"/><Relationship Id="rId17" Type="http://schemas.openxmlformats.org/officeDocument/2006/relationships/hyperlink" Target="https://www.foodafactoflife.org.uk/recipes/meat/new-meat-recipes/pork-lime-and-mint-stuffed-pepper-tabbouleh/" TargetMode="External"/><Relationship Id="rId25" Type="http://schemas.openxmlformats.org/officeDocument/2006/relationships/hyperlink" Target="https://www.foodafactoflife.org.uk/recipes/meat/new-meat-recipes/pressed-ox-tongue-salad/" TargetMode="External"/><Relationship Id="rId2" Type="http://schemas.openxmlformats.org/officeDocument/2006/relationships/notesSlide" Target="../notesSlides/notesSlide3.xml"/><Relationship Id="rId16" Type="http://schemas.openxmlformats.org/officeDocument/2006/relationships/hyperlink" Target="https://www.foodafactoflife.org.uk/recipes/meat/new-meat-recipes/pork-fillet-stuffed-with-black-pudding-apple-and-sage/" TargetMode="External"/><Relationship Id="rId20" Type="http://schemas.openxmlformats.org/officeDocument/2006/relationships/hyperlink" Target="https://www.foodafactoflife.org.uk/recipes/meat/new-meat-recipes/thai-pork-bites/" TargetMode="External"/><Relationship Id="rId1" Type="http://schemas.openxmlformats.org/officeDocument/2006/relationships/slideLayout" Target="../slideLayouts/slideLayout6.xml"/><Relationship Id="rId6" Type="http://schemas.openxmlformats.org/officeDocument/2006/relationships/hyperlink" Target="https://www.foodafactoflife.org.uk/recipes/meat/new-meat-recipes/individual-steak-kidney-pies/" TargetMode="External"/><Relationship Id="rId11" Type="http://schemas.openxmlformats.org/officeDocument/2006/relationships/hyperlink" Target="https://www.foodafactoflife.org.uk/recipes/meat/new-meat-recipes/moussaka-stuffed-aubergine-topped-with-cheesy-souffle-sauce/" TargetMode="External"/><Relationship Id="rId24" Type="http://schemas.openxmlformats.org/officeDocument/2006/relationships/hyperlink" Target="https://www.foodafactoflife.org.uk/recipes/meat/new-meat-recipes/stuffed-braised-lambs-heart/" TargetMode="External"/><Relationship Id="rId5" Type="http://schemas.openxmlformats.org/officeDocument/2006/relationships/hyperlink" Target="https://www.foodafactoflife.org.uk/recipes/meat/new-meat-recipes/piri-piri-burgers-with-mediterranean-vegetables/" TargetMode="External"/><Relationship Id="rId15" Type="http://schemas.openxmlformats.org/officeDocument/2006/relationships/hyperlink" Target="https://www.foodafactoflife.org.uk/recipes/meat/new-meat-recipes/pork-and-beetroot-tarts-with-blue-cheese/" TargetMode="External"/><Relationship Id="rId23" Type="http://schemas.openxmlformats.org/officeDocument/2006/relationships/hyperlink" Target="https://www.foodafactoflife.org.uk/recipes/meat/new-meat-recipes/braised-oxtail-with-star-anise/" TargetMode="External"/><Relationship Id="rId10" Type="http://schemas.openxmlformats.org/officeDocument/2006/relationships/hyperlink" Target="https://www.foodafactoflife.org.uk/recipes/meat/new-meat-recipes/meatball-aloo-ghobi/" TargetMode="External"/><Relationship Id="rId19" Type="http://schemas.openxmlformats.org/officeDocument/2006/relationships/hyperlink" Target="https://www.foodafactoflife.org.uk/recipes/meat/meaty-eats/pork-jambalaya/" TargetMode="External"/><Relationship Id="rId4" Type="http://schemas.openxmlformats.org/officeDocument/2006/relationships/hyperlink" Target="https://www.foodafactoflife.org.uk/recipes/meat/meaty-eats/beef-and-mozzarella-meatballs/" TargetMode="External"/><Relationship Id="rId9" Type="http://schemas.openxmlformats.org/officeDocument/2006/relationships/hyperlink" Target="https://www.foodafactoflife.org.uk/recipes/meat/new-meat-recipes/lamb-rissoles-with-spicy-tomato-dip/" TargetMode="External"/><Relationship Id="rId14" Type="http://schemas.openxmlformats.org/officeDocument/2006/relationships/hyperlink" Target="https://www.foodafactoflife.org.uk/recipes/meat/new-meat-recipes/pork-chops-with-sage-garlic-and-lemon/" TargetMode="External"/><Relationship Id="rId22" Type="http://schemas.openxmlformats.org/officeDocument/2006/relationships/hyperlink" Target="https://www.foodafactoflife.org.uk/recipes/meat/new-meat-recipes/devilled-lambs-kidneys-on-toas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foodafactoflife.org.uk/5-7-years/food-commodities/meat/" TargetMode="External"/><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foodafactoflife.org.uk/14-16-years/food-commodities/meat/" TargetMode="External"/><Relationship Id="rId5" Type="http://schemas.openxmlformats.org/officeDocument/2006/relationships/hyperlink" Target="https://www.foodafactoflife.org.uk/11-14-years/food-commodities/meat/" TargetMode="External"/><Relationship Id="rId10" Type="http://schemas.openxmlformats.org/officeDocument/2006/relationships/image" Target="../media/image20.png"/><Relationship Id="rId4" Type="http://schemas.openxmlformats.org/officeDocument/2006/relationships/hyperlink" Target="https://www.foodafactoflife.org.uk/7-11-years/food-commodities/meat/" TargetMode="Externa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www.foodafactoflife.org.uk/whole-school/careers-in-food/" TargetMode="Externa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hyperlink" Target="https://www.foodafactoflife.org.uk/11-14-years/knowledge-organisers/" TargetMode="External"/><Relationship Id="rId3" Type="http://schemas.openxmlformats.org/officeDocument/2006/relationships/image" Target="../media/image24.png"/><Relationship Id="rId7" Type="http://schemas.openxmlformats.org/officeDocument/2006/relationships/hyperlink" Target="https://www.foodafactoflife.org.uk/7-11-years/knowledge-organisers/" TargetMode="Externa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hyperlink" Target="https://www.foodafactoflife.org.uk/5-7-years/knowledge-organisers/" TargetMode="External"/><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hyperlink" Target="https://www.foodafactoflife.org.uk/14-16-years/knowledge-organis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082590"/>
            <a:ext cx="10110266" cy="733096"/>
          </a:xfrm>
        </p:spPr>
        <p:txBody>
          <a:bodyPr/>
          <a:lstStyle/>
          <a:p>
            <a:pPr lvl="0">
              <a:lnSpc>
                <a:spcPct val="100000"/>
              </a:lnSpc>
              <a:spcBef>
                <a:spcPts val="0"/>
              </a:spcBef>
              <a:defRPr/>
            </a:pPr>
            <a:r>
              <a:rPr lang="en-GB" dirty="0"/>
              <a:t>New ways with red meat</a:t>
            </a:r>
            <a:endParaRPr lang="en-GB" sz="3200" b="0" dirty="0">
              <a:latin typeface="Calibri" panose="020F0502020204030204"/>
            </a:endParaRPr>
          </a:p>
        </p:txBody>
      </p:sp>
      <p:sp>
        <p:nvSpPr>
          <p:cNvPr id="3" name="TextBox 2"/>
          <p:cNvSpPr txBox="1"/>
          <p:nvPr/>
        </p:nvSpPr>
        <p:spPr>
          <a:xfrm>
            <a:off x="1142452" y="5348177"/>
            <a:ext cx="248325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12/01/2021</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877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2848" y="1511405"/>
            <a:ext cx="9720000" cy="720000"/>
          </a:xfrm>
        </p:spPr>
        <p:txBody>
          <a:bodyPr/>
          <a:lstStyle/>
          <a:p>
            <a:r>
              <a:rPr lang="en-US" sz="3400" dirty="0"/>
              <a:t>Other sources of information and support</a:t>
            </a:r>
            <a:endParaRPr lang="en-GB" sz="3400" dirty="0"/>
          </a:p>
        </p:txBody>
      </p:sp>
      <p:sp>
        <p:nvSpPr>
          <p:cNvPr id="4" name="TextBox 3"/>
          <p:cNvSpPr txBox="1"/>
          <p:nvPr/>
        </p:nvSpPr>
        <p:spPr>
          <a:xfrm>
            <a:off x="1242112" y="2231405"/>
            <a:ext cx="8368232"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3"/>
              </a:rPr>
              <a:t>Agriculture and Horticulture Development Board (AHDB)</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AHDB: </a:t>
            </a:r>
            <a:r>
              <a:rPr lang="en-US" sz="2000" dirty="0">
                <a:latin typeface="Arial" panose="020B0604020202020204" pitchFamily="34" charset="0"/>
                <a:cs typeface="Arial" panose="020B0604020202020204" pitchFamily="34" charset="0"/>
                <a:hlinkClick r:id="rId4"/>
              </a:rPr>
              <a:t>Red meat and health</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British Nutrition Foundation: </a:t>
            </a:r>
            <a:r>
              <a:rPr lang="en-US" sz="2000" dirty="0">
                <a:latin typeface="Arial" panose="020B0604020202020204" pitchFamily="34" charset="0"/>
                <a:cs typeface="Arial" panose="020B0604020202020204" pitchFamily="34" charset="0"/>
                <a:hlinkClick r:id="rId5"/>
              </a:rPr>
              <a:t>Consumption of red and processed meat</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NHS: </a:t>
            </a:r>
            <a:r>
              <a:rPr lang="en-US" sz="2000" dirty="0">
                <a:latin typeface="Arial" panose="020B0604020202020204" pitchFamily="34" charset="0"/>
                <a:cs typeface="Arial" panose="020B0604020202020204" pitchFamily="34" charset="0"/>
                <a:hlinkClick r:id="rId6"/>
              </a:rPr>
              <a:t>Red meat in your diet</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hlinkClick r:id="rId7"/>
              </a:rPr>
              <a:t>https://www.simplybeefandlamb.co.uk/</a:t>
            </a:r>
            <a:r>
              <a:rPr lang="en-GB"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hlinkClick r:id="rId8"/>
              </a:rPr>
              <a:t>https://www.lovepork.co.uk/</a:t>
            </a:r>
            <a:r>
              <a:rPr lang="en-GB"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210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0" indent="0" algn="ctr">
              <a:buNone/>
            </a:pPr>
            <a:r>
              <a:rPr lang="en-GB" sz="2700" dirty="0"/>
              <a:t>For further information, go to:</a:t>
            </a:r>
          </a:p>
          <a:p>
            <a:pPr marL="0" indent="0" algn="ctr">
              <a:buNone/>
            </a:pPr>
            <a:r>
              <a:rPr lang="en-GB" sz="2700" dirty="0"/>
              <a:t>www.foodafactoflife.org.uk</a:t>
            </a:r>
          </a:p>
        </p:txBody>
      </p:sp>
      <p:sp>
        <p:nvSpPr>
          <p:cNvPr id="4" name="Rectangle 3"/>
          <p:cNvSpPr/>
          <p:nvPr/>
        </p:nvSpPr>
        <p:spPr>
          <a:xfrm>
            <a:off x="724676" y="581132"/>
            <a:ext cx="7677919"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C33D86"/>
                </a:solidFill>
                <a:effectLst/>
                <a:uLnTx/>
                <a:uFillTx/>
                <a:latin typeface="Arial" charset="0"/>
                <a:ea typeface="+mn-ea"/>
                <a:cs typeface="Arial" charset="0"/>
              </a:rPr>
              <a:t>New ways with red meat</a:t>
            </a:r>
            <a:endParaRPr kumimoji="0" lang="en-GB" sz="34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399412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Food trends</a:t>
            </a:r>
            <a:endParaRPr lang="en-GB" sz="3400" dirty="0"/>
          </a:p>
        </p:txBody>
      </p:sp>
      <p:sp>
        <p:nvSpPr>
          <p:cNvPr id="3" name="TextBox 2"/>
          <p:cNvSpPr txBox="1"/>
          <p:nvPr/>
        </p:nvSpPr>
        <p:spPr>
          <a:xfrm>
            <a:off x="1169275" y="2283798"/>
            <a:ext cx="9544033" cy="4093428"/>
          </a:xfrm>
          <a:prstGeom prst="rect">
            <a:avLst/>
          </a:prstGeom>
          <a:noFill/>
        </p:spPr>
        <p:txBody>
          <a:bodyPr wrap="square" rtlCol="0">
            <a:spAutoFit/>
          </a:bodyPr>
          <a:lstStyle/>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Comfort led: Slow cooked food becoming more popular as well as an increase in the use of slow cookers.  More economical beef, lamb and pork cuts are ideal for use in the slow cooker, e.g. brisket, ribs, pork belly, lamb breast/belly, bone marrow, mutton, lamb shoulder, pork belly.</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Increase in the use of offal and aged meat.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Increased popularity in global barbecue/fire cooking techniques.</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Thrift rules: Upcycling surplus food and the popularity linked to the use of leftovers (including repurposing leftover dinner for lunch the following day, now very popular with those who can work from home).  </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Rediscovery of store cupboard ingredients with more of us experimenting with these ingredients too. </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Increase in batch cooking.</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Rise of the frozen food aisle (vegetables, fruit, herbs and meat).</a:t>
            </a:r>
          </a:p>
        </p:txBody>
      </p:sp>
      <p:sp>
        <p:nvSpPr>
          <p:cNvPr id="4" name="TextBox 3"/>
          <p:cNvSpPr txBox="1"/>
          <p:nvPr/>
        </p:nvSpPr>
        <p:spPr>
          <a:xfrm>
            <a:off x="9897762" y="6017741"/>
            <a:ext cx="194001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Source: AHDB</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99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Food trends</a:t>
            </a:r>
            <a:endParaRPr lang="en-GB" sz="3400" dirty="0"/>
          </a:p>
        </p:txBody>
      </p:sp>
      <p:sp>
        <p:nvSpPr>
          <p:cNvPr id="3" name="TextBox 2"/>
          <p:cNvSpPr txBox="1"/>
          <p:nvPr/>
        </p:nvSpPr>
        <p:spPr>
          <a:xfrm>
            <a:off x="1169275" y="2283798"/>
            <a:ext cx="9544033" cy="163121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Cuisines to watch</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Korean</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Peruvian</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East African (Ethiopian/Eritrean)</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West African (Ghanaian and Nigerian)</a:t>
            </a:r>
          </a:p>
        </p:txBody>
      </p:sp>
      <p:pic>
        <p:nvPicPr>
          <p:cNvPr id="1028" name="Picture 4" descr="https://encrypted-tbn0.gstatic.com/images?q=tbn:ANd9GcQg1XU_AHL6YMITagGK2wShrJ5iSxvgxD10HypLO9id5XwkVXS_nZVJJhLtMDqiB4xWyrKZDuJX&amp;usqp=C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3935" y="1563798"/>
            <a:ext cx="2923788" cy="21975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9021591" y="3915014"/>
            <a:ext cx="2836132" cy="1799967"/>
          </a:xfrm>
          <a:prstGeom prst="rect">
            <a:avLst/>
          </a:prstGeom>
        </p:spPr>
      </p:pic>
      <p:sp>
        <p:nvSpPr>
          <p:cNvPr id="7" name="TextBox 6"/>
          <p:cNvSpPr txBox="1"/>
          <p:nvPr/>
        </p:nvSpPr>
        <p:spPr>
          <a:xfrm>
            <a:off x="9897762" y="6017741"/>
            <a:ext cx="194001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Source: AHDB</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97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i="1" dirty="0"/>
              <a:t>Food – a fact of life </a:t>
            </a:r>
            <a:r>
              <a:rPr lang="en-US" sz="3400" dirty="0"/>
              <a:t>resources</a:t>
            </a:r>
            <a:endParaRPr lang="en-GB" sz="3400" dirty="0"/>
          </a:p>
        </p:txBody>
      </p:sp>
      <p:sp>
        <p:nvSpPr>
          <p:cNvPr id="5" name="TextBox 4"/>
          <p:cNvSpPr txBox="1"/>
          <p:nvPr/>
        </p:nvSpPr>
        <p:spPr>
          <a:xfrm>
            <a:off x="1015269" y="2397528"/>
            <a:ext cx="5212276"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Recipes, videos and activities </a:t>
            </a:r>
            <a:endParaRPr lang="en-GB" sz="2000" dirty="0">
              <a:latin typeface="Arial" panose="020B0604020202020204" pitchFamily="34" charset="0"/>
              <a:cs typeface="Arial" panose="020B0604020202020204" pitchFamily="34" charset="0"/>
            </a:endParaRPr>
          </a:p>
        </p:txBody>
      </p:sp>
      <p:sp>
        <p:nvSpPr>
          <p:cNvPr id="11" name="TextBox 10"/>
          <p:cNvSpPr txBox="1"/>
          <p:nvPr/>
        </p:nvSpPr>
        <p:spPr>
          <a:xfrm>
            <a:off x="989886" y="2797638"/>
            <a:ext cx="5457524"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3"/>
              </a:rPr>
              <a:t>Over 300 tried and tested recipes</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4"/>
              </a:rPr>
              <a:t>Recipe videos</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4"/>
              </a:rPr>
              <a:t>Licence to Cook recipe videos</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5"/>
              </a:rPr>
              <a:t>Cooking session videos</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6"/>
              </a:rPr>
              <a:t>Meaty eats videos</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7"/>
              </a:rPr>
              <a:t>Red meat skills videos</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8"/>
              </a:rPr>
              <a:t>Gourmet Burger Builder</a:t>
            </a:r>
            <a:endParaRPr lang="en-GB" sz="20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46794" y="1768445"/>
            <a:ext cx="2518845" cy="3665145"/>
          </a:xfrm>
          <a:prstGeom prst="rect">
            <a:avLst/>
          </a:prstGeom>
          <a:ln w="25400">
            <a:solidFill>
              <a:srgbClr val="C33D86"/>
            </a:solidFill>
          </a:ln>
        </p:spPr>
      </p:pic>
      <p:pic>
        <p:nvPicPr>
          <p:cNvPr id="3" name="Picture 2"/>
          <p:cNvPicPr>
            <a:picLocks noChangeAspect="1"/>
          </p:cNvPicPr>
          <p:nvPr/>
        </p:nvPicPr>
        <p:blipFill>
          <a:blip r:embed="rId10"/>
          <a:stretch>
            <a:fillRect/>
          </a:stretch>
        </p:blipFill>
        <p:spPr>
          <a:xfrm>
            <a:off x="7668700" y="2397528"/>
            <a:ext cx="2338530" cy="3384173"/>
          </a:xfrm>
          <a:prstGeom prst="rect">
            <a:avLst/>
          </a:prstGeom>
          <a:ln w="25400">
            <a:solidFill>
              <a:srgbClr val="C33D86"/>
            </a:solidFill>
          </a:ln>
        </p:spPr>
      </p:pic>
      <p:pic>
        <p:nvPicPr>
          <p:cNvPr id="4" name="Picture 3"/>
          <p:cNvPicPr>
            <a:picLocks noChangeAspect="1"/>
          </p:cNvPicPr>
          <p:nvPr/>
        </p:nvPicPr>
        <p:blipFill>
          <a:blip r:embed="rId11"/>
          <a:stretch>
            <a:fillRect/>
          </a:stretch>
        </p:blipFill>
        <p:spPr>
          <a:xfrm>
            <a:off x="5823605" y="3601018"/>
            <a:ext cx="3329559" cy="2374830"/>
          </a:xfrm>
          <a:prstGeom prst="rect">
            <a:avLst/>
          </a:prstGeom>
          <a:ln w="25400">
            <a:solidFill>
              <a:srgbClr val="C33D86"/>
            </a:solidFill>
          </a:ln>
        </p:spPr>
      </p:pic>
    </p:spTree>
    <p:extLst>
      <p:ext uri="{BB962C8B-B14F-4D97-AF65-F5344CB8AC3E}">
        <p14:creationId xmlns:p14="http://schemas.microsoft.com/office/powerpoint/2010/main" val="59011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i="1" dirty="0"/>
              <a:t>Food – a fact of life </a:t>
            </a:r>
            <a:r>
              <a:rPr lang="en-US" sz="3400" dirty="0"/>
              <a:t>resources</a:t>
            </a:r>
            <a:endParaRPr lang="en-GB" sz="3400" dirty="0"/>
          </a:p>
        </p:txBody>
      </p:sp>
      <p:sp>
        <p:nvSpPr>
          <p:cNvPr id="5" name="TextBox 4"/>
          <p:cNvSpPr txBox="1"/>
          <p:nvPr/>
        </p:nvSpPr>
        <p:spPr>
          <a:xfrm>
            <a:off x="999300" y="2311470"/>
            <a:ext cx="5212276"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Recipes – just a taster!  </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252243" y="3008375"/>
            <a:ext cx="2865861" cy="3416320"/>
          </a:xfrm>
          <a:prstGeom prst="rect">
            <a:avLst/>
          </a:prstGeom>
          <a:noFill/>
          <a:ln w="25400">
            <a:solidFill>
              <a:srgbClr val="C33D86"/>
            </a:solidFill>
          </a:ln>
        </p:spPr>
        <p:txBody>
          <a:bodyPr wrap="square" rtlCol="0">
            <a:spAutoFit/>
          </a:bodyPr>
          <a:lstStyle/>
          <a:p>
            <a:r>
              <a:rPr lang="en-US" b="1" dirty="0">
                <a:latin typeface="Arial" panose="020B0604020202020204" pitchFamily="34" charset="0"/>
                <a:cs typeface="Arial" panose="020B0604020202020204" pitchFamily="34" charset="0"/>
              </a:rPr>
              <a:t>Beef</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3"/>
              </a:rPr>
              <a:t>Latino beef</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4"/>
              </a:rPr>
              <a:t>Beef and mozzarella meatballs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5"/>
              </a:rPr>
              <a:t>Piri </a:t>
            </a:r>
            <a:r>
              <a:rPr lang="en-US" dirty="0" err="1">
                <a:latin typeface="Arial" panose="020B0604020202020204" pitchFamily="34" charset="0"/>
                <a:cs typeface="Arial" panose="020B0604020202020204" pitchFamily="34" charset="0"/>
                <a:hlinkClick r:id="rId5"/>
              </a:rPr>
              <a:t>piri</a:t>
            </a:r>
            <a:r>
              <a:rPr lang="en-US" dirty="0">
                <a:latin typeface="Arial" panose="020B0604020202020204" pitchFamily="34" charset="0"/>
                <a:cs typeface="Arial" panose="020B0604020202020204" pitchFamily="34" charset="0"/>
                <a:hlinkClick r:id="rId5"/>
              </a:rPr>
              <a:t> burgers with Mediterranean vegetables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6"/>
              </a:rPr>
              <a:t>Individual steak and kidney pies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7"/>
              </a:rPr>
              <a:t>Spiced beef tartlets with chorizo</a:t>
            </a:r>
            <a:endParaRPr lang="en-US" dirty="0">
              <a:latin typeface="Arial" panose="020B0604020202020204" pitchFamily="34" charset="0"/>
              <a:cs typeface="Arial" panose="020B0604020202020204" pitchFamily="34" charset="0"/>
            </a:endParaRPr>
          </a:p>
          <a:p>
            <a:endParaRPr lang="en-GB" b="1" dirty="0"/>
          </a:p>
        </p:txBody>
      </p:sp>
      <p:sp>
        <p:nvSpPr>
          <p:cNvPr id="7" name="TextBox 6"/>
          <p:cNvSpPr txBox="1"/>
          <p:nvPr/>
        </p:nvSpPr>
        <p:spPr>
          <a:xfrm>
            <a:off x="3322602" y="3008375"/>
            <a:ext cx="2706673" cy="3416320"/>
          </a:xfrm>
          <a:prstGeom prst="rect">
            <a:avLst/>
          </a:prstGeom>
          <a:noFill/>
          <a:ln w="25400">
            <a:solidFill>
              <a:srgbClr val="C33D86"/>
            </a:solidFill>
          </a:ln>
        </p:spPr>
        <p:txBody>
          <a:bodyPr wrap="square" rtlCol="0">
            <a:spAutoFit/>
          </a:bodyPr>
          <a:lstStyle/>
          <a:p>
            <a:r>
              <a:rPr lang="en-US" b="1" dirty="0">
                <a:latin typeface="Arial" panose="020B0604020202020204" pitchFamily="34" charset="0"/>
                <a:cs typeface="Arial" panose="020B0604020202020204" pitchFamily="34" charset="0"/>
              </a:rPr>
              <a:t>Lamb</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hlinkClick r:id="rId8"/>
              </a:rPr>
              <a:t>Lamb shanks with plums</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9"/>
              </a:rPr>
              <a:t>Lamb rissoles with spicy tomato dip</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0"/>
              </a:rPr>
              <a:t>Meatball </a:t>
            </a:r>
            <a:r>
              <a:rPr lang="en-US" dirty="0" err="1">
                <a:latin typeface="Arial" panose="020B0604020202020204" pitchFamily="34" charset="0"/>
                <a:cs typeface="Arial" panose="020B0604020202020204" pitchFamily="34" charset="0"/>
                <a:hlinkClick r:id="rId10"/>
              </a:rPr>
              <a:t>aloo</a:t>
            </a:r>
            <a:r>
              <a:rPr lang="en-US" dirty="0">
                <a:latin typeface="Arial" panose="020B0604020202020204" pitchFamily="34" charset="0"/>
                <a:cs typeface="Arial" panose="020B0604020202020204" pitchFamily="34" charset="0"/>
                <a:hlinkClick r:id="rId10"/>
              </a:rPr>
              <a:t> </a:t>
            </a:r>
            <a:r>
              <a:rPr lang="en-US" dirty="0" err="1">
                <a:latin typeface="Arial" panose="020B0604020202020204" pitchFamily="34" charset="0"/>
                <a:cs typeface="Arial" panose="020B0604020202020204" pitchFamily="34" charset="0"/>
                <a:hlinkClick r:id="rId10"/>
              </a:rPr>
              <a:t>ghobi</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1"/>
              </a:rPr>
              <a:t>Moussaka stuffed </a:t>
            </a:r>
            <a:r>
              <a:rPr lang="en-US" dirty="0" err="1">
                <a:latin typeface="Arial" panose="020B0604020202020204" pitchFamily="34" charset="0"/>
                <a:cs typeface="Arial" panose="020B0604020202020204" pitchFamily="34" charset="0"/>
                <a:hlinkClick r:id="rId11"/>
              </a:rPr>
              <a:t>aubergine</a:t>
            </a:r>
            <a:r>
              <a:rPr lang="en-US" dirty="0">
                <a:latin typeface="Arial" panose="020B0604020202020204" pitchFamily="34" charset="0"/>
                <a:cs typeface="Arial" panose="020B0604020202020204" pitchFamily="34" charset="0"/>
                <a:hlinkClick r:id="rId11"/>
              </a:rPr>
              <a:t> with cheesy soufflé sauce</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2"/>
              </a:rPr>
              <a:t>Bubble and squeak lamb brunch</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3"/>
              </a:rPr>
              <a:t>Lamb cupcakes</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6233773" y="3008375"/>
            <a:ext cx="2877756" cy="3416320"/>
          </a:xfrm>
          <a:prstGeom prst="rect">
            <a:avLst/>
          </a:prstGeom>
          <a:noFill/>
          <a:ln w="25400">
            <a:solidFill>
              <a:srgbClr val="C33D86"/>
            </a:solidFill>
          </a:ln>
        </p:spPr>
        <p:txBody>
          <a:bodyPr wrap="square" rtlCol="0">
            <a:spAutoFit/>
          </a:bodyPr>
          <a:lstStyle/>
          <a:p>
            <a:r>
              <a:rPr lang="en-US" b="1" dirty="0">
                <a:latin typeface="Arial" panose="020B0604020202020204" pitchFamily="34" charset="0"/>
                <a:cs typeface="Arial" panose="020B0604020202020204" pitchFamily="34" charset="0"/>
              </a:rPr>
              <a:t>Pork</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4"/>
              </a:rPr>
              <a:t>Pork chops with sage, garlic and lemon</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5"/>
              </a:rPr>
              <a:t>Pork and beetroot tarts with blue cheese</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6"/>
              </a:rPr>
              <a:t>Stuffed pork fillet</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7"/>
              </a:rPr>
              <a:t>Pork, lime and mint stuffed pepper tabbouleh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8"/>
              </a:rPr>
              <a:t>Pork and beans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19"/>
              </a:rPr>
              <a:t>Pork jambalaya</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20"/>
              </a:rPr>
              <a:t>Pork Thai bites</a:t>
            </a:r>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9316026" y="3008374"/>
            <a:ext cx="2754054" cy="3416320"/>
          </a:xfrm>
          <a:prstGeom prst="rect">
            <a:avLst/>
          </a:prstGeom>
          <a:noFill/>
          <a:ln w="25400">
            <a:solidFill>
              <a:srgbClr val="C33D86"/>
            </a:solidFill>
          </a:ln>
        </p:spPr>
        <p:txBody>
          <a:bodyPr wrap="square" rtlCol="0">
            <a:spAutoFit/>
          </a:bodyPr>
          <a:lstStyle/>
          <a:p>
            <a:r>
              <a:rPr lang="en-US" b="1" dirty="0">
                <a:latin typeface="Arial" panose="020B0604020202020204" pitchFamily="34" charset="0"/>
                <a:cs typeface="Arial" panose="020B0604020202020204" pitchFamily="34" charset="0"/>
              </a:rPr>
              <a:t>Offal</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21"/>
              </a:rPr>
              <a:t>Pan fried liver with onion and bacon</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22"/>
              </a:rPr>
              <a:t>Devilled lamb kidneys on toast</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23"/>
              </a:rPr>
              <a:t>Braised oxtail with star anise</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24"/>
              </a:rPr>
              <a:t>Stuffed braised lamb heart</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25"/>
              </a:rPr>
              <a:t>Pressed ox tongue salad</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26"/>
              </a:rPr>
              <a:t>Crumbed pork liver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7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Red meat resources</a:t>
            </a:r>
            <a:endParaRPr lang="en-GB" sz="3400" dirty="0"/>
          </a:p>
        </p:txBody>
      </p:sp>
      <p:sp>
        <p:nvSpPr>
          <p:cNvPr id="5" name="TextBox 4"/>
          <p:cNvSpPr txBox="1"/>
          <p:nvPr/>
        </p:nvSpPr>
        <p:spPr>
          <a:xfrm>
            <a:off x="1022971" y="2283798"/>
            <a:ext cx="5112653" cy="313932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Activities around red meat – from farm to fork</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Food commodities: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3"/>
              </a:rPr>
              <a:t>5-7 Years</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4"/>
              </a:rPr>
              <a:t>7-11 Years</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5"/>
              </a:rPr>
              <a:t>11-14 Years</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6"/>
              </a:rPr>
              <a:t>14 – 16 Years</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GB" dirty="0"/>
          </a:p>
        </p:txBody>
      </p:sp>
      <p:pic>
        <p:nvPicPr>
          <p:cNvPr id="7" name="Picture 6"/>
          <p:cNvPicPr>
            <a:picLocks noChangeAspect="1"/>
          </p:cNvPicPr>
          <p:nvPr/>
        </p:nvPicPr>
        <p:blipFill>
          <a:blip r:embed="rId7"/>
          <a:stretch>
            <a:fillRect/>
          </a:stretch>
        </p:blipFill>
        <p:spPr>
          <a:xfrm>
            <a:off x="8943451" y="1749054"/>
            <a:ext cx="2749436" cy="1971547"/>
          </a:xfrm>
          <a:prstGeom prst="rect">
            <a:avLst/>
          </a:prstGeom>
          <a:ln w="25400">
            <a:solidFill>
              <a:srgbClr val="F33DA5"/>
            </a:solidFill>
          </a:ln>
        </p:spPr>
      </p:pic>
      <p:pic>
        <p:nvPicPr>
          <p:cNvPr id="9" name="Picture 8"/>
          <p:cNvPicPr>
            <a:picLocks noChangeAspect="1"/>
          </p:cNvPicPr>
          <p:nvPr/>
        </p:nvPicPr>
        <p:blipFill>
          <a:blip r:embed="rId8"/>
          <a:stretch>
            <a:fillRect/>
          </a:stretch>
        </p:blipFill>
        <p:spPr>
          <a:xfrm>
            <a:off x="6281928" y="2117407"/>
            <a:ext cx="2448681" cy="3531832"/>
          </a:xfrm>
          <a:prstGeom prst="rect">
            <a:avLst/>
          </a:prstGeom>
          <a:ln w="25400">
            <a:solidFill>
              <a:srgbClr val="F33DA5"/>
            </a:solidFill>
          </a:ln>
        </p:spPr>
      </p:pic>
      <p:pic>
        <p:nvPicPr>
          <p:cNvPr id="10" name="Picture 9"/>
          <p:cNvPicPr>
            <a:picLocks noChangeAspect="1"/>
          </p:cNvPicPr>
          <p:nvPr/>
        </p:nvPicPr>
        <p:blipFill>
          <a:blip r:embed="rId9"/>
          <a:stretch>
            <a:fillRect/>
          </a:stretch>
        </p:blipFill>
        <p:spPr>
          <a:xfrm>
            <a:off x="8912448" y="3986783"/>
            <a:ext cx="2786263" cy="1956817"/>
          </a:xfrm>
          <a:prstGeom prst="rect">
            <a:avLst/>
          </a:prstGeom>
          <a:ln w="25400">
            <a:solidFill>
              <a:srgbClr val="F33DA5"/>
            </a:solidFill>
          </a:ln>
        </p:spPr>
      </p:pic>
      <p:pic>
        <p:nvPicPr>
          <p:cNvPr id="12" name="Picture 11"/>
          <p:cNvPicPr>
            <a:picLocks noChangeAspect="1"/>
          </p:cNvPicPr>
          <p:nvPr/>
        </p:nvPicPr>
        <p:blipFill>
          <a:blip r:embed="rId10"/>
          <a:stretch>
            <a:fillRect/>
          </a:stretch>
        </p:blipFill>
        <p:spPr>
          <a:xfrm>
            <a:off x="3579297" y="3136392"/>
            <a:ext cx="2238431" cy="3154680"/>
          </a:xfrm>
          <a:prstGeom prst="rect">
            <a:avLst/>
          </a:prstGeom>
          <a:ln w="25400">
            <a:solidFill>
              <a:srgbClr val="F33DA5"/>
            </a:solidFill>
          </a:ln>
        </p:spPr>
      </p:pic>
    </p:spTree>
    <p:extLst>
      <p:ext uri="{BB962C8B-B14F-4D97-AF65-F5344CB8AC3E}">
        <p14:creationId xmlns:p14="http://schemas.microsoft.com/office/powerpoint/2010/main" val="279322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Careers in ‘food’</a:t>
            </a:r>
            <a:endParaRPr lang="en-GB" sz="3400" dirty="0"/>
          </a:p>
        </p:txBody>
      </p:sp>
      <p:sp>
        <p:nvSpPr>
          <p:cNvPr id="5" name="TextBox 4"/>
          <p:cNvSpPr txBox="1"/>
          <p:nvPr/>
        </p:nvSpPr>
        <p:spPr>
          <a:xfrm>
            <a:off x="1022971" y="2283798"/>
            <a:ext cx="4772345" cy="160043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downloadable poster and inspiring case studies about careers within ‘food’, covering those that 'feed the nation' and 'inform the nation'.</a:t>
            </a:r>
          </a:p>
          <a:p>
            <a:endParaRPr lang="en-GB" dirty="0"/>
          </a:p>
        </p:txBody>
      </p:sp>
      <p:pic>
        <p:nvPicPr>
          <p:cNvPr id="3" name="Picture 2"/>
          <p:cNvPicPr>
            <a:picLocks noChangeAspect="1"/>
          </p:cNvPicPr>
          <p:nvPr/>
        </p:nvPicPr>
        <p:blipFill>
          <a:blip r:embed="rId3"/>
          <a:stretch>
            <a:fillRect/>
          </a:stretch>
        </p:blipFill>
        <p:spPr>
          <a:xfrm>
            <a:off x="8612661" y="1923798"/>
            <a:ext cx="3077346" cy="4463675"/>
          </a:xfrm>
          <a:prstGeom prst="rect">
            <a:avLst/>
          </a:prstGeom>
          <a:ln w="25400">
            <a:solidFill>
              <a:srgbClr val="F33DA5"/>
            </a:solidFill>
          </a:ln>
        </p:spPr>
      </p:pic>
      <p:pic>
        <p:nvPicPr>
          <p:cNvPr id="4" name="Picture 3"/>
          <p:cNvPicPr>
            <a:picLocks noChangeAspect="1"/>
          </p:cNvPicPr>
          <p:nvPr/>
        </p:nvPicPr>
        <p:blipFill>
          <a:blip r:embed="rId4"/>
          <a:stretch>
            <a:fillRect/>
          </a:stretch>
        </p:blipFill>
        <p:spPr>
          <a:xfrm>
            <a:off x="5993028" y="2578483"/>
            <a:ext cx="2147284" cy="3115792"/>
          </a:xfrm>
          <a:prstGeom prst="rect">
            <a:avLst/>
          </a:prstGeom>
          <a:ln w="25400">
            <a:solidFill>
              <a:srgbClr val="F33DA5"/>
            </a:solidFill>
          </a:ln>
        </p:spPr>
      </p:pic>
      <p:sp>
        <p:nvSpPr>
          <p:cNvPr id="6" name="TextBox 5"/>
          <p:cNvSpPr txBox="1"/>
          <p:nvPr/>
        </p:nvSpPr>
        <p:spPr>
          <a:xfrm>
            <a:off x="6511189" y="5981071"/>
            <a:ext cx="231639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5"/>
              </a:rPr>
              <a:t>Careers in ‘food’</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7892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Knowledge </a:t>
            </a:r>
            <a:r>
              <a:rPr lang="en-US" sz="3400" dirty="0" err="1"/>
              <a:t>organisers</a:t>
            </a:r>
            <a:endParaRPr lang="en-GB" sz="3400" dirty="0"/>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5543" y="1717954"/>
            <a:ext cx="4460480" cy="3133184"/>
          </a:xfrm>
          <a:prstGeom prst="rect">
            <a:avLst/>
          </a:prstGeom>
          <a:ln w="25400">
            <a:solidFill>
              <a:srgbClr val="F33DA5"/>
            </a:solidFill>
          </a:ln>
        </p:spPr>
      </p:pic>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8877" y="2437954"/>
            <a:ext cx="4270397" cy="3033238"/>
          </a:xfrm>
          <a:prstGeom prst="rect">
            <a:avLst/>
          </a:prstGeom>
          <a:ln w="25400">
            <a:solidFill>
              <a:srgbClr val="F33DA5"/>
            </a:solidFill>
          </a:ln>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7765" y="3284546"/>
            <a:ext cx="4292593" cy="2852467"/>
          </a:xfrm>
          <a:prstGeom prst="rect">
            <a:avLst/>
          </a:prstGeom>
          <a:ln w="25400">
            <a:solidFill>
              <a:srgbClr val="F33DA5"/>
            </a:solidFill>
          </a:ln>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6412" y="3765827"/>
            <a:ext cx="4120984" cy="2727122"/>
          </a:xfrm>
          <a:prstGeom prst="rect">
            <a:avLst/>
          </a:prstGeom>
          <a:ln w="25400">
            <a:solidFill>
              <a:srgbClr val="F33DA5"/>
            </a:solidFill>
          </a:ln>
        </p:spPr>
      </p:pic>
      <p:sp>
        <p:nvSpPr>
          <p:cNvPr id="3" name="TextBox 2"/>
          <p:cNvSpPr txBox="1"/>
          <p:nvPr/>
        </p:nvSpPr>
        <p:spPr>
          <a:xfrm>
            <a:off x="1169273" y="2283798"/>
            <a:ext cx="5449604"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Knowledge </a:t>
            </a:r>
            <a:r>
              <a:rPr lang="en-US" sz="2000" dirty="0" err="1">
                <a:latin typeface="Arial" panose="020B0604020202020204" pitchFamily="34" charset="0"/>
                <a:cs typeface="Arial" panose="020B0604020202020204" pitchFamily="34" charset="0"/>
              </a:rPr>
              <a:t>organisers</a:t>
            </a:r>
            <a:r>
              <a:rPr lang="en-US" sz="2000" dirty="0">
                <a:latin typeface="Arial" panose="020B0604020202020204" pitchFamily="34" charset="0"/>
                <a:cs typeface="Arial" panose="020B0604020202020204" pitchFamily="34" charset="0"/>
              </a:rPr>
              <a:t> available for </a:t>
            </a:r>
            <a:r>
              <a:rPr lang="en-US" sz="2000" dirty="0">
                <a:latin typeface="Arial" panose="020B0604020202020204" pitchFamily="34" charset="0"/>
                <a:cs typeface="Arial" panose="020B0604020202020204" pitchFamily="34" charset="0"/>
                <a:hlinkClick r:id="rId6"/>
              </a:rPr>
              <a:t>5-7 Years</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7"/>
              </a:rPr>
              <a:t>7-11 Years</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8"/>
              </a:rPr>
              <a:t>11-14 Years </a:t>
            </a:r>
            <a:r>
              <a:rPr lang="en-US" sz="2000" dirty="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hlinkClick r:id="rId9"/>
              </a:rPr>
              <a:t>14-16 Years</a:t>
            </a:r>
            <a:r>
              <a:rPr lang="en-US"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50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Graphical user interface, text, application&#10;&#10;Description automatically generated">
            <a:extLst>
              <a:ext uri="{FF2B5EF4-FFF2-40B4-BE49-F238E27FC236}">
                <a16:creationId xmlns:a16="http://schemas.microsoft.com/office/drawing/2014/main" id="{3BE9505F-1A50-4813-B3EB-DE4AAC8498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92577" y="2185504"/>
            <a:ext cx="3335666" cy="2439018"/>
          </a:xfrm>
          <a:prstGeom prst="rect">
            <a:avLst/>
          </a:prstGeom>
          <a:ln w="25400">
            <a:solidFill>
              <a:srgbClr val="F33DA5"/>
            </a:solidFill>
          </a:ln>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859" y="2185504"/>
            <a:ext cx="2600832" cy="2760883"/>
          </a:xfrm>
          <a:prstGeom prst="rect">
            <a:avLst/>
          </a:prstGeom>
          <a:ln w="25400">
            <a:solidFill>
              <a:srgbClr val="F33DA5"/>
            </a:solidFill>
          </a:ln>
        </p:spPr>
      </p:pic>
      <p:sp>
        <p:nvSpPr>
          <p:cNvPr id="2" name="Title 1"/>
          <p:cNvSpPr>
            <a:spLocks noGrp="1"/>
          </p:cNvSpPr>
          <p:nvPr>
            <p:ph type="ctrTitle"/>
          </p:nvPr>
        </p:nvSpPr>
        <p:spPr>
          <a:xfrm>
            <a:off x="1013827" y="1380918"/>
            <a:ext cx="9720000" cy="720000"/>
          </a:xfrm>
        </p:spPr>
        <p:txBody>
          <a:bodyPr/>
          <a:lstStyle/>
          <a:p>
            <a:r>
              <a:rPr lang="en-US" sz="3400" dirty="0"/>
              <a:t>Interactive resources</a:t>
            </a:r>
            <a:endParaRPr lang="en-GB" sz="3400" dirty="0"/>
          </a:p>
        </p:txBody>
      </p:sp>
      <p:pic>
        <p:nvPicPr>
          <p:cNvPr id="16" name="Picture 15" descr="A picture containing graphical user interface&#10;&#10;Description automatically generated">
            <a:extLst>
              <a:ext uri="{FF2B5EF4-FFF2-40B4-BE49-F238E27FC236}">
                <a16:creationId xmlns:a16="http://schemas.microsoft.com/office/drawing/2014/main" id="{1B6DD006-B983-4C09-AB7E-E8B37C4E93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67553" y="2185504"/>
            <a:ext cx="3102179" cy="3071053"/>
          </a:xfrm>
          <a:prstGeom prst="rect">
            <a:avLst/>
          </a:prstGeom>
          <a:ln w="25400">
            <a:solidFill>
              <a:srgbClr val="F33DA5"/>
            </a:solidFill>
          </a:ln>
        </p:spPr>
      </p:pic>
      <p:pic>
        <p:nvPicPr>
          <p:cNvPr id="21" name="Picture 20" descr="Graphical user interface, application&#10;&#10;Description automatically generated">
            <a:extLst>
              <a:ext uri="{FF2B5EF4-FFF2-40B4-BE49-F238E27FC236}">
                <a16:creationId xmlns:a16="http://schemas.microsoft.com/office/drawing/2014/main" id="{3A0EB37D-881A-4513-9B91-CFA92302CA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935" y="4352739"/>
            <a:ext cx="3405542" cy="2005718"/>
          </a:xfrm>
          <a:prstGeom prst="rect">
            <a:avLst/>
          </a:prstGeom>
          <a:ln w="25400">
            <a:solidFill>
              <a:srgbClr val="F33DA5"/>
            </a:solidFill>
          </a:ln>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5603" y="4325722"/>
            <a:ext cx="2195216" cy="2032735"/>
          </a:xfrm>
          <a:prstGeom prst="rect">
            <a:avLst/>
          </a:prstGeom>
          <a:ln w="25400">
            <a:solidFill>
              <a:srgbClr val="F33DA5"/>
            </a:solidFill>
          </a:ln>
        </p:spPr>
      </p:pic>
    </p:spTree>
    <p:extLst>
      <p:ext uri="{BB962C8B-B14F-4D97-AF65-F5344CB8AC3E}">
        <p14:creationId xmlns:p14="http://schemas.microsoft.com/office/powerpoint/2010/main" val="3389012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Education">
      <a:dk1>
        <a:srgbClr val="6C0633"/>
      </a:dk1>
      <a:lt1>
        <a:srgbClr val="FFFFFF"/>
      </a:lt1>
      <a:dk2>
        <a:srgbClr val="EE1F60"/>
      </a:dk2>
      <a:lt2>
        <a:srgbClr val="FFFFFF"/>
      </a:lt2>
      <a:accent1>
        <a:srgbClr val="F6A6B8"/>
      </a:accent1>
      <a:accent2>
        <a:srgbClr val="C0504D"/>
      </a:accent2>
      <a:accent3>
        <a:srgbClr val="9BBB59"/>
      </a:accent3>
      <a:accent4>
        <a:srgbClr val="8064A2"/>
      </a:accent4>
      <a:accent5>
        <a:srgbClr val="4BACC6"/>
      </a:accent5>
      <a:accent6>
        <a:srgbClr val="F79646"/>
      </a:accent6>
      <a:hlink>
        <a:srgbClr val="005058"/>
      </a:hlink>
      <a:folHlink>
        <a:srgbClr val="005058"/>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271 BNF Powerpoint Template Widescreen(2020).pptx" id="{14EA5729-8DAA-4435-95FD-0D4DA85031E1}" vid="{FDC177D3-F5DB-4062-BBD5-FB0DFB7608FD}"/>
    </a:ext>
  </a:ext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271 BNF Powerpoint Template Widescreen(2020).pptx" id="{14EA5729-8DAA-4435-95FD-0D4DA85031E1}" vid="{BB9592E2-2007-4B41-954D-D7781FD7521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2" ma:contentTypeDescription="Create a new document." ma:contentTypeScope="" ma:versionID="b134f5e88b3ea123a910815f09e865d3">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58644792baf05f14ca744c1dc1f1ca8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077E6A-F2A9-4102-8884-58F6975EA63C}">
  <ds:schemaRefs>
    <ds:schemaRef ds:uri="http://schemas.microsoft.com/sharepoint/v3/contenttype/forms"/>
  </ds:schemaRefs>
</ds:datastoreItem>
</file>

<file path=customXml/itemProps2.xml><?xml version="1.0" encoding="utf-8"?>
<ds:datastoreItem xmlns:ds="http://schemas.openxmlformats.org/officeDocument/2006/customXml" ds:itemID="{52699C4F-5595-4796-B1EF-D8B20E85D1DF}">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05BC0D5-8915-4AD8-A6C0-3960C8FE24FF}">
  <ds:schemaRefs>
    <ds:schemaRef ds:uri="ead97cfe-a968-427f-b02b-893e6ba0355a"/>
    <ds:schemaRef ds:uri="http://schemas.microsoft.com/office/2006/documentManagement/types"/>
    <ds:schemaRef ds:uri="http://purl.org/dc/terms/"/>
    <ds:schemaRef ds:uri="c53071f4-7f44-43fd-895c-8e7b6a3746b0"/>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BNF Powerpoint Template - Widescreen</Template>
  <TotalTime>464</TotalTime>
  <Words>526</Words>
  <Application>Microsoft Office PowerPoint</Application>
  <PresentationFormat>Widescreen</PresentationFormat>
  <Paragraphs>89</Paragraphs>
  <Slides>11</Slides>
  <Notes>6</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11</vt:i4>
      </vt:variant>
    </vt:vector>
  </HeadingPairs>
  <TitlesOfParts>
    <vt:vector size="24" baseType="lpstr">
      <vt:lpstr>Arial</vt:lpstr>
      <vt:lpstr>Calibri</vt:lpstr>
      <vt:lpstr>Calibri Light</vt:lpstr>
      <vt:lpstr>Century Gothic</vt:lpstr>
      <vt:lpstr>Custom Design</vt:lpstr>
      <vt:lpstr>1_Custom Design</vt:lpstr>
      <vt:lpstr>2_Custom Design</vt:lpstr>
      <vt:lpstr>3_Custom Design</vt:lpstr>
      <vt:lpstr>5_Custom Design</vt:lpstr>
      <vt:lpstr>Office Theme</vt:lpstr>
      <vt:lpstr>1_Office Theme</vt:lpstr>
      <vt:lpstr>4_Custom Design</vt:lpstr>
      <vt:lpstr>6_Custom Design</vt:lpstr>
      <vt:lpstr>New ways with red meat</vt:lpstr>
      <vt:lpstr>Food trends</vt:lpstr>
      <vt:lpstr>Food trends</vt:lpstr>
      <vt:lpstr>Food – a fact of life resources</vt:lpstr>
      <vt:lpstr>Food – a fact of life resources</vt:lpstr>
      <vt:lpstr>Red meat resources</vt:lpstr>
      <vt:lpstr>Careers in ‘food’</vt:lpstr>
      <vt:lpstr>Knowledge organisers</vt:lpstr>
      <vt:lpstr>Interactive resources</vt:lpstr>
      <vt:lpstr>Other sources of information and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255</cp:revision>
  <cp:lastPrinted>2019-09-19T12:37:07Z</cp:lastPrinted>
  <dcterms:created xsi:type="dcterms:W3CDTF">2017-10-26T16:07:58Z</dcterms:created>
  <dcterms:modified xsi:type="dcterms:W3CDTF">2021-01-13T08:50:45Z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