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  <p:sldMasterId id="2147483662" r:id="rId8"/>
  </p:sldMasterIdLst>
  <p:sldIdLst>
    <p:sldId id="256" r:id="rId9"/>
    <p:sldId id="263" r:id="rId10"/>
    <p:sldId id="264" r:id="rId11"/>
    <p:sldId id="265" r:id="rId12"/>
    <p:sldId id="266" r:id="rId13"/>
    <p:sldId id="267" r:id="rId14"/>
    <p:sldId id="268" r:id="rId15"/>
    <p:sldId id="277" r:id="rId16"/>
    <p:sldId id="269" r:id="rId17"/>
    <p:sldId id="270" r:id="rId18"/>
    <p:sldId id="271" r:id="rId19"/>
    <p:sldId id="272" r:id="rId20"/>
    <p:sldId id="273" r:id="rId21"/>
    <p:sldId id="274" r:id="rId22"/>
    <p:sldId id="279" r:id="rId23"/>
    <p:sldId id="280" r:id="rId24"/>
    <p:sldId id="278" r:id="rId25"/>
    <p:sldId id="282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9F3F"/>
    <a:srgbClr val="FCE3C2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664AF3-07A7-E199-76A6-AAAE334F69CD}" v="3" dt="2021-01-26T08:52:47.9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66" d="100"/>
          <a:sy n="66" d="100"/>
        </p:scale>
        <p:origin x="640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customXml" Target="../customXml/item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y Ballam" userId="S::r.ballam@nutrition.org.uk::c142d6ba-9e44-42ad-85a8-e76793bc375e" providerId="AD" clId="Web-{63664AF3-07A7-E199-76A6-AAAE334F69CD}"/>
    <pc:docChg chg="modSld">
      <pc:chgData name="Roy Ballam" userId="S::r.ballam@nutrition.org.uk::c142d6ba-9e44-42ad-85a8-e76793bc375e" providerId="AD" clId="Web-{63664AF3-07A7-E199-76A6-AAAE334F69CD}" dt="2021-01-26T08:52:47.966" v="2" actId="20577"/>
      <pc:docMkLst>
        <pc:docMk/>
      </pc:docMkLst>
      <pc:sldChg chg="modSp">
        <pc:chgData name="Roy Ballam" userId="S::r.ballam@nutrition.org.uk::c142d6ba-9e44-42ad-85a8-e76793bc375e" providerId="AD" clId="Web-{63664AF3-07A7-E199-76A6-AAAE334F69CD}" dt="2021-01-26T08:52:47.966" v="2" actId="20577"/>
        <pc:sldMkLst>
          <pc:docMk/>
          <pc:sldMk cId="3778842334" sldId="265"/>
        </pc:sldMkLst>
        <pc:spChg chg="mod">
          <ac:chgData name="Roy Ballam" userId="S::r.ballam@nutrition.org.uk::c142d6ba-9e44-42ad-85a8-e76793bc375e" providerId="AD" clId="Web-{63664AF3-07A7-E199-76A6-AAAE334F69CD}" dt="2021-01-26T08:52:47.966" v="2" actId="20577"/>
          <ac:spMkLst>
            <pc:docMk/>
            <pc:sldMk cId="3778842334" sldId="265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FCE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761229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5503" y="-179973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2955233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7" Type="http://schemas.openxmlformats.org/officeDocument/2006/relationships/image" Target="../media/image35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4.jpeg"/><Relationship Id="rId5" Type="http://schemas.openxmlformats.org/officeDocument/2006/relationships/image" Target="../media/image33.jpeg"/><Relationship Id="rId4" Type="http://schemas.openxmlformats.org/officeDocument/2006/relationships/image" Target="../media/image32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egginfo.co.uk/egg-facts-and-figures/industry-information/data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www.nfuonline.com/sectors/poultry/poultry-news/enriched-colony-cages-the-facts/#:~:text=In%20January%202012%20battery%20cages,battery%20cages%20from%20January%202012.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www.lovefreerangeeggs.co.uk/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hs.uk/pregnancy/keeping-well/foods-to-avoid/#:~:text=Try%20to%20eat%20British%20Lion,and%20yolks%20are%20cooked%20thoroughly." TargetMode="Externa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egginfo.co.uk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Eggs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563798"/>
            <a:ext cx="9128612" cy="720000"/>
          </a:xfrm>
        </p:spPr>
        <p:txBody>
          <a:bodyPr/>
          <a:lstStyle/>
          <a:p>
            <a:r>
              <a:rPr lang="en-GB" dirty="0" smtClean="0"/>
              <a:t>Parts of </a:t>
            </a:r>
            <a:r>
              <a:rPr lang="en-GB" dirty="0"/>
              <a:t>an egg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67629" y="2377930"/>
            <a:ext cx="4448154" cy="3986323"/>
          </a:xfrm>
          <a:prstGeom prst="rect">
            <a:avLst/>
          </a:prstGeom>
        </p:spPr>
      </p:pic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261538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Eggs have three main parts: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GB" sz="28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4567495" y="3576774"/>
            <a:ext cx="3545391" cy="572812"/>
            <a:chOff x="4567495" y="3576774"/>
            <a:chExt cx="3545391" cy="572812"/>
          </a:xfrm>
          <a:solidFill>
            <a:srgbClr val="BF5150"/>
          </a:solidFill>
        </p:grpSpPr>
        <p:sp>
          <p:nvSpPr>
            <p:cNvPr id="3" name="Rounded Rectangle 2"/>
            <p:cNvSpPr/>
            <p:nvPr/>
          </p:nvSpPr>
          <p:spPr>
            <a:xfrm>
              <a:off x="4567495" y="3624069"/>
              <a:ext cx="2049517" cy="525517"/>
            </a:xfrm>
            <a:prstGeom prst="roundRect">
              <a:avLst>
                <a:gd name="adj" fmla="val 50000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Shell</a:t>
              </a:r>
              <a:endParaRPr lang="en-GB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V="1">
              <a:off x="6410197" y="3576774"/>
              <a:ext cx="1702689" cy="262759"/>
            </a:xfrm>
            <a:prstGeom prst="straightConnector1">
              <a:avLst/>
            </a:prstGeom>
            <a:grpFill/>
            <a:ln w="38100">
              <a:solidFill>
                <a:srgbClr val="BF51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7294943" y="1497196"/>
            <a:ext cx="2049517" cy="1507224"/>
            <a:chOff x="7294943" y="1497196"/>
            <a:chExt cx="2049517" cy="1507224"/>
          </a:xfrm>
          <a:solidFill>
            <a:srgbClr val="BF5150"/>
          </a:solidFill>
        </p:grpSpPr>
        <p:sp>
          <p:nvSpPr>
            <p:cNvPr id="6" name="Rounded Rectangle 5"/>
            <p:cNvSpPr/>
            <p:nvPr/>
          </p:nvSpPr>
          <p:spPr>
            <a:xfrm>
              <a:off x="7294943" y="1497196"/>
              <a:ext cx="2049517" cy="525517"/>
            </a:xfrm>
            <a:prstGeom prst="roundRect">
              <a:avLst>
                <a:gd name="adj" fmla="val 50000"/>
              </a:avLst>
            </a:prstGeom>
            <a:grpFill/>
            <a:ln>
              <a:solidFill>
                <a:srgbClr val="BF51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Yolk</a:t>
              </a:r>
              <a:endParaRPr lang="en-GB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8249646" y="1938401"/>
              <a:ext cx="442060" cy="1066019"/>
            </a:xfrm>
            <a:prstGeom prst="straightConnector1">
              <a:avLst/>
            </a:prstGeom>
            <a:grpFill/>
            <a:ln w="38100">
              <a:solidFill>
                <a:srgbClr val="BF51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9252482" y="3098552"/>
            <a:ext cx="2731589" cy="525517"/>
            <a:chOff x="9252482" y="3098552"/>
            <a:chExt cx="2731589" cy="525517"/>
          </a:xfrm>
          <a:solidFill>
            <a:srgbClr val="BF5150"/>
          </a:solidFill>
        </p:grpSpPr>
        <p:sp>
          <p:nvSpPr>
            <p:cNvPr id="7" name="Rounded Rectangle 6"/>
            <p:cNvSpPr/>
            <p:nvPr/>
          </p:nvSpPr>
          <p:spPr>
            <a:xfrm>
              <a:off x="9934554" y="3098552"/>
              <a:ext cx="2049517" cy="525517"/>
            </a:xfrm>
            <a:prstGeom prst="roundRect">
              <a:avLst>
                <a:gd name="adj" fmla="val 50000"/>
              </a:avLst>
            </a:prstGeom>
            <a:grpFill/>
            <a:ln>
              <a:solidFill>
                <a:srgbClr val="BF51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White</a:t>
              </a:r>
              <a:endParaRPr lang="en-GB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H="1" flipV="1">
              <a:off x="9252482" y="3120880"/>
              <a:ext cx="760538" cy="186479"/>
            </a:xfrm>
            <a:prstGeom prst="straightConnector1">
              <a:avLst/>
            </a:prstGeom>
            <a:grpFill/>
            <a:ln w="38100">
              <a:solidFill>
                <a:srgbClr val="BF51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05068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Uses of eggs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090847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Eggs can be boiled, poached, fried or scrambled. </a:t>
            </a:r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3819" y="3560035"/>
            <a:ext cx="2913558" cy="2611057"/>
          </a:xfrm>
          <a:prstGeom prst="rect">
            <a:avLst/>
          </a:prstGeom>
        </p:spPr>
      </p:pic>
      <p:pic>
        <p:nvPicPr>
          <p:cNvPr id="11" name="Picture 10" descr="S:\Shared\EDUCATION TEAM FILES\Photographs Oct 2018 onwards\Medium size photos\Food and Drinks\Meat, Fish, Eggs, Tofu\Scrambled egg and toast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40189" y="3865688"/>
            <a:ext cx="3556457" cy="2305404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79615" y="3265289"/>
            <a:ext cx="2299318" cy="3200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073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Uses of eggs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057242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The white of an egg can be whisked to make a foam.</a:t>
            </a:r>
          </a:p>
          <a:p>
            <a:pPr marL="0" indent="0">
              <a:buNone/>
            </a:pPr>
            <a:r>
              <a:rPr lang="en-US" sz="2000" dirty="0"/>
              <a:t>The mechanical action of whisking incorporates air to form a foam.</a:t>
            </a:r>
          </a:p>
          <a:p>
            <a:pPr marL="0" indent="0">
              <a:buNone/>
            </a:pPr>
            <a:r>
              <a:rPr lang="en-US" sz="2000" dirty="0"/>
              <a:t>The foam can be used to make meringues.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12118" y="2243100"/>
            <a:ext cx="3195601" cy="23967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7492" t="17641" r="13900" b="10154"/>
          <a:stretch/>
        </p:blipFill>
        <p:spPr>
          <a:xfrm>
            <a:off x="8421680" y="4015215"/>
            <a:ext cx="3421328" cy="2307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483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S:\Shared\EDUCATION TEAM FILES\Photographs Oct 2018 onwards\shutterstock_620144912.jpg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4800"/>
          <a:stretch/>
        </p:blipFill>
        <p:spPr bwMode="auto">
          <a:xfrm>
            <a:off x="6649528" y="4091565"/>
            <a:ext cx="3436219" cy="23402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Uses of eggs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193023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Eggs are used to make omelettes and quiche.</a:t>
            </a:r>
          </a:p>
          <a:p>
            <a:pPr marL="0" indent="0">
              <a:buNone/>
            </a:pPr>
            <a:r>
              <a:rPr lang="en-GB" sz="2000" dirty="0"/>
              <a:t>When egg is cooked it changes colour and becomes firmer (sets). </a:t>
            </a:r>
          </a:p>
          <a:p>
            <a:pPr marL="0" indent="0">
              <a:buNone/>
            </a:pPr>
            <a:r>
              <a:rPr lang="en-GB" sz="2000" dirty="0"/>
              <a:t>This is known as coagulation.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0724" y="1674796"/>
            <a:ext cx="3770047" cy="2513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064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Uses of eggs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788762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Eggs are used in cakes. They:</a:t>
            </a:r>
          </a:p>
          <a:p>
            <a:pPr lvl="0"/>
            <a:r>
              <a:rPr lang="en-US" sz="2000" dirty="0"/>
              <a:t>trap </a:t>
            </a:r>
            <a:r>
              <a:rPr lang="en-US" sz="2000" dirty="0" smtClean="0"/>
              <a:t>air (aerate) when </a:t>
            </a:r>
            <a:r>
              <a:rPr lang="en-US" sz="2000" dirty="0"/>
              <a:t>whisked into a </a:t>
            </a:r>
            <a:r>
              <a:rPr lang="en-US" sz="2000" dirty="0" smtClean="0"/>
              <a:t>foam;</a:t>
            </a:r>
            <a:endParaRPr lang="en-GB" sz="2000" dirty="0"/>
          </a:p>
          <a:p>
            <a:pPr lvl="0"/>
            <a:r>
              <a:rPr lang="en-US" sz="2000" dirty="0"/>
              <a:t>coagulate (set) on heating;</a:t>
            </a:r>
            <a:endParaRPr lang="en-GB" sz="2000" dirty="0"/>
          </a:p>
          <a:p>
            <a:pPr lvl="0"/>
            <a:r>
              <a:rPr lang="en-US" sz="2000" dirty="0"/>
              <a:t>emulsify holding the fat in an emulsion which keeps it stable;</a:t>
            </a:r>
            <a:endParaRPr lang="en-GB" sz="2000" dirty="0"/>
          </a:p>
          <a:p>
            <a:pPr lvl="0"/>
            <a:r>
              <a:rPr lang="en-US" sz="2000" dirty="0"/>
              <a:t>add </a:t>
            </a:r>
            <a:r>
              <a:rPr lang="en-US" sz="2000" dirty="0" err="1"/>
              <a:t>colour</a:t>
            </a:r>
            <a:r>
              <a:rPr lang="en-US" sz="2000" dirty="0"/>
              <a:t>, </a:t>
            </a:r>
            <a:r>
              <a:rPr lang="en-US" sz="2000" dirty="0" err="1"/>
              <a:t>flavour</a:t>
            </a:r>
            <a:r>
              <a:rPr lang="en-US" sz="2000" dirty="0"/>
              <a:t> and nutritional value. </a:t>
            </a: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4916" y="1563798"/>
            <a:ext cx="4166030" cy="4583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6177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Uses of eggs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876417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Eggs are used to bind ingredients together, e.g. fish cakes and croquette potatoes.</a:t>
            </a:r>
          </a:p>
          <a:p>
            <a:pPr marL="0" indent="0">
              <a:buNone/>
            </a:pPr>
            <a:r>
              <a:rPr lang="en-GB" sz="2000" dirty="0"/>
              <a:t>Raw egg combines the other ingredients and during cooking the protein in the egg coagulates, keeping the fishcake, or croquettes, together</a:t>
            </a:r>
            <a:r>
              <a:rPr lang="en-GB" sz="2000" dirty="0" smtClean="0"/>
              <a:t>.</a:t>
            </a:r>
          </a:p>
          <a:p>
            <a:pPr marL="0" indent="0">
              <a:buNone/>
            </a:pPr>
            <a:r>
              <a:rPr lang="en-GB" sz="2000" dirty="0" smtClean="0"/>
              <a:t>Egg also helps ‘stick’ the breadcrumbs to the outside of the fishcake or croquettes.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1028" name="Picture 4" descr="https://www.foodafactoflife.org.uk/media/4035/croquette-potatoes.jpg?anchor=center&amp;mode=crop&amp;width=402&amp;height=245&amp;rnd=13241546456000000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84697" y="4105218"/>
            <a:ext cx="3127072" cy="1905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84696" y="1923798"/>
            <a:ext cx="3091439" cy="2060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8088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Uses of eggs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107423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Eggs </a:t>
            </a:r>
            <a:r>
              <a:rPr lang="en-US" sz="2000" dirty="0" smtClean="0"/>
              <a:t>can be used </a:t>
            </a:r>
            <a:r>
              <a:rPr lang="en-US" sz="2000" dirty="0"/>
              <a:t>as a glaze, e.g. bread.  </a:t>
            </a:r>
          </a:p>
          <a:p>
            <a:pPr marL="0" indent="0">
              <a:buNone/>
            </a:pPr>
            <a:r>
              <a:rPr lang="en-US" sz="2000" dirty="0"/>
              <a:t>Beaten egg is brushed over the surface before cooking. </a:t>
            </a:r>
            <a:r>
              <a:rPr lang="en-GB" sz="2000" dirty="0"/>
              <a:t>The surface of the food takes on a shiny, golden-brown appearance due to coagulation of egg proteins and the </a:t>
            </a:r>
            <a:r>
              <a:rPr lang="en-GB" sz="2000" dirty="0" err="1"/>
              <a:t>Maillard</a:t>
            </a:r>
            <a:r>
              <a:rPr lang="en-GB" sz="2000" dirty="0"/>
              <a:t> browning reaction.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2050" name="Picture 2" descr="https://www.foodafactoflife.org.uk/media/3593/quick-bread-buns.jpg?center=0.50174216027874563,0.50132625994694957&amp;mode=crop&amp;width=402&amp;height=245&amp;rnd=1324154645900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69158" y="2836795"/>
            <a:ext cx="3829050" cy="2333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50464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74597" y="2755181"/>
            <a:ext cx="2872463" cy="18727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Eggs from other types of poultry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646" y="2552860"/>
            <a:ext cx="6165175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Eggs from other poultry can also be eaten:</a:t>
            </a:r>
          </a:p>
          <a:p>
            <a:r>
              <a:rPr lang="en-US" sz="2000" dirty="0"/>
              <a:t>duck;</a:t>
            </a:r>
          </a:p>
          <a:p>
            <a:r>
              <a:rPr lang="en-US" sz="2000" dirty="0"/>
              <a:t>emu;</a:t>
            </a:r>
          </a:p>
          <a:p>
            <a:r>
              <a:rPr lang="en-US" sz="2000" dirty="0"/>
              <a:t>goose;</a:t>
            </a:r>
          </a:p>
          <a:p>
            <a:r>
              <a:rPr lang="en-US" sz="2000" dirty="0"/>
              <a:t>guinea fowl;</a:t>
            </a:r>
          </a:p>
          <a:p>
            <a:r>
              <a:rPr lang="en-US" sz="2000" dirty="0"/>
              <a:t>pheasant;</a:t>
            </a:r>
          </a:p>
          <a:p>
            <a:r>
              <a:rPr lang="en-US" sz="2000" dirty="0"/>
              <a:t>rhea;</a:t>
            </a:r>
          </a:p>
          <a:p>
            <a:r>
              <a:rPr lang="en-US" sz="2000" dirty="0"/>
              <a:t>turkey; </a:t>
            </a:r>
          </a:p>
          <a:p>
            <a:r>
              <a:rPr lang="en-US" sz="2000" dirty="0"/>
              <a:t>ostrich;</a:t>
            </a:r>
          </a:p>
          <a:p>
            <a:r>
              <a:rPr lang="en-US" sz="2000" dirty="0"/>
              <a:t>quail.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54316" y="1987441"/>
            <a:ext cx="2129727" cy="212972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3590" y="2146696"/>
            <a:ext cx="2739640" cy="18199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21648" y="4432647"/>
            <a:ext cx="2638457" cy="183971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07574" y="4432647"/>
            <a:ext cx="3137285" cy="185986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43323" y="4804992"/>
            <a:ext cx="2217079" cy="147747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825559" y="4048114"/>
            <a:ext cx="22345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Guinea fowl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27376" y="4102718"/>
            <a:ext cx="1044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Goose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80373" y="4432647"/>
            <a:ext cx="12609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Quail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524611" y="6272365"/>
            <a:ext cx="16673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Duck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27376" y="6316465"/>
            <a:ext cx="13892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Rhea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8059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Eggs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4004" y="6153461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492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All these dishes include egg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8105" y="3435667"/>
            <a:ext cx="2788920" cy="24993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3573" t="9715" r="32868" b="3974"/>
          <a:stretch/>
        </p:blipFill>
        <p:spPr>
          <a:xfrm>
            <a:off x="9707024" y="3186268"/>
            <a:ext cx="2364499" cy="23167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15022" y="3186268"/>
            <a:ext cx="3578204" cy="252979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17964" y="2988884"/>
            <a:ext cx="2713205" cy="298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587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Where do eggs come from?</a:t>
            </a:r>
            <a:endParaRPr lang="en-GB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540560" cy="360000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Eggs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are laid by hens.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During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2019, in the UK: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/>
              <a:t>13,093 </a:t>
            </a:r>
            <a:r>
              <a:rPr lang="en-GB" sz="2000" dirty="0" smtClean="0"/>
              <a:t>million eggs </a:t>
            </a:r>
            <a:r>
              <a:rPr lang="en-GB" sz="2000" dirty="0"/>
              <a:t>were </a:t>
            </a:r>
            <a:r>
              <a:rPr lang="en-GB" sz="2000" dirty="0" smtClean="0"/>
              <a:t>eaten;</a:t>
            </a:r>
            <a:endParaRPr lang="en-GB" sz="2000" dirty="0" smtClean="0"/>
          </a:p>
          <a:p>
            <a:r>
              <a:rPr lang="en-GB" sz="2000" dirty="0" smtClean="0"/>
              <a:t>11,388</a:t>
            </a:r>
            <a:r>
              <a:rPr lang="en-GB" sz="2000" dirty="0"/>
              <a:t> million eggs </a:t>
            </a:r>
            <a:r>
              <a:rPr lang="en-GB" sz="2000"/>
              <a:t>were </a:t>
            </a:r>
            <a:r>
              <a:rPr lang="en-GB" sz="2000" smtClean="0"/>
              <a:t>produced;</a:t>
            </a:r>
            <a:endParaRPr lang="en-GB" sz="2000" dirty="0" smtClean="0"/>
          </a:p>
          <a:p>
            <a:r>
              <a:rPr lang="en-GB" sz="2000" dirty="0" smtClean="0"/>
              <a:t>1,676 </a:t>
            </a:r>
            <a:r>
              <a:rPr lang="en-GB" sz="2000" dirty="0"/>
              <a:t>million eggs were imported and 271 million eggs were </a:t>
            </a:r>
            <a:r>
              <a:rPr lang="en-GB" sz="2000" dirty="0" smtClean="0"/>
              <a:t>exported.</a:t>
            </a:r>
          </a:p>
          <a:p>
            <a:pPr marL="0" indent="0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Hens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are reared in three different ways to provide eggs in the UK.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GB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1169276" y="6266046"/>
            <a:ext cx="31717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www.egginfo.co.uk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S:\Shared\EDUCATION TEAM FILES\Photographs Oct 2018 onwards\RB to file\broiler hen chicken.jpg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2890" b="6641"/>
          <a:stretch/>
        </p:blipFill>
        <p:spPr bwMode="auto">
          <a:xfrm flipH="1">
            <a:off x="8373978" y="1790298"/>
            <a:ext cx="3663830" cy="330149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S:\Shared\EDUCATION TEAM FILES\Photographs Oct 2018 onwards\shutterstock_110551913.jpg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796" t="8799" r="6236" b="7589"/>
          <a:stretch/>
        </p:blipFill>
        <p:spPr bwMode="auto">
          <a:xfrm>
            <a:off x="7709836" y="4167739"/>
            <a:ext cx="2319688" cy="1917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85242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563798"/>
            <a:ext cx="9128612" cy="720000"/>
          </a:xfrm>
        </p:spPr>
        <p:txBody>
          <a:bodyPr/>
          <a:lstStyle/>
          <a:p>
            <a:r>
              <a:rPr lang="en-GB" dirty="0"/>
              <a:t>Enriched colony cage egg production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169275" y="2571092"/>
            <a:ext cx="5193023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Between 40-80 hens share an enriched colony cage. </a:t>
            </a:r>
          </a:p>
          <a:p>
            <a:pPr marL="0" indent="0">
              <a:buNone/>
            </a:pPr>
            <a:r>
              <a:rPr lang="en-US" sz="2000" dirty="0"/>
              <a:t>Bird space in enriched colony cages is </a:t>
            </a:r>
            <a:r>
              <a:rPr lang="en-US" sz="2000" dirty="0" smtClean="0"/>
              <a:t>750cm² per hen.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The space allows the bird to perch, lay their eggs and scratch.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Manure is removed two or three times a week from revolving belts underneath the </a:t>
            </a:r>
            <a:r>
              <a:rPr lang="en-US" sz="2000" dirty="0" smtClean="0">
                <a:latin typeface="Arial"/>
                <a:cs typeface="Arial"/>
              </a:rPr>
              <a:t>colony.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Food and water is </a:t>
            </a:r>
            <a:r>
              <a:rPr lang="en-US" sz="2000" dirty="0" smtClean="0">
                <a:latin typeface="Arial"/>
                <a:cs typeface="Arial"/>
              </a:rPr>
              <a:t>provided, </a:t>
            </a:r>
            <a:r>
              <a:rPr lang="en-US" sz="2000" dirty="0">
                <a:latin typeface="Arial"/>
                <a:cs typeface="Arial"/>
              </a:rPr>
              <a:t>and the temperate and light is controlled. </a:t>
            </a:r>
            <a:endParaRPr lang="en-US" sz="2000" dirty="0"/>
          </a:p>
          <a:p>
            <a:pPr marL="0" indent="0">
              <a:buNone/>
            </a:pPr>
            <a:endParaRPr lang="en-GB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087655" y="6391175"/>
            <a:ext cx="49570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NFU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79369" y="2685449"/>
            <a:ext cx="4051402" cy="2699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842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563798"/>
            <a:ext cx="9128612" cy="720000"/>
          </a:xfrm>
        </p:spPr>
        <p:txBody>
          <a:bodyPr/>
          <a:lstStyle/>
          <a:p>
            <a:r>
              <a:rPr lang="en-GB" dirty="0"/>
              <a:t>Barn egg production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169275" y="2571092"/>
            <a:ext cx="6607938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Hens are able to move freely around the </a:t>
            </a:r>
            <a:r>
              <a:rPr lang="en-US" sz="2000" dirty="0" smtClean="0"/>
              <a:t>barn.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Current legislation stipulates that there is a maximum of 9 hens per square </a:t>
            </a:r>
            <a:r>
              <a:rPr lang="en-US" sz="2000" dirty="0" err="1"/>
              <a:t>metre</a:t>
            </a:r>
            <a:r>
              <a:rPr lang="en-US" sz="2000" dirty="0"/>
              <a:t> of useable </a:t>
            </a:r>
            <a:r>
              <a:rPr lang="en-US" sz="2000" dirty="0" smtClean="0"/>
              <a:t>space.</a:t>
            </a:r>
            <a:r>
              <a:rPr lang="en-US" sz="2000" dirty="0"/>
              <a:t> </a:t>
            </a:r>
          </a:p>
          <a:p>
            <a:pPr marL="0" indent="0">
              <a:buNone/>
            </a:pPr>
            <a:r>
              <a:rPr lang="en-US" sz="2000" dirty="0"/>
              <a:t>Nest boxes are provided, one per five </a:t>
            </a:r>
            <a:r>
              <a:rPr lang="en-US" sz="2000" dirty="0" smtClean="0"/>
              <a:t>hens. Alternatively, communal nests are provided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Perches allow for 15 centimeters of space per hen.</a:t>
            </a:r>
          </a:p>
          <a:p>
            <a:pPr marL="0" indent="0">
              <a:buNone/>
            </a:pPr>
            <a:r>
              <a:rPr lang="en-US" sz="2000" dirty="0"/>
              <a:t>Food and water is </a:t>
            </a:r>
            <a:r>
              <a:rPr lang="en-US" sz="2000" dirty="0" smtClean="0"/>
              <a:t>provided, </a:t>
            </a:r>
            <a:r>
              <a:rPr lang="en-US" sz="2000" dirty="0"/>
              <a:t>and the temperate and light is controlled. </a:t>
            </a:r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13659" y="2839452"/>
            <a:ext cx="3521345" cy="2343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934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563798"/>
            <a:ext cx="9128612" cy="720000"/>
          </a:xfrm>
        </p:spPr>
        <p:txBody>
          <a:bodyPr/>
          <a:lstStyle/>
          <a:p>
            <a:r>
              <a:rPr lang="en-GB" dirty="0"/>
              <a:t>Free range egg production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169275" y="2571092"/>
            <a:ext cx="7050700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Hens have access to the outside at all times.</a:t>
            </a:r>
          </a:p>
          <a:p>
            <a:pPr marL="0" indent="0">
              <a:buNone/>
            </a:pPr>
            <a:r>
              <a:rPr lang="en-US" sz="2000" dirty="0"/>
              <a:t>Legislation stipulates that, to be ‘free range’, there must be no more than 2,500 hens per hectare.  </a:t>
            </a:r>
          </a:p>
          <a:p>
            <a:pPr marL="0" indent="0">
              <a:buNone/>
            </a:pPr>
            <a:r>
              <a:rPr lang="en-US" sz="2000" dirty="0"/>
              <a:t>There are nest boxes and perches for the hens.</a:t>
            </a:r>
          </a:p>
          <a:p>
            <a:pPr marL="0" indent="0">
              <a:buNone/>
            </a:pPr>
            <a:r>
              <a:rPr lang="en-GB" sz="2000" dirty="0"/>
              <a:t>Around one-third of the ground is used for scratching and dust bathing.</a:t>
            </a:r>
          </a:p>
          <a:p>
            <a:pPr marL="0" indent="0">
              <a:buNone/>
            </a:pPr>
            <a:r>
              <a:rPr lang="en-US" sz="2000" dirty="0"/>
              <a:t>Many farmers plant trees to provide hens with shelter and a feeling of security outdoors.</a:t>
            </a:r>
          </a:p>
          <a:p>
            <a:pPr marL="0" indent="0">
              <a:buNone/>
            </a:pPr>
            <a:r>
              <a:rPr lang="en-US" sz="2000" dirty="0"/>
              <a:t>Hens are fed automatically ensuring a constant supply of fresh food. Food consists mainly of grain, such as wheat, along with soya mea, and vitamins and </a:t>
            </a:r>
            <a:r>
              <a:rPr lang="en-US" sz="2000" dirty="0" smtClean="0"/>
              <a:t>minerals. </a:t>
            </a:r>
            <a:endParaRPr lang="en-US" sz="2000" dirty="0"/>
          </a:p>
          <a:p>
            <a:pPr marL="0" indent="0">
              <a:buNone/>
            </a:pPr>
            <a:endParaRPr lang="en-GB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8345104" y="6006164"/>
            <a:ext cx="28298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www.lovefreerangeeggs.co.uk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45104" y="2939959"/>
            <a:ext cx="3587604" cy="2382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92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563798"/>
            <a:ext cx="9128612" cy="720000"/>
          </a:xfrm>
        </p:spPr>
        <p:txBody>
          <a:bodyPr/>
          <a:lstStyle/>
          <a:p>
            <a:r>
              <a:rPr lang="en-GB" dirty="0"/>
              <a:t>Eggs in the UK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265528" y="2571092"/>
            <a:ext cx="5250775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Over 90</a:t>
            </a:r>
            <a:r>
              <a:rPr lang="en-US" sz="2000" dirty="0"/>
              <a:t>% of UK eggs are stamped with the ‘lion’ mark – showing that they are safe to eat.</a:t>
            </a:r>
          </a:p>
          <a:p>
            <a:pPr marL="0" indent="0">
              <a:buNone/>
            </a:pPr>
            <a:r>
              <a:rPr lang="en-US" sz="2000" dirty="0"/>
              <a:t>The Lion Code of Practice sets stringent requirements throughout the production chain to ensure quality, freshness and the highest standards of food safety.</a:t>
            </a:r>
          </a:p>
          <a:p>
            <a:pPr marL="0" indent="0">
              <a:buNone/>
            </a:pPr>
            <a:r>
              <a:rPr lang="en-GB" sz="2000" dirty="0"/>
              <a:t>Hens are vaccinated against Salmonella </a:t>
            </a:r>
            <a:r>
              <a:rPr lang="en-GB" sz="2000" dirty="0" err="1"/>
              <a:t>Enteritidis</a:t>
            </a:r>
            <a:r>
              <a:rPr lang="en-GB" sz="2000" dirty="0"/>
              <a:t> and Salmonella </a:t>
            </a:r>
            <a:r>
              <a:rPr lang="en-GB" sz="2000" dirty="0" err="1"/>
              <a:t>Typhimurium</a:t>
            </a:r>
            <a:r>
              <a:rPr lang="en-GB" sz="2000" dirty="0"/>
              <a:t>.</a:t>
            </a:r>
          </a:p>
          <a:p>
            <a:pPr marL="0" indent="0">
              <a:buNone/>
            </a:pPr>
            <a:r>
              <a:rPr lang="en-GB" sz="2000" dirty="0"/>
              <a:t>R</a:t>
            </a:r>
            <a:r>
              <a:rPr lang="en-US" sz="2000" dirty="0"/>
              <a:t>aw, partially cooked and fully cooked British Lion eggs are safe to eat by pregnant women.*  </a:t>
            </a:r>
            <a:endParaRPr lang="en-GB" sz="2000" dirty="0"/>
          </a:p>
        </p:txBody>
      </p:sp>
      <p:pic>
        <p:nvPicPr>
          <p:cNvPr id="1026" name="Picture 2" descr="https://www.egginfo.co.uk/sites/default/files/styles/page_banner_image/public/chefs%20eggs%20low%20res_1.jpg?itok=Dq0hUbv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7852" b="26467"/>
          <a:stretch/>
        </p:blipFill>
        <p:spPr bwMode="auto">
          <a:xfrm>
            <a:off x="6875589" y="2353033"/>
            <a:ext cx="4986211" cy="3419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65528" y="6171092"/>
            <a:ext cx="44179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* Source: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NHS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41869" y="6035040"/>
            <a:ext cx="2425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www.egginfo.co.uk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359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British Lion Mark egg labelling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657514" y="2301081"/>
            <a:ext cx="2213812" cy="400110"/>
          </a:xfrm>
          <a:prstGeom prst="rect">
            <a:avLst/>
          </a:prstGeom>
          <a:noFill/>
          <a:ln>
            <a:solidFill>
              <a:srgbClr val="EF9F3F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British Lion Mark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29904" y="2261088"/>
            <a:ext cx="2608445" cy="1631216"/>
          </a:xfrm>
          <a:prstGeom prst="rect">
            <a:avLst/>
          </a:prstGeom>
          <a:noFill/>
          <a:ln>
            <a:solidFill>
              <a:srgbClr val="EF9F3F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Method of production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0 = Organic  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1 = Free Range                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2 = Barn                           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3 = Caged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29903" y="4130325"/>
            <a:ext cx="2608445" cy="1323439"/>
          </a:xfrm>
          <a:prstGeom prst="rect">
            <a:avLst/>
          </a:prstGeom>
          <a:noFill/>
          <a:ln>
            <a:solidFill>
              <a:srgbClr val="EF9F3F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Producer identity - 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 unique code denoting where the egg was produced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75821" y="4130325"/>
            <a:ext cx="2266048" cy="400110"/>
          </a:xfrm>
          <a:prstGeom prst="rect">
            <a:avLst/>
          </a:prstGeom>
          <a:noFill/>
          <a:ln>
            <a:solidFill>
              <a:srgbClr val="EF9F3F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Best before date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3805404" y="2826206"/>
            <a:ext cx="2842928" cy="21321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9119327" y="2791348"/>
            <a:ext cx="2882766" cy="2162075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>
            <a:off x="2983832" y="3118585"/>
            <a:ext cx="1963553" cy="394636"/>
          </a:xfrm>
          <a:prstGeom prst="straightConnector1">
            <a:avLst/>
          </a:prstGeom>
          <a:ln>
            <a:solidFill>
              <a:srgbClr val="EF9F3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3638348" y="3724977"/>
            <a:ext cx="1395665" cy="750770"/>
          </a:xfrm>
          <a:prstGeom prst="straightConnector1">
            <a:avLst/>
          </a:prstGeom>
          <a:ln>
            <a:solidFill>
              <a:srgbClr val="EF9F3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6" idx="3"/>
          </p:cNvCxnSpPr>
          <p:nvPr/>
        </p:nvCxnSpPr>
        <p:spPr>
          <a:xfrm>
            <a:off x="8871326" y="2501136"/>
            <a:ext cx="1283327" cy="11319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9" idx="3"/>
          </p:cNvCxnSpPr>
          <p:nvPr/>
        </p:nvCxnSpPr>
        <p:spPr>
          <a:xfrm flipV="1">
            <a:off x="8941869" y="3973046"/>
            <a:ext cx="1725580" cy="357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8513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563798"/>
            <a:ext cx="9128612" cy="720000"/>
          </a:xfrm>
        </p:spPr>
        <p:txBody>
          <a:bodyPr/>
          <a:lstStyle/>
          <a:p>
            <a:r>
              <a:rPr lang="en-GB" dirty="0"/>
              <a:t>Eggs sizes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169273" y="2198584"/>
            <a:ext cx="6954449" cy="1240512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Eggs are now sold in four different sizes: small, medium, large and very large.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Mixed weight boxes are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also now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available which contain different sized eggs.</a:t>
            </a:r>
          </a:p>
          <a:p>
            <a:pPr marL="0" indent="0">
              <a:buNone/>
            </a:pPr>
            <a:r>
              <a:rPr lang="en-US" sz="2000" dirty="0" smtClean="0"/>
              <a:t>You </a:t>
            </a:r>
            <a:r>
              <a:rPr lang="en-US" sz="2000" dirty="0"/>
              <a:t>may come across an older recipe that asks for an egg in size 0 – 7.  The chart below shows the equivalent sizes.</a:t>
            </a:r>
            <a:endParaRPr lang="en-GB" sz="2000" dirty="0"/>
          </a:p>
        </p:txBody>
      </p:sp>
      <p:pic>
        <p:nvPicPr>
          <p:cNvPr id="2050" name="Picture 2" descr="https://www.egginfo.co.uk/sites/default/files/styles/page_banner_image/public/three%20eggs%20low%20res-min.jpg?itok=3qvOXnAL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9322" b="20723"/>
          <a:stretch/>
        </p:blipFill>
        <p:spPr bwMode="auto">
          <a:xfrm>
            <a:off x="8549071" y="2283798"/>
            <a:ext cx="3381703" cy="3551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108986"/>
              </p:ext>
            </p:extLst>
          </p:nvPr>
        </p:nvGraphicFramePr>
        <p:xfrm>
          <a:off x="1169276" y="3805458"/>
          <a:ext cx="6240145" cy="2658568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2079625">
                  <a:extLst>
                    <a:ext uri="{9D8B030D-6E8A-4147-A177-3AD203B41FA5}">
                      <a16:colId xmlns:a16="http://schemas.microsoft.com/office/drawing/2014/main" val="4009194902"/>
                    </a:ext>
                  </a:extLst>
                </a:gridCol>
                <a:gridCol w="2080260">
                  <a:extLst>
                    <a:ext uri="{9D8B030D-6E8A-4147-A177-3AD203B41FA5}">
                      <a16:colId xmlns:a16="http://schemas.microsoft.com/office/drawing/2014/main" val="1683243309"/>
                    </a:ext>
                  </a:extLst>
                </a:gridCol>
                <a:gridCol w="2080260">
                  <a:extLst>
                    <a:ext uri="{9D8B030D-6E8A-4147-A177-3AD203B41FA5}">
                      <a16:colId xmlns:a16="http://schemas.microsoft.com/office/drawing/2014/main" val="2832853395"/>
                    </a:ext>
                  </a:extLst>
                </a:gridCol>
              </a:tblGrid>
              <a:tr h="2215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size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Old size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072889"/>
                  </a:ext>
                </a:extLst>
              </a:tr>
              <a:tr h="4430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73g and over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Very large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Size 0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Size 1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8007275"/>
                  </a:ext>
                </a:extLst>
              </a:tr>
              <a:tr h="664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 – 73g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Large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Size 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Size 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Size 3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29393"/>
                  </a:ext>
                </a:extLst>
              </a:tr>
              <a:tr h="664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 – 63g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Medium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Size 3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Size 4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Size 5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3925814"/>
                  </a:ext>
                </a:extLst>
              </a:tr>
              <a:tr h="664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53g and under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Small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Size 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Size 6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Size 7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7784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8388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2" ma:contentTypeDescription="Create a new document." ma:contentTypeScope="" ma:versionID="b134f5e88b3ea123a910815f09e865d3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58644792baf05f14ca744c1dc1f1ca8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D0893D3-D2A1-4F31-85B0-C7B45F1CB5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A84615-6D8B-4A8F-B9A5-3805127A3ACB}">
  <ds:schemaRefs>
    <ds:schemaRef ds:uri="http://purl.org/dc/terms/"/>
    <ds:schemaRef ds:uri="c53071f4-7f44-43fd-895c-8e7b6a3746b0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ead97cfe-a968-427f-b02b-893e6ba0355a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39F3FD5-8BE4-4C63-8E08-C5A7A17FEE7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867</Words>
  <Application>Microsoft Office PowerPoint</Application>
  <PresentationFormat>Widescreen</PresentationFormat>
  <Paragraphs>121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MS Mincho</vt:lpstr>
      <vt:lpstr>Office Theme</vt:lpstr>
      <vt:lpstr>Custom Design</vt:lpstr>
      <vt:lpstr>1_Custom Design</vt:lpstr>
      <vt:lpstr>3_Custom Design</vt:lpstr>
      <vt:lpstr>2_Custom Design</vt:lpstr>
      <vt:lpstr>Eggs</vt:lpstr>
      <vt:lpstr>All these dishes include egg</vt:lpstr>
      <vt:lpstr>Where do eggs come from?</vt:lpstr>
      <vt:lpstr>Enriched colony cage egg production</vt:lpstr>
      <vt:lpstr>Barn egg production</vt:lpstr>
      <vt:lpstr>Free range egg production</vt:lpstr>
      <vt:lpstr>Eggs in the UK</vt:lpstr>
      <vt:lpstr>British Lion Mark egg labelling</vt:lpstr>
      <vt:lpstr>Eggs sizes</vt:lpstr>
      <vt:lpstr>Parts of an egg</vt:lpstr>
      <vt:lpstr>Uses of eggs</vt:lpstr>
      <vt:lpstr>Uses of eggs</vt:lpstr>
      <vt:lpstr>Uses of eggs</vt:lpstr>
      <vt:lpstr>Uses of eggs</vt:lpstr>
      <vt:lpstr>Uses of eggs</vt:lpstr>
      <vt:lpstr>Uses of eggs</vt:lpstr>
      <vt:lpstr>Eggs from other types of poultry</vt:lpstr>
      <vt:lpstr>Eggs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53</cp:revision>
  <dcterms:created xsi:type="dcterms:W3CDTF">2018-10-10T09:22:08Z</dcterms:created>
  <dcterms:modified xsi:type="dcterms:W3CDTF">2021-02-02T14:44:28Z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