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82" r:id="rId9"/>
    <p:sldId id="283" r:id="rId10"/>
    <p:sldId id="286" r:id="rId11"/>
    <p:sldId id="288" r:id="rId12"/>
    <p:sldId id="287" r:id="rId13"/>
    <p:sldId id="284" r:id="rId14"/>
    <p:sldId id="285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73" d="100"/>
          <a:sy n="73" d="100"/>
        </p:scale>
        <p:origin x="6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82205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This presentation gives an overview and explanation of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farming </a:t>
            </a:r>
            <a:r>
              <a:rPr lang="en-US" sz="2000" dirty="0"/>
              <a:t>oats in the UK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processing </a:t>
            </a:r>
            <a:r>
              <a:rPr lang="en-US" sz="2000" dirty="0" smtClean="0"/>
              <a:t>of </a:t>
            </a:r>
            <a:r>
              <a:rPr lang="en-US" sz="2000" dirty="0"/>
              <a:t>oats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oat-based </a:t>
            </a:r>
            <a:r>
              <a:rPr lang="en-US" sz="2000" dirty="0"/>
              <a:t>products.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9300411" y="2853738"/>
            <a:ext cx="1737684" cy="3299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85947" y="4270523"/>
            <a:ext cx="3684372" cy="202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9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Farming oats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13415" cy="3600000"/>
          </a:xfrm>
        </p:spPr>
        <p:txBody>
          <a:bodyPr/>
          <a:lstStyle/>
          <a:p>
            <a:r>
              <a:rPr lang="en-GB" sz="2000" dirty="0" smtClean="0"/>
              <a:t>Oats are grown on about 170,00 hectares of land in the UK. </a:t>
            </a:r>
          </a:p>
          <a:p>
            <a:r>
              <a:rPr lang="en-GB" sz="2000" dirty="0" smtClean="0"/>
              <a:t>Oats are the third main crop grown in the UK and farmers produce on average around one million tonnes per year.</a:t>
            </a:r>
          </a:p>
          <a:p>
            <a:r>
              <a:rPr lang="en-GB" sz="2000" dirty="0" smtClean="0"/>
              <a:t>In </a:t>
            </a:r>
            <a:r>
              <a:rPr lang="en-GB" sz="2000" dirty="0"/>
              <a:t>the UK, </a:t>
            </a:r>
            <a:r>
              <a:rPr lang="en-GB" sz="2000" dirty="0" smtClean="0"/>
              <a:t>oats are planted </a:t>
            </a:r>
            <a:r>
              <a:rPr lang="en-GB" sz="2000" dirty="0"/>
              <a:t>in September and harvested the following August. </a:t>
            </a:r>
            <a:endParaRPr lang="en-GB" sz="2000" dirty="0" smtClean="0"/>
          </a:p>
          <a:p>
            <a:r>
              <a:rPr lang="en-GB" sz="2000" dirty="0" smtClean="0"/>
              <a:t>The </a:t>
            </a:r>
            <a:r>
              <a:rPr lang="en-GB" sz="2000" dirty="0"/>
              <a:t>harvesting process removes the grains from the plant</a:t>
            </a:r>
            <a:r>
              <a:rPr lang="en-GB" sz="2000" dirty="0" smtClean="0"/>
              <a:t>.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3094" y="2571092"/>
            <a:ext cx="3760694" cy="25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0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Processing oats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3650919" cy="3600000"/>
          </a:xfrm>
        </p:spPr>
        <p:txBody>
          <a:bodyPr/>
          <a:lstStyle/>
          <a:p>
            <a:r>
              <a:rPr lang="en-GB" sz="2000" dirty="0" smtClean="0"/>
              <a:t>Grains of oats from the farm are processed into food and drink products.</a:t>
            </a:r>
          </a:p>
          <a:p>
            <a:r>
              <a:rPr lang="en-GB" sz="2000" dirty="0" smtClean="0"/>
              <a:t>At the mill the incoming oats are sampled and tested for moisture content, specific weight and foreign matter. </a:t>
            </a:r>
          </a:p>
          <a:p>
            <a:r>
              <a:rPr lang="en-GB" sz="2000" dirty="0" smtClean="0"/>
              <a:t>The grain is cleaned and then stored in large grain silos. </a:t>
            </a:r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4412" y="2571092"/>
            <a:ext cx="2384381" cy="3179174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64373" y="2571092"/>
            <a:ext cx="3165616" cy="317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1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different stages at the mill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246102"/>
              </p:ext>
            </p:extLst>
          </p:nvPr>
        </p:nvGraphicFramePr>
        <p:xfrm>
          <a:off x="1698169" y="2283798"/>
          <a:ext cx="8451670" cy="3891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11251971" imgH="5176723" progId="Visio.Drawing.11">
                  <p:embed/>
                </p:oleObj>
              </mc:Choice>
              <mc:Fallback>
                <p:oleObj r:id="rId3" imgW="11251971" imgH="5176723" progId="Visio.Drawing.11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169" y="2283798"/>
                        <a:ext cx="8451670" cy="38918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13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Processing oats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54038" cy="3600000"/>
          </a:xfrm>
        </p:spPr>
        <p:txBody>
          <a:bodyPr/>
          <a:lstStyle/>
          <a:p>
            <a:r>
              <a:rPr lang="en-GB" sz="2000" dirty="0"/>
              <a:t>The oats need to be separated from the hull or husk and are fed into a high speed drum, where they separate on impact. </a:t>
            </a:r>
          </a:p>
          <a:p>
            <a:r>
              <a:rPr lang="en-GB" sz="2000" dirty="0"/>
              <a:t>The hull or husks are ground and used for cattle and poultry feed. </a:t>
            </a:r>
          </a:p>
          <a:p>
            <a:r>
              <a:rPr lang="en-GB" sz="2000" dirty="0"/>
              <a:t>To prevent spoiling, the oats pass through a heat and moisture radiator which removes all the moisture content and prevents the oat from sprouting. </a:t>
            </a:r>
          </a:p>
          <a:p>
            <a:r>
              <a:rPr lang="en-GB" sz="2000" dirty="0"/>
              <a:t>The last stage of the milling process, shelled oats are rolled to produce oat flakes. </a:t>
            </a:r>
          </a:p>
          <a:p>
            <a:endParaRPr lang="en-GB" dirty="0"/>
          </a:p>
        </p:txBody>
      </p:sp>
      <p:pic>
        <p:nvPicPr>
          <p:cNvPr id="4" name="Picture 2" descr="Image result for oat de-hulling machin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05450" y="2283798"/>
            <a:ext cx="3483824" cy="348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33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Types of oats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2718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O</a:t>
            </a:r>
            <a:r>
              <a:rPr lang="en-GB" sz="2000" dirty="0" smtClean="0"/>
              <a:t>ats </a:t>
            </a:r>
            <a:r>
              <a:rPr lang="en-GB" sz="2000" dirty="0"/>
              <a:t>are milled, steamed, heated and cooled in a kiln, which brings out the flavour. The oats are then rolled, cut or ground to produce flakes, oatmeal or flour.</a:t>
            </a:r>
            <a:endParaRPr lang="en-GB" sz="2000" dirty="0" smtClean="0"/>
          </a:p>
          <a:p>
            <a:r>
              <a:rPr lang="en-GB" sz="2000" dirty="0" smtClean="0"/>
              <a:t>Rolled oats - known as oat flakes.</a:t>
            </a:r>
          </a:p>
          <a:p>
            <a:r>
              <a:rPr lang="en-GB" sz="2000" dirty="0" smtClean="0"/>
              <a:t>Oatmeal - the tough bran has been removed and light baked, this can be coarse, medium or fine.</a:t>
            </a:r>
          </a:p>
          <a:p>
            <a:r>
              <a:rPr lang="en-GB" sz="2000" dirty="0" smtClean="0"/>
              <a:t>Pinhead oats - known as coarse oatmeal or steel cut oats.</a:t>
            </a:r>
          </a:p>
          <a:p>
            <a:r>
              <a:rPr lang="en-GB" sz="2000" dirty="0" smtClean="0"/>
              <a:t>Oat flour - finer </a:t>
            </a:r>
            <a:r>
              <a:rPr lang="en-GB" sz="2000" dirty="0"/>
              <a:t>than oatmeal, this is made by grinding and sieving </a:t>
            </a:r>
            <a:r>
              <a:rPr lang="en-GB" sz="2000" dirty="0" smtClean="0"/>
              <a:t>oats.</a:t>
            </a:r>
            <a:endParaRPr lang="en-GB" sz="2000" dirty="0"/>
          </a:p>
          <a:p>
            <a:endParaRPr lang="en-GB" dirty="0"/>
          </a:p>
        </p:txBody>
      </p:sp>
      <p:pic>
        <p:nvPicPr>
          <p:cNvPr id="2054" name="Picture 6" descr="Texture of oatmeal as a background. Top view.  stock image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79191" y="3177828"/>
            <a:ext cx="2172089" cy="14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Oat flakes. Close-up, can be used as a background royalty free stock phot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2384" y="2426713"/>
            <a:ext cx="2002972" cy="150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2384" y="4570892"/>
            <a:ext cx="2002972" cy="15022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7267" y="5069661"/>
            <a:ext cx="2124013" cy="141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3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Oat based products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16021" cy="795366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Food </a:t>
            </a:r>
            <a:r>
              <a:rPr lang="en-GB" sz="2000" dirty="0"/>
              <a:t>products may display The Red Tractor mark. This shows that it has been produced to a high set of quality standards.</a:t>
            </a:r>
          </a:p>
          <a:p>
            <a:endParaRPr lang="en-GB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4156" y="2467070"/>
            <a:ext cx="1165365" cy="15536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6261" y="4833202"/>
            <a:ext cx="2418269" cy="19306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5192" y="2253459"/>
            <a:ext cx="2539492" cy="20062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1701" y="4536400"/>
            <a:ext cx="2732087" cy="18180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86406" y="4259729"/>
            <a:ext cx="2204960" cy="16065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284" y="3413441"/>
            <a:ext cx="2384004" cy="15888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3167" y="3582524"/>
            <a:ext cx="1749897" cy="228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49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Oats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78F9C6E6CA40469EF8D815CB2EEB82" ma:contentTypeVersion="13" ma:contentTypeDescription="Create a new document." ma:contentTypeScope="" ma:versionID="e130adad84ea3ab2135b56c6c336c885">
  <xsd:schema xmlns:xsd="http://www.w3.org/2001/XMLSchema" xmlns:xs="http://www.w3.org/2001/XMLSchema" xmlns:p="http://schemas.microsoft.com/office/2006/metadata/properties" xmlns:ns3="8409cf61-8f5f-4421-9a3e-169c7d6c7b55" xmlns:ns4="3089966e-1c9a-40c5-9c65-11a87eb6eb54" targetNamespace="http://schemas.microsoft.com/office/2006/metadata/properties" ma:root="true" ma:fieldsID="77387c4e1bf2321a475d1827ccc9247f" ns3:_="" ns4:_="">
    <xsd:import namespace="8409cf61-8f5f-4421-9a3e-169c7d6c7b55"/>
    <xsd:import namespace="3089966e-1c9a-40c5-9c65-11a87eb6eb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9cf61-8f5f-4421-9a3e-169c7d6c7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9966e-1c9a-40c5-9c65-11a87eb6eb5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1B405C-2654-46F7-81F1-1F82FB11B7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09cf61-8f5f-4421-9a3e-169c7d6c7b55"/>
    <ds:schemaRef ds:uri="3089966e-1c9a-40c5-9c65-11a87eb6e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8C2E7-650D-46C1-AF0A-20FAA5D05B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0C3244-5B99-4A05-91E0-697024EE7F3F}">
  <ds:schemaRefs>
    <ds:schemaRef ds:uri="http://schemas.microsoft.com/office/2006/metadata/properties"/>
    <ds:schemaRef ds:uri="http://purl.org/dc/terms/"/>
    <ds:schemaRef ds:uri="8409cf61-8f5f-4421-9a3e-169c7d6c7b55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3089966e-1c9a-40c5-9c65-11a87eb6eb5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374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Visio.Drawing.11</vt:lpstr>
      <vt:lpstr>Oats</vt:lpstr>
      <vt:lpstr>Overview</vt:lpstr>
      <vt:lpstr>Farming oats</vt:lpstr>
      <vt:lpstr>Processing oats</vt:lpstr>
      <vt:lpstr>The different stages at the mill</vt:lpstr>
      <vt:lpstr>Processing oats</vt:lpstr>
      <vt:lpstr>Types of oats </vt:lpstr>
      <vt:lpstr>Oat based products</vt:lpstr>
      <vt:lpstr>Oats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33</cp:revision>
  <dcterms:created xsi:type="dcterms:W3CDTF">2018-10-10T09:22:08Z</dcterms:created>
  <dcterms:modified xsi:type="dcterms:W3CDTF">2021-02-08T13:57:59Z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0x0101001778F9C6E6CA40469EF8D815CB2EEB82</vt:lpwstr>
  </property>
</Properties>
</file>