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notesMasterIdLst>
    <p:notesMasterId r:id="rId14"/>
  </p:notesMasterIdLst>
  <p:handoutMasterIdLst>
    <p:handoutMasterId r:id="rId15"/>
  </p:handoutMasterIdLst>
  <p:sldIdLst>
    <p:sldId id="256" r:id="rId8"/>
    <p:sldId id="280" r:id="rId9"/>
    <p:sldId id="262" r:id="rId10"/>
    <p:sldId id="278" r:id="rId11"/>
    <p:sldId id="276" r:id="rId12"/>
    <p:sldId id="26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636622A-4E85-464F-8A6A-E0251167C275}">
          <p14:sldIdLst>
            <p14:sldId id="256"/>
          </p14:sldIdLst>
        </p14:section>
        <p14:section name="Untitled Section" id="{5ACF246C-85BD-490A-B525-FD8AF41A9985}">
          <p14:sldIdLst>
            <p14:sldId id="280"/>
            <p14:sldId id="262"/>
            <p14:sldId id="278"/>
            <p14:sldId id="276"/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3C2"/>
    <a:srgbClr val="EF9F3F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3E602A-152A-42D6-990F-1E7D6E936EA2}" v="1" dt="2020-10-08T15:29:21.4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75"/>
    <p:restoredTop sz="94655"/>
  </p:normalViewPr>
  <p:slideViewPr>
    <p:cSldViewPr snapToGrid="0" snapToObjects="1">
      <p:cViewPr varScale="1">
        <p:scale>
          <a:sx n="73" d="100"/>
          <a:sy n="73" d="100"/>
        </p:scale>
        <p:origin x="66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0671C2-27F0-4335-8197-12C355B22EC7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14677F-5A79-4134-8C87-AB0C8BB08C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84051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E6EFC0-62A3-47A6-BA77-DC801CC47D86}" type="datetimeFigureOut">
              <a:rPr lang="en-GB" smtClean="0"/>
              <a:t>08/02/2021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632E38-4BC5-4C0D-B4BB-9C0EEB4DCF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81789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FCE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69326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2021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2021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2021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2021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Oats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Overview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This presentation gives an overview and explanation of</a:t>
            </a:r>
            <a:r>
              <a:rPr lang="en-US" sz="2000" dirty="0" smtClean="0"/>
              <a:t>:</a:t>
            </a:r>
          </a:p>
          <a:p>
            <a:r>
              <a:rPr lang="en-US" sz="2000" dirty="0" smtClean="0"/>
              <a:t>farming </a:t>
            </a:r>
            <a:r>
              <a:rPr lang="en-US" sz="2000" dirty="0"/>
              <a:t>oats in the UK</a:t>
            </a:r>
            <a:r>
              <a:rPr lang="en-US" sz="2000" dirty="0" smtClean="0"/>
              <a:t>;</a:t>
            </a:r>
          </a:p>
          <a:p>
            <a:r>
              <a:rPr lang="en-US" sz="2000" dirty="0" smtClean="0"/>
              <a:t>the </a:t>
            </a:r>
            <a:r>
              <a:rPr lang="en-US" sz="2000" dirty="0"/>
              <a:t>processing </a:t>
            </a:r>
            <a:r>
              <a:rPr lang="en-US" sz="2000" dirty="0" smtClean="0"/>
              <a:t>of </a:t>
            </a:r>
            <a:r>
              <a:rPr lang="en-US" sz="2000" dirty="0"/>
              <a:t>oats</a:t>
            </a:r>
            <a:r>
              <a:rPr lang="en-US" sz="2000" dirty="0" smtClean="0"/>
              <a:t>;</a:t>
            </a:r>
          </a:p>
          <a:p>
            <a:r>
              <a:rPr lang="en-US" sz="2000" dirty="0" smtClean="0"/>
              <a:t>oat-based </a:t>
            </a:r>
            <a:r>
              <a:rPr lang="en-US" sz="2000" dirty="0"/>
              <a:t>products.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9300411" y="2853738"/>
            <a:ext cx="1737684" cy="329972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585947" y="4270523"/>
            <a:ext cx="3684372" cy="202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54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Farming oats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813415" cy="3600000"/>
          </a:xfrm>
        </p:spPr>
        <p:txBody>
          <a:bodyPr/>
          <a:lstStyle/>
          <a:p>
            <a:r>
              <a:rPr lang="en-GB" sz="2000" dirty="0" smtClean="0"/>
              <a:t>Oats are grown on about 170,00 hectares of land in the UK. </a:t>
            </a:r>
          </a:p>
          <a:p>
            <a:r>
              <a:rPr lang="en-GB" sz="2000" dirty="0" smtClean="0"/>
              <a:t>Oats are the third main crop grown in the UK and farmers produce on average around one million tonnes per year.</a:t>
            </a:r>
          </a:p>
          <a:p>
            <a:r>
              <a:rPr lang="en-GB" sz="2000" dirty="0" smtClean="0"/>
              <a:t>In </a:t>
            </a:r>
            <a:r>
              <a:rPr lang="en-GB" sz="2000" dirty="0"/>
              <a:t>the UK, </a:t>
            </a:r>
            <a:r>
              <a:rPr lang="en-GB" sz="2000" dirty="0" smtClean="0"/>
              <a:t>oats are planted </a:t>
            </a:r>
            <a:r>
              <a:rPr lang="en-GB" sz="2000" dirty="0"/>
              <a:t>in September and harvested the following August. </a:t>
            </a:r>
            <a:endParaRPr lang="en-GB" sz="2000" dirty="0" smtClean="0"/>
          </a:p>
          <a:p>
            <a:r>
              <a:rPr lang="en-GB" sz="2000" dirty="0" smtClean="0"/>
              <a:t>The </a:t>
            </a:r>
            <a:r>
              <a:rPr lang="en-GB" sz="2000" dirty="0"/>
              <a:t>harvesting process removes the grains from the plant</a:t>
            </a:r>
            <a:r>
              <a:rPr lang="en-GB" sz="2000" dirty="0" smtClean="0"/>
              <a:t>.</a:t>
            </a:r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23094" y="2571092"/>
            <a:ext cx="3760694" cy="2507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27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Types of oats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627188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O</a:t>
            </a:r>
            <a:r>
              <a:rPr lang="en-GB" sz="2000" dirty="0" smtClean="0"/>
              <a:t>ats </a:t>
            </a:r>
            <a:r>
              <a:rPr lang="en-GB" sz="2000" dirty="0"/>
              <a:t>are milled, steamed, heated and cooled in a kiln, which brings out the flavour. The oats are then rolled, cut or ground to produce flakes, oatmeal or flour.</a:t>
            </a:r>
            <a:endParaRPr lang="en-GB" sz="2000" dirty="0" smtClean="0"/>
          </a:p>
          <a:p>
            <a:r>
              <a:rPr lang="en-GB" sz="2000" dirty="0" smtClean="0"/>
              <a:t>Rolled oats - known as oat flakes.</a:t>
            </a:r>
          </a:p>
          <a:p>
            <a:r>
              <a:rPr lang="en-GB" sz="2000" dirty="0" smtClean="0"/>
              <a:t>Oatmeal - the tough bran has been removed and light baked, this can be coarse, medium or fine.</a:t>
            </a:r>
          </a:p>
          <a:p>
            <a:r>
              <a:rPr lang="en-GB" sz="2000" dirty="0" smtClean="0"/>
              <a:t>Pinhead oats - known as coarse oatmeal or steel cut oats.</a:t>
            </a:r>
          </a:p>
          <a:p>
            <a:r>
              <a:rPr lang="en-GB" sz="2000" dirty="0" smtClean="0"/>
              <a:t>Oat flour - finer </a:t>
            </a:r>
            <a:r>
              <a:rPr lang="en-GB" sz="2000" dirty="0"/>
              <a:t>than oatmeal, this is made by grinding and sieving </a:t>
            </a:r>
            <a:r>
              <a:rPr lang="en-GB" sz="2000" dirty="0" smtClean="0"/>
              <a:t>oats.</a:t>
            </a:r>
            <a:endParaRPr lang="en-GB" sz="2000" dirty="0"/>
          </a:p>
          <a:p>
            <a:endParaRPr lang="en-GB" dirty="0"/>
          </a:p>
        </p:txBody>
      </p:sp>
      <p:pic>
        <p:nvPicPr>
          <p:cNvPr id="2054" name="Picture 6" descr="Texture of oatmeal as a background. Top view.  stock images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779191" y="3177828"/>
            <a:ext cx="2172089" cy="1447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Oat flakes. Close-up, can be used as a background royalty free stock photo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42384" y="2426713"/>
            <a:ext cx="2002972" cy="1502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42384" y="4570892"/>
            <a:ext cx="2002972" cy="150222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27267" y="5069661"/>
            <a:ext cx="2124013" cy="1416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74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Oat based products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116021" cy="795366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 smtClean="0"/>
              <a:t>Food </a:t>
            </a:r>
            <a:r>
              <a:rPr lang="en-GB" sz="2000" dirty="0"/>
              <a:t>products may display The Red Tractor mark. This shows that it has been produced to a high set of quality standards.</a:t>
            </a:r>
          </a:p>
          <a:p>
            <a:endParaRPr lang="en-GB" dirty="0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54156" y="2467070"/>
            <a:ext cx="1165365" cy="155360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16261" y="4833202"/>
            <a:ext cx="2418269" cy="193066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85192" y="2253459"/>
            <a:ext cx="2539492" cy="20062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61701" y="4536400"/>
            <a:ext cx="2732087" cy="18180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86406" y="4259729"/>
            <a:ext cx="2204960" cy="160659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2284" y="3413441"/>
            <a:ext cx="2384004" cy="158886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23167" y="3582524"/>
            <a:ext cx="1749897" cy="2283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40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Oats</a:t>
            </a:r>
            <a:endParaRPr lang="en-GB" dirty="0"/>
          </a:p>
        </p:txBody>
      </p:sp>
      <p:sp>
        <p:nvSpPr>
          <p:cNvPr id="5" name="TextBox 3"/>
          <p:cNvSpPr txBox="1"/>
          <p:nvPr/>
        </p:nvSpPr>
        <p:spPr>
          <a:xfrm>
            <a:off x="451470" y="6017203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00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78F9C6E6CA40469EF8D815CB2EEB82" ma:contentTypeVersion="13" ma:contentTypeDescription="Create a new document." ma:contentTypeScope="" ma:versionID="e130adad84ea3ab2135b56c6c336c885">
  <xsd:schema xmlns:xsd="http://www.w3.org/2001/XMLSchema" xmlns:xs="http://www.w3.org/2001/XMLSchema" xmlns:p="http://schemas.microsoft.com/office/2006/metadata/properties" xmlns:ns3="8409cf61-8f5f-4421-9a3e-169c7d6c7b55" xmlns:ns4="3089966e-1c9a-40c5-9c65-11a87eb6eb54" targetNamespace="http://schemas.microsoft.com/office/2006/metadata/properties" ma:root="true" ma:fieldsID="77387c4e1bf2321a475d1827ccc9247f" ns3:_="" ns4:_="">
    <xsd:import namespace="8409cf61-8f5f-4421-9a3e-169c7d6c7b55"/>
    <xsd:import namespace="3089966e-1c9a-40c5-9c65-11a87eb6eb5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09cf61-8f5f-4421-9a3e-169c7d6c7b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89966e-1c9a-40c5-9c65-11a87eb6eb5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9BF05FD-BA5A-44C7-B600-25347455CD6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6ACE4AD-6602-414A-827A-2CF2E395CB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09cf61-8f5f-4421-9a3e-169c7d6c7b55"/>
    <ds:schemaRef ds:uri="3089966e-1c9a-40c5-9c65-11a87eb6eb5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D849BBA-06D1-40FD-ABB1-46E192A11511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409cf61-8f5f-4421-9a3e-169c7d6c7b55"/>
    <ds:schemaRef ds:uri="http://purl.org/dc/terms/"/>
    <ds:schemaRef ds:uri="http://schemas.openxmlformats.org/package/2006/metadata/core-properties"/>
    <ds:schemaRef ds:uri="3089966e-1c9a-40c5-9c65-11a87eb6eb54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3176</TotalTime>
  <Words>235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Office Theme</vt:lpstr>
      <vt:lpstr>Custom Design</vt:lpstr>
      <vt:lpstr>1_Custom Design</vt:lpstr>
      <vt:lpstr>3_Custom Design</vt:lpstr>
      <vt:lpstr>Oats</vt:lpstr>
      <vt:lpstr>Overview</vt:lpstr>
      <vt:lpstr>Farming oats</vt:lpstr>
      <vt:lpstr>Types of oats </vt:lpstr>
      <vt:lpstr>Oat based products</vt:lpstr>
      <vt:lpstr>Oats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Elsa Healey</cp:lastModifiedBy>
  <cp:revision>66</cp:revision>
  <cp:lastPrinted>2021-01-12T14:15:44Z</cp:lastPrinted>
  <dcterms:created xsi:type="dcterms:W3CDTF">2018-10-10T09:22:08Z</dcterms:created>
  <dcterms:modified xsi:type="dcterms:W3CDTF">2021-02-08T14:26:38Z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0x0101001778F9C6E6CA40469EF8D815CB2EEB82</vt:lpwstr>
  </property>
</Properties>
</file>