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6"/>
  </p:notesMasterIdLst>
  <p:handoutMasterIdLst>
    <p:handoutMasterId r:id="rId17"/>
  </p:handoutMasterIdLst>
  <p:sldIdLst>
    <p:sldId id="256" r:id="rId8"/>
    <p:sldId id="281" r:id="rId9"/>
    <p:sldId id="282" r:id="rId10"/>
    <p:sldId id="283" r:id="rId11"/>
    <p:sldId id="289" r:id="rId12"/>
    <p:sldId id="291" r:id="rId13"/>
    <p:sldId id="288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636622A-4E85-464F-8A6A-E0251167C275}">
          <p14:sldIdLst>
            <p14:sldId id="256"/>
          </p14:sldIdLst>
        </p14:section>
        <p14:section name="Untitled Section" id="{5ACF246C-85BD-490A-B525-FD8AF41A9985}">
          <p14:sldIdLst>
            <p14:sldId id="281"/>
            <p14:sldId id="282"/>
            <p14:sldId id="283"/>
            <p14:sldId id="289"/>
            <p14:sldId id="291"/>
            <p14:sldId id="288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 Meek" initials="FM" lastIdx="6" clrIdx="0">
    <p:extLst>
      <p:ext uri="{19B8F6BF-5375-455C-9EA6-DF929625EA0E}">
        <p15:presenceInfo xmlns:p15="http://schemas.microsoft.com/office/powerpoint/2012/main" userId="S-1-5-21-1974762338-2042246095-630515929-1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F3F"/>
    <a:srgbClr val="FCE3C2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3E602A-152A-42D6-990F-1E7D6E936EA2}" v="1" dt="2020-10-08T15:29:21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73" d="100"/>
          <a:sy n="73" d="100"/>
        </p:scale>
        <p:origin x="6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12444A-866B-4D89-B17D-C88D85AE66C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F695356-767E-49B9-94EA-42E3135ADA06}">
      <dgm:prSet phldrT="[Text]"/>
      <dgm:spPr>
        <a:solidFill>
          <a:srgbClr val="EF9F3F"/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Steeping  (soaking in water)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E8D80C-3DDE-4616-8FE5-E542DBEA55FC}" type="parTrans" cxnId="{D8340C7E-61F6-4BDE-83AF-088496CBB858}">
      <dgm:prSet/>
      <dgm:spPr/>
      <dgm:t>
        <a:bodyPr/>
        <a:lstStyle/>
        <a:p>
          <a:endParaRPr lang="en-US"/>
        </a:p>
      </dgm:t>
    </dgm:pt>
    <dgm:pt modelId="{C44A758A-C680-4F38-84F5-F7D5D191A411}" type="sibTrans" cxnId="{D8340C7E-61F6-4BDE-83AF-088496CBB858}">
      <dgm:prSet/>
      <dgm:spPr>
        <a:solidFill>
          <a:srgbClr val="EF9F3F"/>
        </a:solidFill>
      </dgm:spPr>
      <dgm:t>
        <a:bodyPr/>
        <a:lstStyle/>
        <a:p>
          <a:endParaRPr lang="en-US"/>
        </a:p>
      </dgm:t>
    </dgm:pt>
    <dgm:pt modelId="{0422638E-5E56-4202-85A6-88EEC0E330BA}">
      <dgm:prSet phldrT="[Text]"/>
      <dgm:spPr>
        <a:solidFill>
          <a:srgbClr val="EF9F3F"/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Germination  (growing)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9F4A40-64D5-428A-B3C3-DB52FDF9F759}" type="parTrans" cxnId="{110299D8-B633-4DD3-A42A-AAB389CF3916}">
      <dgm:prSet/>
      <dgm:spPr/>
      <dgm:t>
        <a:bodyPr/>
        <a:lstStyle/>
        <a:p>
          <a:endParaRPr lang="en-US"/>
        </a:p>
      </dgm:t>
    </dgm:pt>
    <dgm:pt modelId="{F20C5A7D-96B2-423D-8FEC-5C4F6270E161}" type="sibTrans" cxnId="{110299D8-B633-4DD3-A42A-AAB389CF3916}">
      <dgm:prSet/>
      <dgm:spPr>
        <a:solidFill>
          <a:srgbClr val="EF9F3F"/>
        </a:solidFill>
      </dgm:spPr>
      <dgm:t>
        <a:bodyPr/>
        <a:lstStyle/>
        <a:p>
          <a:endParaRPr lang="en-US"/>
        </a:p>
      </dgm:t>
    </dgm:pt>
    <dgm:pt modelId="{1AA9B2D3-2132-4149-9B74-91898399F021}">
      <dgm:prSet phldrT="[Text]"/>
      <dgm:spPr>
        <a:solidFill>
          <a:srgbClr val="EF9F3F"/>
        </a:solidFill>
      </dgm:spPr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Kilning (drying)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B7DCDB-BCF6-493C-846D-02D6D289D03A}" type="parTrans" cxnId="{2D854077-9A4D-4489-9E6A-93C5E6B2DC63}">
      <dgm:prSet/>
      <dgm:spPr/>
      <dgm:t>
        <a:bodyPr/>
        <a:lstStyle/>
        <a:p>
          <a:endParaRPr lang="en-US"/>
        </a:p>
      </dgm:t>
    </dgm:pt>
    <dgm:pt modelId="{821D551E-8E0B-468E-80EA-1AD07A6646F2}" type="sibTrans" cxnId="{2D854077-9A4D-4489-9E6A-93C5E6B2DC63}">
      <dgm:prSet/>
      <dgm:spPr/>
      <dgm:t>
        <a:bodyPr/>
        <a:lstStyle/>
        <a:p>
          <a:endParaRPr lang="en-US"/>
        </a:p>
      </dgm:t>
    </dgm:pt>
    <dgm:pt modelId="{DB535241-FAEF-4826-98DD-AD67913BCD8A}" type="pres">
      <dgm:prSet presAssocID="{B012444A-866B-4D89-B17D-C88D85AE66C5}" presName="Name0" presStyleCnt="0">
        <dgm:presLayoutVars>
          <dgm:dir/>
          <dgm:resizeHandles val="exact"/>
        </dgm:presLayoutVars>
      </dgm:prSet>
      <dgm:spPr/>
    </dgm:pt>
    <dgm:pt modelId="{96B5BE8A-0CD9-460A-9971-D464EF85C25C}" type="pres">
      <dgm:prSet presAssocID="{1F695356-767E-49B9-94EA-42E3135ADA0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23F2C5-40B4-42B0-AE99-0FA92BB5B75F}" type="pres">
      <dgm:prSet presAssocID="{C44A758A-C680-4F38-84F5-F7D5D191A41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24481EB-7CC8-4D7F-B7DE-D4B22FCA416C}" type="pres">
      <dgm:prSet presAssocID="{C44A758A-C680-4F38-84F5-F7D5D191A41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FCD0363-59E9-4FC2-B776-5B435A68663E}" type="pres">
      <dgm:prSet presAssocID="{0422638E-5E56-4202-85A6-88EEC0E330B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111A6-EBE5-49FA-9609-6BE18C3D6F86}" type="pres">
      <dgm:prSet presAssocID="{F20C5A7D-96B2-423D-8FEC-5C4F6270E161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2D515B4-1289-4472-BBB1-6BF11BB2D9D7}" type="pres">
      <dgm:prSet presAssocID="{F20C5A7D-96B2-423D-8FEC-5C4F6270E161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17A0799-2250-4E4E-97A3-95E9E3A9E55B}" type="pres">
      <dgm:prSet presAssocID="{1AA9B2D3-2132-4149-9B74-91898399F02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340C7E-61F6-4BDE-83AF-088496CBB858}" srcId="{B012444A-866B-4D89-B17D-C88D85AE66C5}" destId="{1F695356-767E-49B9-94EA-42E3135ADA06}" srcOrd="0" destOrd="0" parTransId="{A1E8D80C-3DDE-4616-8FE5-E542DBEA55FC}" sibTransId="{C44A758A-C680-4F38-84F5-F7D5D191A411}"/>
    <dgm:cxn modelId="{856569BC-81EE-4940-AC3A-434856CEA4B8}" type="presOf" srcId="{C44A758A-C680-4F38-84F5-F7D5D191A411}" destId="{524481EB-7CC8-4D7F-B7DE-D4B22FCA416C}" srcOrd="1" destOrd="0" presId="urn:microsoft.com/office/officeart/2005/8/layout/process1"/>
    <dgm:cxn modelId="{C664ADFA-1983-4B10-8983-E93C58309F67}" type="presOf" srcId="{1AA9B2D3-2132-4149-9B74-91898399F021}" destId="{D17A0799-2250-4E4E-97A3-95E9E3A9E55B}" srcOrd="0" destOrd="0" presId="urn:microsoft.com/office/officeart/2005/8/layout/process1"/>
    <dgm:cxn modelId="{6F04F4D2-439A-4956-B2D1-C1A388DA07C3}" type="presOf" srcId="{0422638E-5E56-4202-85A6-88EEC0E330BA}" destId="{9FCD0363-59E9-4FC2-B776-5B435A68663E}" srcOrd="0" destOrd="0" presId="urn:microsoft.com/office/officeart/2005/8/layout/process1"/>
    <dgm:cxn modelId="{3C247547-4B91-4105-96E2-F671AD2C6033}" type="presOf" srcId="{1F695356-767E-49B9-94EA-42E3135ADA06}" destId="{96B5BE8A-0CD9-460A-9971-D464EF85C25C}" srcOrd="0" destOrd="0" presId="urn:microsoft.com/office/officeart/2005/8/layout/process1"/>
    <dgm:cxn modelId="{EC1DFF9B-E23D-442E-9917-6E5591C70F03}" type="presOf" srcId="{C44A758A-C680-4F38-84F5-F7D5D191A411}" destId="{7C23F2C5-40B4-42B0-AE99-0FA92BB5B75F}" srcOrd="0" destOrd="0" presId="urn:microsoft.com/office/officeart/2005/8/layout/process1"/>
    <dgm:cxn modelId="{88033B6C-C6D5-481B-BE9F-578166DFBD54}" type="presOf" srcId="{F20C5A7D-96B2-423D-8FEC-5C4F6270E161}" destId="{352111A6-EBE5-49FA-9609-6BE18C3D6F86}" srcOrd="0" destOrd="0" presId="urn:microsoft.com/office/officeart/2005/8/layout/process1"/>
    <dgm:cxn modelId="{2D854077-9A4D-4489-9E6A-93C5E6B2DC63}" srcId="{B012444A-866B-4D89-B17D-C88D85AE66C5}" destId="{1AA9B2D3-2132-4149-9B74-91898399F021}" srcOrd="2" destOrd="0" parTransId="{0BB7DCDB-BCF6-493C-846D-02D6D289D03A}" sibTransId="{821D551E-8E0B-468E-80EA-1AD07A6646F2}"/>
    <dgm:cxn modelId="{A7539BE6-F554-4361-A743-463414AC41BF}" type="presOf" srcId="{B012444A-866B-4D89-B17D-C88D85AE66C5}" destId="{DB535241-FAEF-4826-98DD-AD67913BCD8A}" srcOrd="0" destOrd="0" presId="urn:microsoft.com/office/officeart/2005/8/layout/process1"/>
    <dgm:cxn modelId="{83214EFC-6374-4D0E-B23C-7A64C94C9C70}" type="presOf" srcId="{F20C5A7D-96B2-423D-8FEC-5C4F6270E161}" destId="{02D515B4-1289-4472-BBB1-6BF11BB2D9D7}" srcOrd="1" destOrd="0" presId="urn:microsoft.com/office/officeart/2005/8/layout/process1"/>
    <dgm:cxn modelId="{110299D8-B633-4DD3-A42A-AAB389CF3916}" srcId="{B012444A-866B-4D89-B17D-C88D85AE66C5}" destId="{0422638E-5E56-4202-85A6-88EEC0E330BA}" srcOrd="1" destOrd="0" parTransId="{9D9F4A40-64D5-428A-B3C3-DB52FDF9F759}" sibTransId="{F20C5A7D-96B2-423D-8FEC-5C4F6270E161}"/>
    <dgm:cxn modelId="{7727C395-4711-41A3-AF74-7C3AD09151E8}" type="presParOf" srcId="{DB535241-FAEF-4826-98DD-AD67913BCD8A}" destId="{96B5BE8A-0CD9-460A-9971-D464EF85C25C}" srcOrd="0" destOrd="0" presId="urn:microsoft.com/office/officeart/2005/8/layout/process1"/>
    <dgm:cxn modelId="{B483EE46-B91A-4CF8-83A5-F8DC9D9665E7}" type="presParOf" srcId="{DB535241-FAEF-4826-98DD-AD67913BCD8A}" destId="{7C23F2C5-40B4-42B0-AE99-0FA92BB5B75F}" srcOrd="1" destOrd="0" presId="urn:microsoft.com/office/officeart/2005/8/layout/process1"/>
    <dgm:cxn modelId="{AAEB7E02-A264-4D2A-9DD5-3D904D436548}" type="presParOf" srcId="{7C23F2C5-40B4-42B0-AE99-0FA92BB5B75F}" destId="{524481EB-7CC8-4D7F-B7DE-D4B22FCA416C}" srcOrd="0" destOrd="0" presId="urn:microsoft.com/office/officeart/2005/8/layout/process1"/>
    <dgm:cxn modelId="{4020BBDE-4CD6-4640-AA43-8785D8927C7E}" type="presParOf" srcId="{DB535241-FAEF-4826-98DD-AD67913BCD8A}" destId="{9FCD0363-59E9-4FC2-B776-5B435A68663E}" srcOrd="2" destOrd="0" presId="urn:microsoft.com/office/officeart/2005/8/layout/process1"/>
    <dgm:cxn modelId="{F1DEAB38-597E-453C-9B79-8B711AE0F53E}" type="presParOf" srcId="{DB535241-FAEF-4826-98DD-AD67913BCD8A}" destId="{352111A6-EBE5-49FA-9609-6BE18C3D6F86}" srcOrd="3" destOrd="0" presId="urn:microsoft.com/office/officeart/2005/8/layout/process1"/>
    <dgm:cxn modelId="{E07DC7E7-1D1F-414F-AA49-623E1E3352C2}" type="presParOf" srcId="{352111A6-EBE5-49FA-9609-6BE18C3D6F86}" destId="{02D515B4-1289-4472-BBB1-6BF11BB2D9D7}" srcOrd="0" destOrd="0" presId="urn:microsoft.com/office/officeart/2005/8/layout/process1"/>
    <dgm:cxn modelId="{610C3394-0DBB-427C-B7B0-63DEA2D839F5}" type="presParOf" srcId="{DB535241-FAEF-4826-98DD-AD67913BCD8A}" destId="{D17A0799-2250-4E4E-97A3-95E9E3A9E55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5BE8A-0CD9-460A-9971-D464EF85C25C}">
      <dsp:nvSpPr>
        <dsp:cNvPr id="0" name=""/>
        <dsp:cNvSpPr/>
      </dsp:nvSpPr>
      <dsp:spPr>
        <a:xfrm>
          <a:off x="6079" y="1330372"/>
          <a:ext cx="1816967" cy="1090180"/>
        </a:xfrm>
        <a:prstGeom prst="roundRect">
          <a:avLst>
            <a:gd name="adj" fmla="val 10000"/>
          </a:avLst>
        </a:prstGeom>
        <a:solidFill>
          <a:srgbClr val="EF9F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Arial" panose="020B0604020202020204" pitchFamily="34" charset="0"/>
              <a:cs typeface="Arial" panose="020B0604020202020204" pitchFamily="34" charset="0"/>
            </a:rPr>
            <a:t>Steeping  (soaking in water)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09" y="1362302"/>
        <a:ext cx="1753107" cy="1026320"/>
      </dsp:txXfrm>
    </dsp:sp>
    <dsp:sp modelId="{7C23F2C5-40B4-42B0-AE99-0FA92BB5B75F}">
      <dsp:nvSpPr>
        <dsp:cNvPr id="0" name=""/>
        <dsp:cNvSpPr/>
      </dsp:nvSpPr>
      <dsp:spPr>
        <a:xfrm>
          <a:off x="2004742" y="1650159"/>
          <a:ext cx="385197" cy="450607"/>
        </a:xfrm>
        <a:prstGeom prst="rightArrow">
          <a:avLst>
            <a:gd name="adj1" fmla="val 60000"/>
            <a:gd name="adj2" fmla="val 50000"/>
          </a:avLst>
        </a:prstGeom>
        <a:solidFill>
          <a:srgbClr val="EF9F3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004742" y="1740280"/>
        <a:ext cx="269638" cy="270365"/>
      </dsp:txXfrm>
    </dsp:sp>
    <dsp:sp modelId="{9FCD0363-59E9-4FC2-B776-5B435A68663E}">
      <dsp:nvSpPr>
        <dsp:cNvPr id="0" name=""/>
        <dsp:cNvSpPr/>
      </dsp:nvSpPr>
      <dsp:spPr>
        <a:xfrm>
          <a:off x="2549832" y="1330372"/>
          <a:ext cx="1816967" cy="1090180"/>
        </a:xfrm>
        <a:prstGeom prst="roundRect">
          <a:avLst>
            <a:gd name="adj" fmla="val 10000"/>
          </a:avLst>
        </a:prstGeom>
        <a:solidFill>
          <a:srgbClr val="EF9F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Arial" panose="020B0604020202020204" pitchFamily="34" charset="0"/>
              <a:cs typeface="Arial" panose="020B0604020202020204" pitchFamily="34" charset="0"/>
            </a:rPr>
            <a:t>Germination  (growing)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81762" y="1362302"/>
        <a:ext cx="1753107" cy="1026320"/>
      </dsp:txXfrm>
    </dsp:sp>
    <dsp:sp modelId="{352111A6-EBE5-49FA-9609-6BE18C3D6F86}">
      <dsp:nvSpPr>
        <dsp:cNvPr id="0" name=""/>
        <dsp:cNvSpPr/>
      </dsp:nvSpPr>
      <dsp:spPr>
        <a:xfrm>
          <a:off x="4548496" y="1650159"/>
          <a:ext cx="385197" cy="450607"/>
        </a:xfrm>
        <a:prstGeom prst="rightArrow">
          <a:avLst>
            <a:gd name="adj1" fmla="val 60000"/>
            <a:gd name="adj2" fmla="val 50000"/>
          </a:avLst>
        </a:prstGeom>
        <a:solidFill>
          <a:srgbClr val="EF9F3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548496" y="1740280"/>
        <a:ext cx="269638" cy="270365"/>
      </dsp:txXfrm>
    </dsp:sp>
    <dsp:sp modelId="{D17A0799-2250-4E4E-97A3-95E9E3A9E55B}">
      <dsp:nvSpPr>
        <dsp:cNvPr id="0" name=""/>
        <dsp:cNvSpPr/>
      </dsp:nvSpPr>
      <dsp:spPr>
        <a:xfrm>
          <a:off x="5093586" y="1330372"/>
          <a:ext cx="1816967" cy="1090180"/>
        </a:xfrm>
        <a:prstGeom prst="roundRect">
          <a:avLst>
            <a:gd name="adj" fmla="val 10000"/>
          </a:avLst>
        </a:prstGeom>
        <a:solidFill>
          <a:srgbClr val="EF9F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Arial" panose="020B0604020202020204" pitchFamily="34" charset="0"/>
              <a:cs typeface="Arial" panose="020B0604020202020204" pitchFamily="34" charset="0"/>
            </a:rPr>
            <a:t>Kilning (drying)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5516" y="1362302"/>
        <a:ext cx="1753107" cy="1026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671C2-27F0-4335-8197-12C355B22EC7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4677F-5A79-4134-8C87-AB0C8BB08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8405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6EFC0-62A3-47A6-BA77-DC801CC47D86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32E38-4BC5-4C0D-B4BB-9C0EEB4D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8178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69326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tiff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Barley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This presentation gives an overview and explanation of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farming barley in </a:t>
            </a:r>
            <a:r>
              <a:rPr lang="en-US" sz="2000" dirty="0"/>
              <a:t>the UK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the process of malting;</a:t>
            </a:r>
          </a:p>
          <a:p>
            <a:r>
              <a:rPr lang="en-US" sz="2000" dirty="0" smtClean="0"/>
              <a:t>barley in our diet;</a:t>
            </a:r>
          </a:p>
          <a:p>
            <a:r>
              <a:rPr lang="en-US" sz="2000" dirty="0" smtClean="0"/>
              <a:t>food and drink made fr</a:t>
            </a:r>
            <a:r>
              <a:rPr lang="en-US" sz="2000" dirty="0"/>
              <a:t>o</a:t>
            </a:r>
            <a:r>
              <a:rPr lang="en-US" sz="2000" dirty="0" smtClean="0"/>
              <a:t>m barley and malt.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6605" y="3065488"/>
            <a:ext cx="1841568" cy="26742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50112" y="4609474"/>
            <a:ext cx="2807335" cy="150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Farming barley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13415" cy="3600000"/>
          </a:xfrm>
        </p:spPr>
        <p:txBody>
          <a:bodyPr/>
          <a:lstStyle/>
          <a:p>
            <a:r>
              <a:rPr lang="en-GB" sz="2000" dirty="0" smtClean="0"/>
              <a:t>Barley is grown on about 1.2 million hectares of land in the UK. </a:t>
            </a:r>
          </a:p>
          <a:p>
            <a:r>
              <a:rPr lang="en-GB" sz="2000" dirty="0" smtClean="0"/>
              <a:t>Barley is the second biggest crop grown in the UK and our farmers produce on average around 6-8million tonnes per year.</a:t>
            </a:r>
          </a:p>
          <a:p>
            <a:r>
              <a:rPr lang="en-GB" sz="2000" dirty="0" smtClean="0"/>
              <a:t>Two thirds of the barley crop is planted with varieties that have malting potential. </a:t>
            </a:r>
          </a:p>
          <a:p>
            <a:r>
              <a:rPr lang="en-GB" sz="2000" dirty="0"/>
              <a:t>In the UK, barley is planted in September and harvested the following August. The harvesting process removes the grains from the plant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Nearly 20% of the UK barley crop is exported.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8228" y="2858474"/>
            <a:ext cx="4335057" cy="288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70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Malting barley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552237" cy="3600000"/>
          </a:xfrm>
        </p:spPr>
        <p:txBody>
          <a:bodyPr/>
          <a:lstStyle/>
          <a:p>
            <a:r>
              <a:rPr lang="en-GB" sz="2000" dirty="0"/>
              <a:t>Malting is the process that turns grains of harvested barley from the farm into malted barley for food and </a:t>
            </a:r>
            <a:r>
              <a:rPr lang="en-GB" sz="2000" dirty="0" smtClean="0"/>
              <a:t>drink.</a:t>
            </a:r>
            <a:endParaRPr lang="en-GB" sz="2000" dirty="0"/>
          </a:p>
          <a:p>
            <a:r>
              <a:rPr lang="en-GB" sz="2000" dirty="0" smtClean="0"/>
              <a:t>The UK malting industry is the 4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largest in the world.</a:t>
            </a:r>
          </a:p>
          <a:p>
            <a:r>
              <a:rPr lang="en-GB" sz="2000" dirty="0" smtClean="0"/>
              <a:t>British malt is exported to more than 80 countries around the world. The important growth markets are in the Far East, South America and Eastern Europe. </a:t>
            </a:r>
          </a:p>
          <a:p>
            <a:r>
              <a:rPr lang="en-GB" sz="2000" dirty="0" smtClean="0"/>
              <a:t>Assurance </a:t>
            </a:r>
            <a:r>
              <a:rPr lang="en-GB" sz="2000" dirty="0"/>
              <a:t>and traceability schemes include – Red Tractor and Assured UK </a:t>
            </a:r>
            <a:r>
              <a:rPr lang="en-GB" sz="2000" dirty="0" smtClean="0"/>
              <a:t>Malt.</a:t>
            </a:r>
            <a:endParaRPr lang="en-GB" sz="2000" dirty="0"/>
          </a:p>
          <a:p>
            <a:r>
              <a:rPr lang="en-GB" sz="2000" dirty="0" smtClean="0"/>
              <a:t>Food and drink made from barley that has been through the scheme may </a:t>
            </a:r>
            <a:r>
              <a:rPr lang="en-GB" sz="2000" dirty="0"/>
              <a:t>display </a:t>
            </a:r>
            <a:r>
              <a:rPr lang="en-GB" sz="2000" dirty="0" smtClean="0"/>
              <a:t>the </a:t>
            </a:r>
            <a:r>
              <a:rPr lang="en-GB" sz="2000" dirty="0"/>
              <a:t>Red Tractor mark. This shows that it has been produced to a high set of quality standards.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4728" y="4772822"/>
            <a:ext cx="1244057" cy="16585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5846" y="1842851"/>
            <a:ext cx="4256154" cy="292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51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different stages in malting barley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6932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To make malt, cleaned barley, water</a:t>
            </a:r>
            <a:r>
              <a:rPr lang="en-GB" sz="2000" dirty="0"/>
              <a:t>, air and </a:t>
            </a:r>
            <a:r>
              <a:rPr lang="en-GB" sz="2000" dirty="0" smtClean="0"/>
              <a:t>heat are needed. The simplified diagram below shows the different stages.</a:t>
            </a:r>
            <a:endParaRPr lang="en-GB" sz="2000" dirty="0"/>
          </a:p>
          <a:p>
            <a:endParaRPr lang="en-GB" sz="2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77262702"/>
              </p:ext>
            </p:extLst>
          </p:nvPr>
        </p:nvGraphicFramePr>
        <p:xfrm>
          <a:off x="1169274" y="2718396"/>
          <a:ext cx="6916633" cy="3750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2114" y="3597245"/>
            <a:ext cx="3154256" cy="210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97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Barley in our diet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537996" cy="360000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Barley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 part of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starchy carbohydrate group of the Eatwell Guide.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group also includes potatoes, bread, rice, pasta and other starchy carbohydrates, and around a third of what we eat should come from this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recommendations from the Eatwell Guide is to base meals on starchy carbohydrates, choosing wholegrain versions where possible.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Whole barley, which is uncommon in supermarkets but can be purchased online, is a wholegrain. We should be trying 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eat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more wholegrains in our diets.</a:t>
            </a:r>
          </a:p>
          <a:p>
            <a:endParaRPr lang="en-GB" dirty="0"/>
          </a:p>
        </p:txBody>
      </p:sp>
      <p:pic>
        <p:nvPicPr>
          <p:cNvPr id="4" name="Graphic 4" descr="Grain">
            <a:extLst>
              <a:ext uri="{FF2B5EF4-FFF2-40B4-BE49-F238E27FC236}">
                <a16:creationId xmlns:a16="http://schemas.microsoft.com/office/drawing/2014/main" id="{EF995CF6-6109-4F8E-8DD3-E920921524E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211748" y="2142815"/>
            <a:ext cx="1905051" cy="1905051"/>
          </a:xfrm>
          <a:prstGeom prst="rect">
            <a:avLst/>
          </a:prstGeom>
        </p:spPr>
      </p:pic>
      <p:pic>
        <p:nvPicPr>
          <p:cNvPr id="5" name="Graphic 5" descr="Crops">
            <a:extLst>
              <a:ext uri="{FF2B5EF4-FFF2-40B4-BE49-F238E27FC236}">
                <a16:creationId xmlns:a16="http://schemas.microsoft.com/office/drawing/2014/main" id="{B71569C5-81BF-471D-A8F6-51D29AD0D84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162323" y="4134710"/>
            <a:ext cx="2036382" cy="203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3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Food and drink made from barley and malt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8587" y="4469649"/>
            <a:ext cx="3632205" cy="22329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9625" y="2246761"/>
            <a:ext cx="2670131" cy="19684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08369" y="4857118"/>
            <a:ext cx="1999276" cy="12131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37231" y="2194560"/>
            <a:ext cx="1941552" cy="20979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7478" y="4469649"/>
            <a:ext cx="2289421" cy="22729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380" y="2283798"/>
            <a:ext cx="3278777" cy="218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80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Barley</a:t>
            </a:r>
            <a:endParaRPr lang="en-GB" dirty="0"/>
          </a:p>
        </p:txBody>
      </p:sp>
      <p:sp>
        <p:nvSpPr>
          <p:cNvPr id="5" name="TextBox 3"/>
          <p:cNvSpPr txBox="1"/>
          <p:nvPr/>
        </p:nvSpPr>
        <p:spPr>
          <a:xfrm>
            <a:off x="256698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78F9C6E6CA40469EF8D815CB2EEB82" ma:contentTypeVersion="13" ma:contentTypeDescription="Create a new document." ma:contentTypeScope="" ma:versionID="e130adad84ea3ab2135b56c6c336c885">
  <xsd:schema xmlns:xsd="http://www.w3.org/2001/XMLSchema" xmlns:xs="http://www.w3.org/2001/XMLSchema" xmlns:p="http://schemas.microsoft.com/office/2006/metadata/properties" xmlns:ns3="8409cf61-8f5f-4421-9a3e-169c7d6c7b55" xmlns:ns4="3089966e-1c9a-40c5-9c65-11a87eb6eb54" targetNamespace="http://schemas.microsoft.com/office/2006/metadata/properties" ma:root="true" ma:fieldsID="77387c4e1bf2321a475d1827ccc9247f" ns3:_="" ns4:_="">
    <xsd:import namespace="8409cf61-8f5f-4421-9a3e-169c7d6c7b55"/>
    <xsd:import namespace="3089966e-1c9a-40c5-9c65-11a87eb6eb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9cf61-8f5f-4421-9a3e-169c7d6c7b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9966e-1c9a-40c5-9c65-11a87eb6eb5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ACE4AD-6602-414A-827A-2CF2E395C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09cf61-8f5f-4421-9a3e-169c7d6c7b55"/>
    <ds:schemaRef ds:uri="3089966e-1c9a-40c5-9c65-11a87eb6e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849BBA-06D1-40FD-ABB1-46E192A11511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8409cf61-8f5f-4421-9a3e-169c7d6c7b55"/>
    <ds:schemaRef ds:uri="http://schemas.openxmlformats.org/package/2006/metadata/core-properties"/>
    <ds:schemaRef ds:uri="http://schemas.microsoft.com/office/infopath/2007/PartnerControls"/>
    <ds:schemaRef ds:uri="3089966e-1c9a-40c5-9c65-11a87eb6eb5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9BF05FD-BA5A-44C7-B600-25347455CD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3330</TotalTime>
  <Words>410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1_Custom Design</vt:lpstr>
      <vt:lpstr>3_Custom Design</vt:lpstr>
      <vt:lpstr>Barley</vt:lpstr>
      <vt:lpstr>Overview</vt:lpstr>
      <vt:lpstr>Farming barley</vt:lpstr>
      <vt:lpstr>Malting barley </vt:lpstr>
      <vt:lpstr>The different stages in malting barley</vt:lpstr>
      <vt:lpstr>Barley in our diet</vt:lpstr>
      <vt:lpstr>Food and drink made from barley and malt</vt:lpstr>
      <vt:lpstr>Barley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Elsa Healey</cp:lastModifiedBy>
  <cp:revision>83</cp:revision>
  <cp:lastPrinted>2021-01-12T14:15:44Z</cp:lastPrinted>
  <dcterms:created xsi:type="dcterms:W3CDTF">2018-10-10T09:22:08Z</dcterms:created>
  <dcterms:modified xsi:type="dcterms:W3CDTF">2021-02-16T15:54:26Z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0x0101001778F9C6E6CA40469EF8D815CB2EEB82</vt:lpwstr>
  </property>
</Properties>
</file>