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0" r:id="rId5"/>
    <p:sldMasterId id="2147483652" r:id="rId6"/>
    <p:sldMasterId id="2147483656" r:id="rId7"/>
  </p:sldMasterIdLst>
  <p:sldIdLst>
    <p:sldId id="256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300" r:id="rId16"/>
    <p:sldId id="301" r:id="rId17"/>
    <p:sldId id="297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ces Meek" initials="FM" lastIdx="1" clrIdx="0">
    <p:extLst>
      <p:ext uri="{19B8F6BF-5375-455C-9EA6-DF929625EA0E}">
        <p15:presenceInfo xmlns:p15="http://schemas.microsoft.com/office/powerpoint/2012/main" userId="S-1-5-21-1974762338-2042246095-630515929-114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C4D9"/>
    <a:srgbClr val="B8B8D1"/>
    <a:srgbClr val="263B83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75"/>
    <p:restoredTop sz="94655"/>
  </p:normalViewPr>
  <p:slideViewPr>
    <p:cSldViewPr snapToGrid="0" snapToObjects="1">
      <p:cViewPr varScale="1">
        <p:scale>
          <a:sx n="73" d="100"/>
          <a:sy n="73" d="100"/>
        </p:scale>
        <p:origin x="66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263B8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Section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263B8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C3C4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263B8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2021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2021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82205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2021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2021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7" Type="http://schemas.openxmlformats.org/officeDocument/2006/relationships/image" Target="../media/image24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3.tiff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odafactoflife.org.uk/whole-school/whole-school-approach/guidelines-for-school-education-resources-about-food/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sv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Barley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Food and drink made from barley and malt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58587" y="4469649"/>
            <a:ext cx="3632205" cy="223291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39625" y="2246761"/>
            <a:ext cx="2670131" cy="196847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08369" y="4857118"/>
            <a:ext cx="1999276" cy="121315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837231" y="2194560"/>
            <a:ext cx="1941552" cy="209798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7478" y="4469649"/>
            <a:ext cx="2289421" cy="227293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2380" y="2283798"/>
            <a:ext cx="3278777" cy="218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88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/>
              <a:t>www.foodafactoflife.org.uk</a:t>
            </a: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Barley</a:t>
            </a:r>
            <a:endParaRPr lang="en-GB" dirty="0"/>
          </a:p>
        </p:txBody>
      </p:sp>
      <p:sp>
        <p:nvSpPr>
          <p:cNvPr id="5" name="TextBox 3"/>
          <p:cNvSpPr txBox="1"/>
          <p:nvPr/>
        </p:nvSpPr>
        <p:spPr>
          <a:xfrm>
            <a:off x="451470" y="6017203"/>
            <a:ext cx="9904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This resource meets the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i="1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Guidelines for producers and users of school education resources about food</a:t>
            </a:r>
            <a:r>
              <a:rPr lang="en-GB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6122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This presentation gives an overview and explanation of</a:t>
            </a:r>
            <a:r>
              <a:rPr lang="en-US" sz="2000" dirty="0" smtClean="0"/>
              <a:t>:</a:t>
            </a:r>
          </a:p>
          <a:p>
            <a:r>
              <a:rPr lang="en-US" sz="2000" dirty="0" smtClean="0"/>
              <a:t>farming barley in </a:t>
            </a:r>
            <a:r>
              <a:rPr lang="en-US" sz="2000" dirty="0"/>
              <a:t>the UK</a:t>
            </a:r>
            <a:r>
              <a:rPr lang="en-US" sz="2000" dirty="0" smtClean="0"/>
              <a:t>;</a:t>
            </a:r>
          </a:p>
          <a:p>
            <a:r>
              <a:rPr lang="en-US" sz="2000" dirty="0" smtClean="0"/>
              <a:t>the process of malting;</a:t>
            </a:r>
          </a:p>
          <a:p>
            <a:r>
              <a:rPr lang="en-US" sz="2000" dirty="0" smtClean="0"/>
              <a:t>barley </a:t>
            </a:r>
            <a:r>
              <a:rPr lang="en-US" sz="2000" dirty="0" smtClean="0"/>
              <a:t>in our </a:t>
            </a:r>
            <a:r>
              <a:rPr lang="en-US" sz="2000" dirty="0" smtClean="0"/>
              <a:t>diet;</a:t>
            </a:r>
            <a:endParaRPr lang="en-US" sz="2000" dirty="0" smtClean="0"/>
          </a:p>
          <a:p>
            <a:r>
              <a:rPr lang="en-US" sz="2000" dirty="0"/>
              <a:t>f</a:t>
            </a:r>
            <a:r>
              <a:rPr lang="en-US" sz="2000" dirty="0" smtClean="0"/>
              <a:t>ood and drink made from barley and malt.</a:t>
            </a: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02390" y="3033952"/>
            <a:ext cx="1841568" cy="267427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099037" y="4655029"/>
            <a:ext cx="2503353" cy="1340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167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Farming barley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813415" cy="3600000"/>
          </a:xfrm>
        </p:spPr>
        <p:txBody>
          <a:bodyPr/>
          <a:lstStyle/>
          <a:p>
            <a:r>
              <a:rPr lang="en-GB" sz="2000" dirty="0" smtClean="0"/>
              <a:t>Barley is grown on about 1.2 million hectares of land in the UK. </a:t>
            </a:r>
          </a:p>
          <a:p>
            <a:r>
              <a:rPr lang="en-GB" sz="2000" dirty="0" smtClean="0"/>
              <a:t>Barley is the second biggest crop grown in the UK and our farmers produce on average around 6-8million tonnes per year.</a:t>
            </a:r>
          </a:p>
          <a:p>
            <a:r>
              <a:rPr lang="en-GB" sz="2000" dirty="0" smtClean="0"/>
              <a:t>Two thirds of the barley crop is planted with varieties that have malting potential. </a:t>
            </a:r>
          </a:p>
          <a:p>
            <a:r>
              <a:rPr lang="en-GB" sz="2000" dirty="0"/>
              <a:t>In the UK, barley is planted in September and harvested the following August. The harvesting process removes the grains from the plant</a:t>
            </a:r>
            <a:r>
              <a:rPr lang="en-GB" sz="2000" dirty="0" smtClean="0"/>
              <a:t>.</a:t>
            </a:r>
          </a:p>
          <a:p>
            <a:r>
              <a:rPr lang="en-GB" sz="2000" dirty="0" smtClean="0"/>
              <a:t>Nearly 20% of the UK barley crop is exported.</a:t>
            </a:r>
            <a:endParaRPr lang="en-GB" sz="2000" dirty="0"/>
          </a:p>
          <a:p>
            <a:endParaRPr lang="en-GB" sz="2000" dirty="0"/>
          </a:p>
          <a:p>
            <a:endParaRPr lang="en-GB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50592" y="2500733"/>
            <a:ext cx="2806370" cy="187035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3762" y="4584297"/>
            <a:ext cx="2743200" cy="183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699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Malting barley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6304284" cy="3600000"/>
          </a:xfrm>
        </p:spPr>
        <p:txBody>
          <a:bodyPr/>
          <a:lstStyle/>
          <a:p>
            <a:r>
              <a:rPr lang="en-GB" sz="2000" dirty="0"/>
              <a:t>Malting is the process that turns grains of harvested barley from the farm into malted barley for food and drink.</a:t>
            </a:r>
          </a:p>
          <a:p>
            <a:r>
              <a:rPr lang="en-GB" sz="2000" dirty="0"/>
              <a:t>The UK malting industry is the 4</a:t>
            </a:r>
            <a:r>
              <a:rPr lang="en-GB" sz="2000" baseline="30000" dirty="0"/>
              <a:t>th</a:t>
            </a:r>
            <a:r>
              <a:rPr lang="en-GB" sz="2000" dirty="0"/>
              <a:t> largest in the world.</a:t>
            </a:r>
          </a:p>
          <a:p>
            <a:r>
              <a:rPr lang="en-GB" sz="2000" dirty="0"/>
              <a:t>British malt is exported to more than 80 countries around the world. The important growth markets are in the Far East, South America and Eastern Europe. </a:t>
            </a:r>
          </a:p>
          <a:p>
            <a:r>
              <a:rPr lang="en-GB" sz="2000" dirty="0"/>
              <a:t>Assurance and traceability schemes include – Red Tractor and Assured UK Malt.</a:t>
            </a:r>
          </a:p>
          <a:p>
            <a:r>
              <a:rPr lang="en-GB" sz="2000" dirty="0"/>
              <a:t>Food and drink made from barley that has been through the scheme may display the Red Tractor mark. This shows that it has been produced to a high set of quality standards.</a:t>
            </a:r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80857" y="4694260"/>
            <a:ext cx="1244057" cy="165850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0268" y="2366962"/>
            <a:ext cx="2743200" cy="2124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1206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Stage 1: Malting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5" y="2571092"/>
            <a:ext cx="6668439" cy="3600000"/>
          </a:xfrm>
        </p:spPr>
        <p:txBody>
          <a:bodyPr/>
          <a:lstStyle/>
          <a:p>
            <a:r>
              <a:rPr lang="en-GB" sz="2000" dirty="0" smtClean="0"/>
              <a:t>Malting is </a:t>
            </a:r>
            <a:r>
              <a:rPr lang="en-GB" sz="2000" dirty="0"/>
              <a:t>the process </a:t>
            </a:r>
            <a:r>
              <a:rPr lang="en-GB" sz="2000" dirty="0" smtClean="0"/>
              <a:t>that turns grains of harvested barley from the farm </a:t>
            </a:r>
            <a:r>
              <a:rPr lang="en-GB" sz="2000" dirty="0"/>
              <a:t>into </a:t>
            </a:r>
            <a:r>
              <a:rPr lang="en-GB" sz="2000" dirty="0" smtClean="0"/>
              <a:t>malted barley</a:t>
            </a:r>
            <a:r>
              <a:rPr lang="en-GB" sz="2000" dirty="0"/>
              <a:t> </a:t>
            </a:r>
            <a:r>
              <a:rPr lang="en-GB" sz="2000" dirty="0" smtClean="0"/>
              <a:t>for food and drink.</a:t>
            </a:r>
          </a:p>
          <a:p>
            <a:r>
              <a:rPr lang="en-GB" sz="2000" dirty="0"/>
              <a:t>To make malt you need barley, water, air and heat.</a:t>
            </a:r>
          </a:p>
          <a:p>
            <a:r>
              <a:rPr lang="en-GB" sz="2000" dirty="0" smtClean="0"/>
              <a:t>The incoming grain is sampled, tested and inspected. </a:t>
            </a:r>
          </a:p>
          <a:p>
            <a:r>
              <a:rPr lang="en-GB" sz="2000" dirty="0" smtClean="0"/>
              <a:t>The grain is cleaned to remove stones, foreign objects, dust and straw and is then dried. </a:t>
            </a:r>
          </a:p>
          <a:p>
            <a:r>
              <a:rPr lang="en-GB" sz="2000" dirty="0" smtClean="0"/>
              <a:t>This ensures all grain will germinate evenly and prevent mould development.</a:t>
            </a:r>
          </a:p>
          <a:p>
            <a:r>
              <a:rPr lang="en-GB" sz="2000" dirty="0" smtClean="0"/>
              <a:t>The grain is then stored in silos.  </a:t>
            </a:r>
          </a:p>
          <a:p>
            <a:endParaRPr lang="en-GB" sz="2000" dirty="0"/>
          </a:p>
          <a:p>
            <a:endParaRPr lang="en-GB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9101" y="2487154"/>
            <a:ext cx="2549856" cy="185927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667" y="4549780"/>
            <a:ext cx="2578290" cy="1718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603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Stage 2: Steeping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6772941" cy="3600000"/>
          </a:xfrm>
        </p:spPr>
        <p:txBody>
          <a:bodyPr/>
          <a:lstStyle/>
          <a:p>
            <a:r>
              <a:rPr lang="en-GB" sz="2000" dirty="0" smtClean="0"/>
              <a:t>Steeping or soaking in water is the first stage in malt production.</a:t>
            </a:r>
          </a:p>
          <a:p>
            <a:r>
              <a:rPr lang="en-GB" sz="2000" dirty="0" smtClean="0"/>
              <a:t>Steeping typically takes 48 hours and is covered in water 2 to 3 times.</a:t>
            </a:r>
          </a:p>
          <a:p>
            <a:r>
              <a:rPr lang="en-GB" sz="2000" dirty="0" smtClean="0"/>
              <a:t>Periods without water are called air rests and allow the grain to hydrate evenly.</a:t>
            </a:r>
          </a:p>
          <a:p>
            <a:r>
              <a:rPr lang="en-GB" sz="2000" dirty="0" smtClean="0"/>
              <a:t>At the end of the steeping period the grain will contain 45% moisture.</a:t>
            </a:r>
            <a:endParaRPr lang="en-GB" sz="2000" dirty="0"/>
          </a:p>
          <a:p>
            <a:endParaRPr lang="en-GB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8083" y="2571092"/>
            <a:ext cx="3267494" cy="2178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496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Stage 3: Germination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5" y="2571092"/>
            <a:ext cx="6157799" cy="3600000"/>
          </a:xfrm>
        </p:spPr>
        <p:txBody>
          <a:bodyPr/>
          <a:lstStyle/>
          <a:p>
            <a:r>
              <a:rPr lang="en-GB" sz="2000" dirty="0" smtClean="0"/>
              <a:t>The grain is transferred to a germination vessel</a:t>
            </a:r>
          </a:p>
          <a:p>
            <a:r>
              <a:rPr lang="en-GB" sz="2000" dirty="0" smtClean="0"/>
              <a:t>Over the next 4-5 days the grain is encouraged to grow under controlled conditions.</a:t>
            </a:r>
          </a:p>
          <a:p>
            <a:r>
              <a:rPr lang="en-GB" sz="2000" dirty="0" smtClean="0"/>
              <a:t>During this time grains natural enzymes remove the cell walls and make the grain softer and easier to grind.</a:t>
            </a:r>
          </a:p>
          <a:p>
            <a:r>
              <a:rPr lang="en-GB" sz="2000" dirty="0" smtClean="0"/>
              <a:t>At this stage the germinating grain is know as ‘green malt’.</a:t>
            </a:r>
            <a:endParaRPr lang="en-GB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2874" y="2571092"/>
            <a:ext cx="3328908" cy="2219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7318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Stage 4: Kilning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5" y="2571092"/>
            <a:ext cx="6656563" cy="3600000"/>
          </a:xfrm>
        </p:spPr>
        <p:txBody>
          <a:bodyPr/>
          <a:lstStyle/>
          <a:p>
            <a:r>
              <a:rPr lang="en-GB" sz="2000" dirty="0" smtClean="0"/>
              <a:t>Green malt is transferred to kilns for warm air drying to stop the germination process and reduce the moisture content of the grain by 43%.</a:t>
            </a:r>
          </a:p>
          <a:p>
            <a:r>
              <a:rPr lang="en-GB" sz="2000" dirty="0" smtClean="0"/>
              <a:t>Kilning generates both flavour and colour in the malt.</a:t>
            </a:r>
          </a:p>
          <a:p>
            <a:r>
              <a:rPr lang="en-GB" sz="2000" dirty="0" smtClean="0"/>
              <a:t>The kilning process takes around 20-28 hours.</a:t>
            </a:r>
          </a:p>
          <a:p>
            <a:r>
              <a:rPr lang="en-GB" sz="2000" dirty="0" smtClean="0"/>
              <a:t>At this stage the malt takes on its own distinctive flavour and colour. </a:t>
            </a:r>
          </a:p>
          <a:p>
            <a:r>
              <a:rPr lang="en-GB" sz="2000" dirty="0" smtClean="0"/>
              <a:t>Drying also make the malt easier to grind. </a:t>
            </a:r>
            <a:endParaRPr lang="en-GB" sz="2000" dirty="0"/>
          </a:p>
          <a:p>
            <a:pPr marL="0" indent="0">
              <a:buNone/>
            </a:pPr>
            <a:endParaRPr lang="en-GB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4192" y="2571092"/>
            <a:ext cx="3002507" cy="200167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95517" y="4572763"/>
            <a:ext cx="2860642" cy="1991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112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Barley in our diet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7537996" cy="3600000"/>
          </a:xfrm>
        </p:spPr>
        <p:txBody>
          <a:bodyPr/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Barley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is part of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the starchy carbohydrate group of the Eatwell Guide.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This group also includes potatoes, bread, rice, pasta and other starchy carbohydrates, and around a third of what we eat should come from this group.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The recommendations from the Eatwell Guide is to base meals on starchy carbohydrates, choosing wholegrain versions where possible.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Whole barley, which is uncommon in supermarkets but can be purchased online, is a wholegrain. We should be trying to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eat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more wholegrains in our diets.</a:t>
            </a:r>
          </a:p>
          <a:p>
            <a:endParaRPr lang="en-GB" dirty="0"/>
          </a:p>
        </p:txBody>
      </p:sp>
      <p:pic>
        <p:nvPicPr>
          <p:cNvPr id="4" name="Graphic 4" descr="Grain">
            <a:extLst>
              <a:ext uri="{FF2B5EF4-FFF2-40B4-BE49-F238E27FC236}">
                <a16:creationId xmlns:a16="http://schemas.microsoft.com/office/drawing/2014/main" id="{EF995CF6-6109-4F8E-8DD3-E920921524E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9211748" y="2142815"/>
            <a:ext cx="1905051" cy="1905051"/>
          </a:xfrm>
          <a:prstGeom prst="rect">
            <a:avLst/>
          </a:prstGeom>
        </p:spPr>
      </p:pic>
      <p:pic>
        <p:nvPicPr>
          <p:cNvPr id="5" name="Graphic 5" descr="Crops">
            <a:extLst>
              <a:ext uri="{FF2B5EF4-FFF2-40B4-BE49-F238E27FC236}">
                <a16:creationId xmlns:a16="http://schemas.microsoft.com/office/drawing/2014/main" id="{B71569C5-81BF-471D-A8F6-51D29AD0D848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9162323" y="4134710"/>
            <a:ext cx="2036382" cy="2036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401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778F9C6E6CA40469EF8D815CB2EEB82" ma:contentTypeVersion="13" ma:contentTypeDescription="Create a new document." ma:contentTypeScope="" ma:versionID="e130adad84ea3ab2135b56c6c336c885">
  <xsd:schema xmlns:xsd="http://www.w3.org/2001/XMLSchema" xmlns:xs="http://www.w3.org/2001/XMLSchema" xmlns:p="http://schemas.microsoft.com/office/2006/metadata/properties" xmlns:ns3="8409cf61-8f5f-4421-9a3e-169c7d6c7b55" xmlns:ns4="3089966e-1c9a-40c5-9c65-11a87eb6eb54" targetNamespace="http://schemas.microsoft.com/office/2006/metadata/properties" ma:root="true" ma:fieldsID="77387c4e1bf2321a475d1827ccc9247f" ns3:_="" ns4:_="">
    <xsd:import namespace="8409cf61-8f5f-4421-9a3e-169c7d6c7b55"/>
    <xsd:import namespace="3089966e-1c9a-40c5-9c65-11a87eb6eb5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09cf61-8f5f-4421-9a3e-169c7d6c7b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89966e-1c9a-40c5-9c65-11a87eb6eb5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7B0CD3F-4BD9-47C7-BECE-F9B30F8F9D07}">
  <ds:schemaRefs>
    <ds:schemaRef ds:uri="3089966e-1c9a-40c5-9c65-11a87eb6eb54"/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8409cf61-8f5f-4421-9a3e-169c7d6c7b5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B45CC64-928C-478A-B753-FB3B1B49C99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99BC847-79C8-40F5-A5C0-E2608C5EB7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09cf61-8f5f-4421-9a3e-169c7d6c7b55"/>
    <ds:schemaRef ds:uri="3089966e-1c9a-40c5-9c65-11a87eb6eb5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646</Words>
  <Application>Microsoft Office PowerPoint</Application>
  <PresentationFormat>Widescreen</PresentationFormat>
  <Paragraphs>52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Office Theme</vt:lpstr>
      <vt:lpstr>Custom Design</vt:lpstr>
      <vt:lpstr>1_Custom Design</vt:lpstr>
      <vt:lpstr>3_Custom Design</vt:lpstr>
      <vt:lpstr>Barley</vt:lpstr>
      <vt:lpstr>Overview</vt:lpstr>
      <vt:lpstr>Farming barley</vt:lpstr>
      <vt:lpstr>Malting barley </vt:lpstr>
      <vt:lpstr>Stage 1: Malting</vt:lpstr>
      <vt:lpstr>Stage 2: Steeping </vt:lpstr>
      <vt:lpstr>Stage 3: Germination</vt:lpstr>
      <vt:lpstr>Stage 4: Kilning</vt:lpstr>
      <vt:lpstr>Barley in our diet</vt:lpstr>
      <vt:lpstr>Food and drink made from barley and malt</vt:lpstr>
      <vt:lpstr>Barley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Elsa Healey</cp:lastModifiedBy>
  <cp:revision>42</cp:revision>
  <dcterms:created xsi:type="dcterms:W3CDTF">2018-10-10T09:22:08Z</dcterms:created>
  <dcterms:modified xsi:type="dcterms:W3CDTF">2021-02-16T16:05:44Z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0x0101001778F9C6E6CA40469EF8D815CB2EEB82</vt:lpwstr>
  </property>
</Properties>
</file>