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4" r:id="rId9"/>
    <p:sldId id="286" r:id="rId10"/>
    <p:sldId id="287" r:id="rId11"/>
    <p:sldId id="288" r:id="rId12"/>
    <p:sldId id="285" r:id="rId13"/>
    <p:sldId id="280" r:id="rId14"/>
    <p:sldId id="281" r:id="rId15"/>
    <p:sldId id="282" r:id="rId16"/>
    <p:sldId id="268" r:id="rId17"/>
    <p:sldId id="289" r:id="rId18"/>
    <p:sldId id="283" r:id="rId19"/>
    <p:sldId id="284" r:id="rId20"/>
    <p:sldId id="293" r:id="rId21"/>
    <p:sldId id="271" r:id="rId22"/>
    <p:sldId id="290" r:id="rId23"/>
    <p:sldId id="273" r:id="rId24"/>
    <p:sldId id="274" r:id="rId25"/>
    <p:sldId id="291" r:id="rId26"/>
    <p:sldId id="275" r:id="rId27"/>
    <p:sldId id="276" r:id="rId28"/>
    <p:sldId id="277" r:id="rId29"/>
    <p:sldId id="292" r:id="rId30"/>
    <p:sldId id="26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B83"/>
    <a:srgbClr val="C3C4D9"/>
    <a:srgbClr val="B8B8D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55"/>
  </p:normalViewPr>
  <p:slideViewPr>
    <p:cSldViewPr snapToGrid="0" snapToObjects="1">
      <p:cViewPr varScale="1">
        <p:scale>
          <a:sx n="66" d="100"/>
          <a:sy n="66" d="100"/>
        </p:scale>
        <p:origin x="1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377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pregnancy/keeping-well/foods-to-avoid/#:~:text=Try%20to%20eat%20British%20Lion,and%20yolks%20are%20cooked%20thoroughly.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pcaassured.org.uk/farm-animal-welfare/egg-laying-hen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laidinbritaineggs.co.uk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gginfo.co.uk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nfuonline.com/sectors/poultry/poultry-news/enriched-colony-cages-the-facts/#:~:text=In%20January%202012%20battery%20cages,battery%20cages%20from%20January%202012.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ovefreerangeeggs.co.uk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egginfo.co.uk/egg-facts-and-figures/production/organic-eg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oilassociation.org/organic-living/what-is-organic/organic-egg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cagefreeworld.org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128612" cy="720000"/>
          </a:xfrm>
        </p:spPr>
        <p:txBody>
          <a:bodyPr/>
          <a:lstStyle/>
          <a:p>
            <a:r>
              <a:rPr lang="en-GB" dirty="0" smtClean="0"/>
              <a:t>Eggs in the UK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65528" y="2571092"/>
            <a:ext cx="525077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Over 90% of UK eggs are stamped with the ‘lion’ mark – showing that they are safe to eat.</a:t>
            </a:r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dirty="0" smtClean="0"/>
              <a:t>Lion Code </a:t>
            </a:r>
            <a:r>
              <a:rPr lang="en-US" sz="2000" dirty="0"/>
              <a:t>of Practice </a:t>
            </a:r>
            <a:r>
              <a:rPr lang="en-US" sz="2000" dirty="0" smtClean="0"/>
              <a:t>sets </a:t>
            </a:r>
            <a:r>
              <a:rPr lang="en-US" sz="2000" dirty="0"/>
              <a:t>stringent requirements throughout the production chain to ensure quality, freshness and the highest standards of food safety.</a:t>
            </a:r>
          </a:p>
          <a:p>
            <a:pPr marL="0" indent="0">
              <a:buNone/>
            </a:pPr>
            <a:r>
              <a:rPr lang="en-GB" sz="2000" dirty="0"/>
              <a:t>Hens </a:t>
            </a:r>
            <a:r>
              <a:rPr lang="en-GB" sz="2000" dirty="0" smtClean="0"/>
              <a:t>are vaccinated </a:t>
            </a:r>
            <a:r>
              <a:rPr lang="en-GB" sz="2000" dirty="0"/>
              <a:t>against Salmonella </a:t>
            </a:r>
            <a:r>
              <a:rPr lang="en-GB" sz="2000" dirty="0" err="1"/>
              <a:t>Enteritidis</a:t>
            </a:r>
            <a:r>
              <a:rPr lang="en-GB" sz="2000" dirty="0"/>
              <a:t> and Salmonella </a:t>
            </a:r>
            <a:r>
              <a:rPr lang="en-GB" sz="2000" dirty="0" err="1" smtClean="0"/>
              <a:t>Typhimurium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r>
              <a:rPr lang="en-GB" sz="2000" dirty="0"/>
              <a:t>R</a:t>
            </a:r>
            <a:r>
              <a:rPr lang="en-US" sz="2000" dirty="0" smtClean="0"/>
              <a:t>aw</a:t>
            </a:r>
            <a:r>
              <a:rPr lang="en-US" sz="2000" dirty="0"/>
              <a:t>, partially cooked and fully cooked British Lion </a:t>
            </a:r>
            <a:r>
              <a:rPr lang="en-US" sz="2000" dirty="0" smtClean="0"/>
              <a:t>eggs are safe to eat by pregnant women.*  </a:t>
            </a:r>
            <a:endParaRPr lang="en-GB" sz="2000" dirty="0" smtClean="0"/>
          </a:p>
        </p:txBody>
      </p:sp>
      <p:pic>
        <p:nvPicPr>
          <p:cNvPr id="1026" name="Picture 2" descr="https://www.egginfo.co.uk/sites/default/files/styles/page_banner_image/public/chefs%20eggs%20low%20res_1.jpg?itok=Dq0hUbv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852" b="26467"/>
          <a:stretch/>
        </p:blipFill>
        <p:spPr bwMode="auto">
          <a:xfrm>
            <a:off x="6875589" y="2353033"/>
            <a:ext cx="4986211" cy="341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5584" y="6273720"/>
            <a:ext cx="4417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Source: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NHS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British Lion Mark egg labelling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57514" y="2301081"/>
            <a:ext cx="2213812" cy="400110"/>
          </a:xfrm>
          <a:prstGeom prst="rect">
            <a:avLst/>
          </a:prstGeom>
          <a:noFill/>
          <a:ln>
            <a:solidFill>
              <a:srgbClr val="263B8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British Lion Mark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9904" y="2261088"/>
            <a:ext cx="2608445" cy="1631216"/>
          </a:xfrm>
          <a:prstGeom prst="rect">
            <a:avLst/>
          </a:prstGeom>
          <a:noFill/>
          <a:ln>
            <a:solidFill>
              <a:srgbClr val="263B83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Method of production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 = Organic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 = Free Range              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 = Barn                         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 = Caged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9903" y="4130325"/>
            <a:ext cx="2608445" cy="1323439"/>
          </a:xfrm>
          <a:prstGeom prst="rect">
            <a:avLst/>
          </a:prstGeom>
          <a:noFill/>
          <a:ln>
            <a:solidFill>
              <a:srgbClr val="263B83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Producer identity -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unique code denoting where the egg was produced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5821" y="4130325"/>
            <a:ext cx="2266048" cy="400110"/>
          </a:xfrm>
          <a:prstGeom prst="rect">
            <a:avLst/>
          </a:prstGeom>
          <a:noFill/>
          <a:ln>
            <a:solidFill>
              <a:srgbClr val="263B83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Best before date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05404" y="2826206"/>
            <a:ext cx="2842928" cy="2132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19327" y="2791348"/>
            <a:ext cx="2882766" cy="216207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983832" y="3118585"/>
            <a:ext cx="1963553" cy="394636"/>
          </a:xfrm>
          <a:prstGeom prst="straightConnector1">
            <a:avLst/>
          </a:prstGeom>
          <a:ln>
            <a:solidFill>
              <a:srgbClr val="EF9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38348" y="3724977"/>
            <a:ext cx="1395665" cy="750770"/>
          </a:xfrm>
          <a:prstGeom prst="straightConnector1">
            <a:avLst/>
          </a:prstGeom>
          <a:ln>
            <a:solidFill>
              <a:srgbClr val="EF9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>
            <a:off x="8871326" y="2501136"/>
            <a:ext cx="1283327" cy="1131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</p:cNvCxnSpPr>
          <p:nvPr/>
        </p:nvCxnSpPr>
        <p:spPr>
          <a:xfrm flipV="1">
            <a:off x="8941869" y="3973046"/>
            <a:ext cx="1725580" cy="357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21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RSPCA Assured egg-laying hen standards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502417"/>
            <a:ext cx="591491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RSPCA higher welfare standards ensure that all hens have:</a:t>
            </a:r>
          </a:p>
          <a:p>
            <a:r>
              <a:rPr lang="en-US" sz="2000" dirty="0" smtClean="0"/>
              <a:t>more space to roam around;</a:t>
            </a:r>
          </a:p>
          <a:p>
            <a:r>
              <a:rPr lang="en-US" sz="2000" dirty="0" smtClean="0"/>
              <a:t>natural daylight for indoor birds;</a:t>
            </a:r>
          </a:p>
          <a:p>
            <a:r>
              <a:rPr lang="en-US" sz="2000" dirty="0" smtClean="0"/>
              <a:t>raised perches to perch on;</a:t>
            </a:r>
          </a:p>
          <a:p>
            <a:r>
              <a:rPr lang="en-US" sz="2000" dirty="0" smtClean="0"/>
              <a:t>more daily inspections;</a:t>
            </a:r>
          </a:p>
          <a:p>
            <a:r>
              <a:rPr lang="en-US" sz="2000" dirty="0" smtClean="0"/>
              <a:t>straw bales and other objects to peck at;</a:t>
            </a:r>
          </a:p>
          <a:p>
            <a:r>
              <a:rPr lang="en-US" sz="2000" dirty="0" smtClean="0"/>
              <a:t>welfare assured from birth to slaughter.</a:t>
            </a:r>
            <a:endParaRPr lang="en-GB" sz="2000" dirty="0"/>
          </a:p>
        </p:txBody>
      </p:sp>
      <p:pic>
        <p:nvPicPr>
          <p:cNvPr id="6146" name="Picture 2" descr="RSPCA Assured | RSPCA Assured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2064" y="2502417"/>
            <a:ext cx="4651455" cy="31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03368" y="5266801"/>
            <a:ext cx="3638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logo</a:t>
            </a:r>
            <a:r>
              <a:rPr lang="en-US" sz="1400" dirty="0" smtClean="0"/>
              <a:t>©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RSPCA Assured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Laid in Britain assurance scheme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90303" cy="25687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Laid in Britain is a food safety and hen welfare assurance scheme.</a:t>
            </a:r>
          </a:p>
          <a:p>
            <a:pPr marL="0" indent="0">
              <a:buNone/>
            </a:pPr>
            <a:r>
              <a:rPr lang="en-US" sz="2000" dirty="0" smtClean="0"/>
              <a:t>The Scheme is specifically for independent egg producers and retailers who supply locally.</a:t>
            </a:r>
          </a:p>
          <a:p>
            <a:pPr marL="0" indent="0">
              <a:buNone/>
            </a:pPr>
            <a:r>
              <a:rPr lang="en-US" sz="2000" dirty="0" smtClean="0"/>
              <a:t>Hens are vaccinated against salmonella, all eggs are fully traceable back to the farm and there are best before dates on egg boxes and packs.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052364" y="5139891"/>
            <a:ext cx="2464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logo©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Laid in Britain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257" y="2312169"/>
            <a:ext cx="3393138" cy="26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128612" cy="720000"/>
          </a:xfrm>
        </p:spPr>
        <p:txBody>
          <a:bodyPr/>
          <a:lstStyle/>
          <a:p>
            <a:r>
              <a:rPr lang="en-GB" dirty="0"/>
              <a:t>Eggs sizes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3" y="2198584"/>
            <a:ext cx="6954449" cy="12405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Eggs are now sold in four different sizes: small, medium, large and very large.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Mixed weight boxes are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also now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available which contain different sized eggs.</a:t>
            </a:r>
          </a:p>
          <a:p>
            <a:pPr marL="0" indent="0">
              <a:buNone/>
            </a:pPr>
            <a:r>
              <a:rPr lang="en-US" sz="2000" dirty="0" smtClean="0"/>
              <a:t>Some older recipes ask </a:t>
            </a:r>
            <a:r>
              <a:rPr lang="en-US" sz="2000" dirty="0"/>
              <a:t>for an egg in size 0 – 7.  The chart below shows the equivalent sizes.</a:t>
            </a:r>
            <a:endParaRPr lang="en-GB" sz="2000" dirty="0"/>
          </a:p>
        </p:txBody>
      </p:sp>
      <p:pic>
        <p:nvPicPr>
          <p:cNvPr id="2050" name="Picture 2" descr="https://www.egginfo.co.uk/sites/default/files/styles/page_banner_image/public/three%20eggs%20low%20res-min.jpg?itok=3qvOXnAL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22" b="20723"/>
          <a:stretch/>
        </p:blipFill>
        <p:spPr bwMode="auto">
          <a:xfrm>
            <a:off x="8549071" y="2283798"/>
            <a:ext cx="3381703" cy="35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74894"/>
              </p:ext>
            </p:extLst>
          </p:nvPr>
        </p:nvGraphicFramePr>
        <p:xfrm>
          <a:off x="1169276" y="3805458"/>
          <a:ext cx="6240145" cy="265038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079625">
                  <a:extLst>
                    <a:ext uri="{9D8B030D-6E8A-4147-A177-3AD203B41FA5}">
                      <a16:colId xmlns:a16="http://schemas.microsoft.com/office/drawing/2014/main" val="4009194902"/>
                    </a:ext>
                  </a:extLst>
                </a:gridCol>
                <a:gridCol w="2080260">
                  <a:extLst>
                    <a:ext uri="{9D8B030D-6E8A-4147-A177-3AD203B41FA5}">
                      <a16:colId xmlns:a16="http://schemas.microsoft.com/office/drawing/2014/main" val="1683243309"/>
                    </a:ext>
                  </a:extLst>
                </a:gridCol>
                <a:gridCol w="2080260">
                  <a:extLst>
                    <a:ext uri="{9D8B030D-6E8A-4147-A177-3AD203B41FA5}">
                      <a16:colId xmlns:a16="http://schemas.microsoft.com/office/drawing/2014/main" val="2832853395"/>
                    </a:ext>
                  </a:extLst>
                </a:gridCol>
              </a:tblGrid>
              <a:tr h="102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63B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size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63B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size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63B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72889"/>
                  </a:ext>
                </a:extLst>
              </a:tr>
              <a:tr h="443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73g and over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3C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large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3C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3C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07275"/>
                  </a:ext>
                </a:extLst>
              </a:tr>
              <a:tr h="664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– 73g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3C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3C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3C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9393"/>
                  </a:ext>
                </a:extLst>
              </a:tr>
              <a:tr h="664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– 63g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3C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3C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3C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925814"/>
                  </a:ext>
                </a:extLst>
              </a:tr>
              <a:tr h="664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53g and under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3C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3C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3C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784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80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128612" cy="720000"/>
          </a:xfrm>
        </p:spPr>
        <p:txBody>
          <a:bodyPr/>
          <a:lstStyle/>
          <a:p>
            <a:r>
              <a:rPr lang="en-GB" dirty="0" smtClean="0"/>
              <a:t>Parts of an egg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158" y="2350400"/>
            <a:ext cx="4448154" cy="3986323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6153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Eggs have three main parts: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sz="28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588529" y="3576774"/>
            <a:ext cx="3524357" cy="572812"/>
            <a:chOff x="4588529" y="3576774"/>
            <a:chExt cx="3524357" cy="572812"/>
          </a:xfrm>
          <a:solidFill>
            <a:srgbClr val="263B83"/>
          </a:solidFill>
        </p:grpSpPr>
        <p:sp>
          <p:nvSpPr>
            <p:cNvPr id="3" name="Rounded Rectangle 2"/>
            <p:cNvSpPr/>
            <p:nvPr/>
          </p:nvSpPr>
          <p:spPr>
            <a:xfrm>
              <a:off x="4588529" y="3624069"/>
              <a:ext cx="2049517" cy="525517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Shell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410197" y="3576774"/>
              <a:ext cx="1702689" cy="262759"/>
            </a:xfrm>
            <a:prstGeom prst="straightConnector1">
              <a:avLst/>
            </a:prstGeom>
            <a:grpFill/>
            <a:ln w="38100">
              <a:solidFill>
                <a:srgbClr val="263B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294943" y="1497196"/>
            <a:ext cx="2049517" cy="1507224"/>
            <a:chOff x="7294943" y="1497196"/>
            <a:chExt cx="2049517" cy="1507224"/>
          </a:xfrm>
          <a:solidFill>
            <a:srgbClr val="BF5150"/>
          </a:solidFill>
        </p:grpSpPr>
        <p:sp>
          <p:nvSpPr>
            <p:cNvPr id="6" name="Rounded Rectangle 5"/>
            <p:cNvSpPr/>
            <p:nvPr/>
          </p:nvSpPr>
          <p:spPr>
            <a:xfrm>
              <a:off x="7294943" y="1497196"/>
              <a:ext cx="2049517" cy="525517"/>
            </a:xfrm>
            <a:prstGeom prst="roundRect">
              <a:avLst>
                <a:gd name="adj" fmla="val 50000"/>
              </a:avLst>
            </a:prstGeom>
            <a:solidFill>
              <a:srgbClr val="263B83"/>
            </a:solidFill>
            <a:ln>
              <a:solidFill>
                <a:srgbClr val="BF51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Yolk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8249646" y="1938401"/>
              <a:ext cx="442060" cy="1066019"/>
            </a:xfrm>
            <a:prstGeom prst="straightConnector1">
              <a:avLst/>
            </a:prstGeom>
            <a:grpFill/>
            <a:ln w="38100">
              <a:solidFill>
                <a:srgbClr val="263B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9252482" y="3098552"/>
            <a:ext cx="2731589" cy="525517"/>
            <a:chOff x="9252482" y="3098552"/>
            <a:chExt cx="2731589" cy="525517"/>
          </a:xfrm>
          <a:solidFill>
            <a:srgbClr val="263B83"/>
          </a:solidFill>
        </p:grpSpPr>
        <p:sp>
          <p:nvSpPr>
            <p:cNvPr id="7" name="Rounded Rectangle 6"/>
            <p:cNvSpPr/>
            <p:nvPr/>
          </p:nvSpPr>
          <p:spPr>
            <a:xfrm>
              <a:off x="9934554" y="3098552"/>
              <a:ext cx="2049517" cy="525517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BF51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White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9252482" y="3120880"/>
              <a:ext cx="760538" cy="186479"/>
            </a:xfrm>
            <a:prstGeom prst="straightConnector1">
              <a:avLst/>
            </a:prstGeom>
            <a:grpFill/>
            <a:ln w="38100">
              <a:solidFill>
                <a:srgbClr val="263B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524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Uses of eggs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9084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Eggs can be boiled, poached, fried or scrambled. 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19" y="3560035"/>
            <a:ext cx="2913558" cy="2611057"/>
          </a:xfrm>
          <a:prstGeom prst="rect">
            <a:avLst/>
          </a:prstGeom>
        </p:spPr>
      </p:pic>
      <p:pic>
        <p:nvPicPr>
          <p:cNvPr id="11" name="Picture 10" descr="S:\Shared\EDUCATION TEAM FILES\Photographs Oct 2018 onwards\Medium size photos\Food and Drinks\Meat, Fish, Eggs, Tofu\Scrambled egg and toast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0189" y="3865688"/>
            <a:ext cx="3556457" cy="230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615" y="3265289"/>
            <a:ext cx="2299318" cy="32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3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Uses of eggs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56943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white of an egg can be whisked to make a foam.</a:t>
            </a:r>
          </a:p>
          <a:p>
            <a:pPr marL="0" indent="0">
              <a:buNone/>
            </a:pPr>
            <a:r>
              <a:rPr lang="en-US" sz="2000" dirty="0" smtClean="0"/>
              <a:t>The mechanical action of whisking causes denaturation, a change in the structure of the protein, and incorporates air to form a foam.</a:t>
            </a:r>
          </a:p>
          <a:p>
            <a:pPr marL="0" indent="0">
              <a:buNone/>
            </a:pPr>
            <a:r>
              <a:rPr lang="en-GB" sz="2000" dirty="0"/>
              <a:t>Denaturation is a partially reversible </a:t>
            </a:r>
            <a:r>
              <a:rPr lang="en-GB" sz="2000" dirty="0" smtClean="0"/>
              <a:t>change</a:t>
            </a:r>
            <a:r>
              <a:rPr lang="en-US" sz="2000" dirty="0" smtClean="0"/>
              <a:t>. </a:t>
            </a:r>
            <a:r>
              <a:rPr lang="en-GB" sz="2000" dirty="0" smtClean="0"/>
              <a:t>If </a:t>
            </a:r>
            <a:r>
              <a:rPr lang="en-GB" sz="2000" dirty="0"/>
              <a:t>the foam is left to stand, it will collapse back to form liquid egg white.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However, as the change is only partially reversed, trying to make a new foam from the previously collapsed one will not work well.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805" y="1801137"/>
            <a:ext cx="3195601" cy="239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2" t="17641" r="13900" b="10154"/>
          <a:stretch/>
        </p:blipFill>
        <p:spPr>
          <a:xfrm>
            <a:off x="8980371" y="4209262"/>
            <a:ext cx="2942122" cy="19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Uses of eggs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69274" y="2444741"/>
            <a:ext cx="7705216" cy="3600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 smtClean="0"/>
              <a:t>Eggs are used to make omelettes and quiche.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 smtClean="0"/>
              <a:t>When egg </a:t>
            </a:r>
            <a:r>
              <a:rPr lang="en-GB" sz="2000" dirty="0"/>
              <a:t>is cooked it changes colour and becomes firmer (sets</a:t>
            </a:r>
            <a:r>
              <a:rPr lang="en-GB" sz="2000" dirty="0" smtClean="0"/>
              <a:t>). This is known as coagulation.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Coagulation follows denaturation. </a:t>
            </a:r>
            <a:endParaRPr lang="en-GB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The heat causes egg proteins to unfold from their coiled state and form a solid, stable network.  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This change is irreversible.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3" name="Picture 12" descr="S:\Shared\EDUCATION TEAM FILES\Photographs Oct 2018 onwards\shutterstock_620144912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00"/>
          <a:stretch/>
        </p:blipFill>
        <p:spPr bwMode="auto">
          <a:xfrm>
            <a:off x="9086989" y="1814055"/>
            <a:ext cx="2490806" cy="2430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989" y="4494998"/>
            <a:ext cx="2662453" cy="177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Uses of eggs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1815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Coagulation continued.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Egg whites coagulate at 60°C, egg yolks at 65°C, with full coagulation occurring at 70°C.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481" y="1838425"/>
            <a:ext cx="2748013" cy="41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0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do eggs come from?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40559" cy="3600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Eggs are laid by hens.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2019, in the UK: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/>
              <a:t>13,093 million eggs were </a:t>
            </a:r>
            <a:r>
              <a:rPr lang="en-GB" sz="2000" dirty="0" smtClean="0"/>
              <a:t>eaten;</a:t>
            </a:r>
            <a:endParaRPr lang="en-GB" sz="2000" dirty="0"/>
          </a:p>
          <a:p>
            <a:r>
              <a:rPr lang="en-GB" sz="2000" dirty="0"/>
              <a:t>11,388 million eggs were </a:t>
            </a:r>
            <a:r>
              <a:rPr lang="en-GB" sz="2000" dirty="0" smtClean="0"/>
              <a:t>produced;</a:t>
            </a:r>
            <a:endParaRPr lang="en-GB" sz="2000" dirty="0"/>
          </a:p>
          <a:p>
            <a:r>
              <a:rPr lang="en-GB" sz="2000" dirty="0"/>
              <a:t>1,676 million eggs were imported and 271 million eggs were exported.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Hens are reared in three different ways to provide eggs in the UK.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69276" y="6266046"/>
            <a:ext cx="3171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www.egginfo.co.uk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:\Shared\EDUCATION TEAM FILES\Photographs Oct 2018 onwards\RB to file\broiler hen chicke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90" b="6641"/>
          <a:stretch/>
        </p:blipFill>
        <p:spPr bwMode="auto">
          <a:xfrm flipH="1">
            <a:off x="8932243" y="1665366"/>
            <a:ext cx="3253433" cy="3002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S:\Shared\EDUCATION TEAM FILES\Photographs Oct 2018 onwards\shutterstock_110551913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6" t="8799" r="6236" b="7589"/>
          <a:stretch/>
        </p:blipFill>
        <p:spPr bwMode="auto">
          <a:xfrm>
            <a:off x="8040397" y="4348431"/>
            <a:ext cx="2319688" cy="1917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44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Uses of eggs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8876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Eggs are used in cakes. They:</a:t>
            </a:r>
            <a:endParaRPr lang="en-GB" sz="2000" dirty="0"/>
          </a:p>
          <a:p>
            <a:pPr lvl="0"/>
            <a:r>
              <a:rPr lang="en-US" sz="2000" dirty="0" smtClean="0"/>
              <a:t>trap air (aerate) when whisked into a foam;</a:t>
            </a:r>
            <a:endParaRPr lang="en-GB" sz="2000" dirty="0" smtClean="0"/>
          </a:p>
          <a:p>
            <a:pPr lvl="0"/>
            <a:r>
              <a:rPr lang="en-US" sz="2000" dirty="0" smtClean="0"/>
              <a:t>coagulate (set) on heating;</a:t>
            </a:r>
            <a:endParaRPr lang="en-GB" sz="2000" dirty="0" smtClean="0"/>
          </a:p>
          <a:p>
            <a:pPr lvl="0"/>
            <a:r>
              <a:rPr lang="en-US" sz="2000" dirty="0" smtClean="0"/>
              <a:t>emulsify holding the fat in an emulsion which keeps it stable;</a:t>
            </a:r>
            <a:endParaRPr lang="en-GB" sz="2000" dirty="0" smtClean="0"/>
          </a:p>
          <a:p>
            <a:pPr lvl="0"/>
            <a:r>
              <a:rPr lang="en-US" sz="2000" dirty="0" smtClean="0"/>
              <a:t>add </a:t>
            </a:r>
            <a:r>
              <a:rPr lang="en-US" sz="2000" dirty="0" err="1" smtClean="0"/>
              <a:t>colour</a:t>
            </a:r>
            <a:r>
              <a:rPr lang="en-US" sz="2000" dirty="0" smtClean="0"/>
              <a:t>, </a:t>
            </a:r>
            <a:r>
              <a:rPr lang="en-US" sz="2000" dirty="0" err="1" smtClean="0"/>
              <a:t>flavour</a:t>
            </a:r>
            <a:r>
              <a:rPr lang="en-US" sz="2000" dirty="0" smtClean="0"/>
              <a:t> and nutritional value.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916" y="1563798"/>
            <a:ext cx="4166030" cy="458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Uses of eggs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7641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Eggs are used to bind ingredients together, e.g. fish cakes and croquette potatoes.</a:t>
            </a:r>
            <a:endParaRPr lang="en-US" sz="2000" dirty="0"/>
          </a:p>
          <a:p>
            <a:pPr marL="0" indent="0">
              <a:buNone/>
            </a:pPr>
            <a:r>
              <a:rPr lang="en-GB" sz="2000" dirty="0"/>
              <a:t>Raw egg combines the other ingredients and during cooking the protein in the egg coagulates, keeping the </a:t>
            </a:r>
            <a:r>
              <a:rPr lang="en-GB" sz="2000" dirty="0" smtClean="0"/>
              <a:t>fishcake, or croquettes, together.</a:t>
            </a:r>
            <a:endParaRPr lang="en-US" sz="2000" dirty="0" smtClean="0"/>
          </a:p>
          <a:p>
            <a:pPr marL="0" indent="0">
              <a:buNone/>
            </a:pPr>
            <a:r>
              <a:rPr lang="en-GB" sz="2000" dirty="0"/>
              <a:t>Egg also helps ‘stick’ the breadcrumbs to the outside of the fishcake or croquettes.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8" name="Picture 4" descr="https://www.foodafactoflife.org.uk/media/4035/croquette-potatoes.jpg?anchor=center&amp;mode=crop&amp;width=402&amp;height=245&amp;rnd=13241546456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9745" y="4293517"/>
            <a:ext cx="3129199" cy="19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431" y="1829305"/>
            <a:ext cx="3411828" cy="22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Uses of eggs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0742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Eggs can be used as a glaze, e.g. bread. 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Beaten egg is brushed over the surface before cooking. </a:t>
            </a:r>
            <a:r>
              <a:rPr lang="en-GB" sz="2000" dirty="0" smtClean="0"/>
              <a:t>The </a:t>
            </a:r>
            <a:r>
              <a:rPr lang="en-GB" sz="2000" dirty="0"/>
              <a:t>surface of the </a:t>
            </a:r>
            <a:r>
              <a:rPr lang="en-GB" sz="2000" dirty="0" smtClean="0"/>
              <a:t>food takes </a:t>
            </a:r>
            <a:r>
              <a:rPr lang="en-GB" sz="2000" dirty="0"/>
              <a:t>on a shiny, golden-brown appearance due to coagulation of egg proteins and the </a:t>
            </a:r>
            <a:r>
              <a:rPr lang="en-GB" sz="2000" dirty="0" err="1"/>
              <a:t>Maillard</a:t>
            </a:r>
            <a:r>
              <a:rPr lang="en-GB" sz="2000" dirty="0"/>
              <a:t> browning reaction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 descr="https://www.foodafactoflife.org.uk/media/3593/quick-bread-buns.jpg?center=0.50174216027874563,0.50132625994694957&amp;mode=crop&amp;width=402&amp;height=245&amp;rnd=13241546459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158" y="2836795"/>
            <a:ext cx="38290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597" y="2755181"/>
            <a:ext cx="2872463" cy="1872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Eggs from other types of poultry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646" y="2552860"/>
            <a:ext cx="616517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Eggs from other poultry can also be eaten:</a:t>
            </a:r>
          </a:p>
          <a:p>
            <a:r>
              <a:rPr lang="en-US" sz="2000" dirty="0"/>
              <a:t>duck;</a:t>
            </a:r>
          </a:p>
          <a:p>
            <a:r>
              <a:rPr lang="en-US" sz="2000" dirty="0"/>
              <a:t>emu;</a:t>
            </a:r>
          </a:p>
          <a:p>
            <a:r>
              <a:rPr lang="en-US" sz="2000" dirty="0"/>
              <a:t>goose;</a:t>
            </a:r>
          </a:p>
          <a:p>
            <a:r>
              <a:rPr lang="en-US" sz="2000" dirty="0"/>
              <a:t>guinea fowl;</a:t>
            </a:r>
          </a:p>
          <a:p>
            <a:r>
              <a:rPr lang="en-US" sz="2000" dirty="0"/>
              <a:t>pheasant;</a:t>
            </a:r>
          </a:p>
          <a:p>
            <a:r>
              <a:rPr lang="en-US" sz="2000" dirty="0"/>
              <a:t>rhea;</a:t>
            </a:r>
          </a:p>
          <a:p>
            <a:r>
              <a:rPr lang="en-US" sz="2000" dirty="0"/>
              <a:t>turkey; </a:t>
            </a:r>
          </a:p>
          <a:p>
            <a:r>
              <a:rPr lang="en-US" sz="2000" dirty="0"/>
              <a:t>ostrich;</a:t>
            </a:r>
          </a:p>
          <a:p>
            <a:r>
              <a:rPr lang="en-US" sz="2000" dirty="0"/>
              <a:t>quail.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316" y="1987441"/>
            <a:ext cx="2129727" cy="2129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590" y="2146696"/>
            <a:ext cx="2739640" cy="1819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648" y="4432647"/>
            <a:ext cx="2638457" cy="1839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74" y="4432647"/>
            <a:ext cx="3137285" cy="1859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323" y="4804992"/>
            <a:ext cx="2217079" cy="14774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25559" y="4048114"/>
            <a:ext cx="223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Guinea fowl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7376" y="4102718"/>
            <a:ext cx="104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Goose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0373" y="4432647"/>
            <a:ext cx="1260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Quail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24611" y="6272365"/>
            <a:ext cx="166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Duck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7376" y="6316465"/>
            <a:ext cx="1389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Rhea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22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8008" y="615346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128612" cy="720000"/>
          </a:xfrm>
        </p:spPr>
        <p:txBody>
          <a:bodyPr/>
          <a:lstStyle/>
          <a:p>
            <a:r>
              <a:rPr lang="en-GB" dirty="0"/>
              <a:t>Enriched colony cage egg production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19302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Between 40-80 hens share an enriched colony cage. </a:t>
            </a:r>
          </a:p>
          <a:p>
            <a:pPr marL="0" indent="0">
              <a:buNone/>
            </a:pPr>
            <a:r>
              <a:rPr lang="en-US" sz="2000" dirty="0"/>
              <a:t>Bird space in enriched colony cages is </a:t>
            </a:r>
            <a:r>
              <a:rPr lang="en-US" sz="2000" dirty="0" smtClean="0"/>
              <a:t>750cm² per hen.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space allows the bird to perch, lay their eggs and scratch.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Manure is removed two or three times a week from revolving belts underneath the </a:t>
            </a:r>
            <a:r>
              <a:rPr lang="en-US" sz="2000" dirty="0" smtClean="0">
                <a:latin typeface="Arial"/>
                <a:cs typeface="Arial"/>
              </a:rPr>
              <a:t>colony.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Food and water is </a:t>
            </a:r>
            <a:r>
              <a:rPr lang="en-US" sz="2000" dirty="0" smtClean="0">
                <a:latin typeface="Arial"/>
                <a:cs typeface="Arial"/>
              </a:rPr>
              <a:t>provided, </a:t>
            </a:r>
            <a:r>
              <a:rPr lang="en-US" sz="2000" dirty="0">
                <a:latin typeface="Arial"/>
                <a:cs typeface="Arial"/>
              </a:rPr>
              <a:t>and the temperate and light is controlled. </a:t>
            </a:r>
            <a:endParaRPr lang="en-US" sz="20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87655" y="6391175"/>
            <a:ext cx="495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NFU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067" y="2685449"/>
            <a:ext cx="4994704" cy="33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7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128612" cy="720000"/>
          </a:xfrm>
        </p:spPr>
        <p:txBody>
          <a:bodyPr/>
          <a:lstStyle/>
          <a:p>
            <a:r>
              <a:rPr lang="en-GB" dirty="0"/>
              <a:t>Barn egg production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60793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Hens are able to move freely around the </a:t>
            </a:r>
            <a:r>
              <a:rPr lang="en-US" sz="2000" dirty="0" smtClean="0"/>
              <a:t>barn.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Current legislation stipulates that there is a maximum of 9 hens per square </a:t>
            </a:r>
            <a:r>
              <a:rPr lang="en-US" sz="2000" dirty="0" err="1"/>
              <a:t>metre</a:t>
            </a:r>
            <a:r>
              <a:rPr lang="en-US" sz="2000" dirty="0"/>
              <a:t> of useable </a:t>
            </a:r>
            <a:r>
              <a:rPr lang="en-US" sz="2000" dirty="0" smtClean="0"/>
              <a:t>space.</a:t>
            </a: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Nest boxes are provided, one per five </a:t>
            </a:r>
            <a:r>
              <a:rPr lang="en-US" sz="2000" dirty="0" smtClean="0"/>
              <a:t>hens. Alternatively, communal nests are provided.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Perches allow for 15 centimeters of space per hen.</a:t>
            </a:r>
          </a:p>
          <a:p>
            <a:pPr marL="0" indent="0">
              <a:buNone/>
            </a:pPr>
            <a:r>
              <a:rPr lang="en-US" sz="2000" dirty="0"/>
              <a:t>Food and water is </a:t>
            </a:r>
            <a:r>
              <a:rPr lang="en-US" sz="2000" dirty="0" smtClean="0"/>
              <a:t>provided, </a:t>
            </a:r>
            <a:r>
              <a:rPr lang="en-US" sz="2000" dirty="0"/>
              <a:t>and the temperate and light is controlled. 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409" y="2483318"/>
            <a:ext cx="3521344" cy="23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9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128612" cy="720000"/>
          </a:xfrm>
        </p:spPr>
        <p:txBody>
          <a:bodyPr/>
          <a:lstStyle/>
          <a:p>
            <a:r>
              <a:rPr lang="en-GB" dirty="0"/>
              <a:t>Free range egg production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70507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Hens have access to the outside at all times.</a:t>
            </a:r>
          </a:p>
          <a:p>
            <a:pPr marL="0" indent="0">
              <a:buNone/>
            </a:pPr>
            <a:r>
              <a:rPr lang="en-US" sz="2000" dirty="0"/>
              <a:t>Legislation stipulates that, to be ‘free range’, there must be no more than 2,500 hens per hectare.  </a:t>
            </a:r>
          </a:p>
          <a:p>
            <a:pPr marL="0" indent="0">
              <a:buNone/>
            </a:pPr>
            <a:r>
              <a:rPr lang="en-US" sz="2000" dirty="0"/>
              <a:t>There are nest boxes and perches for the hens.</a:t>
            </a:r>
          </a:p>
          <a:p>
            <a:pPr marL="0" indent="0">
              <a:buNone/>
            </a:pPr>
            <a:r>
              <a:rPr lang="en-GB" sz="2000" dirty="0"/>
              <a:t>Around one-third of the ground is used for scratching and dust bathing.</a:t>
            </a:r>
          </a:p>
          <a:p>
            <a:pPr marL="0" indent="0">
              <a:buNone/>
            </a:pPr>
            <a:r>
              <a:rPr lang="en-US" sz="2000" dirty="0"/>
              <a:t>Many farmers plant trees to provide hens with shelter and a feeling of security outdoors.</a:t>
            </a:r>
          </a:p>
          <a:p>
            <a:pPr marL="0" indent="0">
              <a:buNone/>
            </a:pPr>
            <a:r>
              <a:rPr lang="en-US" sz="2000" dirty="0"/>
              <a:t>Hens are fed automatically ensuring a constant supply of fresh food. Food consists mainly of grain, such as wheat, along with soya mea, and vitamins and </a:t>
            </a:r>
            <a:r>
              <a:rPr lang="en-US" sz="2000" dirty="0" smtClean="0"/>
              <a:t>minerals. </a:t>
            </a:r>
            <a:endParaRPr lang="en-US" sz="20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45104" y="6006164"/>
            <a:ext cx="2829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www.lovefreerangeeggs.co.uk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611" y="2758345"/>
            <a:ext cx="3404549" cy="22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Hatching and rearing chicks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8817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Chicks are bred at hatcheries.</a:t>
            </a:r>
          </a:p>
          <a:p>
            <a:pPr marL="0" indent="0">
              <a:buNone/>
            </a:pPr>
            <a:r>
              <a:rPr lang="en-US" sz="2000" dirty="0" smtClean="0"/>
              <a:t>Only females can lay eggs so a process to assess a chick’s gender takes place immediately after birth.</a:t>
            </a:r>
          </a:p>
          <a:p>
            <a:pPr marL="0" indent="0">
              <a:buNone/>
            </a:pPr>
            <a:r>
              <a:rPr lang="en-US" sz="2000" dirty="0" smtClean="0"/>
              <a:t>Chicks will be sexed and transported to a pullet rearing farm within 48 hours of hatching.</a:t>
            </a:r>
          </a:p>
          <a:p>
            <a:pPr marL="0" indent="0">
              <a:buNone/>
            </a:pPr>
            <a:r>
              <a:rPr lang="en-US" sz="2000" dirty="0" smtClean="0"/>
              <a:t>The pullets, as they are now known, will remain on the pullet rearing farm for around 16 weeks. They will then be transported to the laying farm. </a:t>
            </a:r>
            <a:endParaRPr lang="en-GB" sz="2000" dirty="0"/>
          </a:p>
        </p:txBody>
      </p:sp>
      <p:pic>
        <p:nvPicPr>
          <p:cNvPr id="5" name="Picture 4" descr="\\bnf01\Company\Shared\EDUCATION TEAM FILES\British Poultry Council\Primary booklet\Images\GL's Farm visit\8483904958_904da56613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79" y="2283798"/>
            <a:ext cx="3878981" cy="3213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3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Organic egg production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6245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Hens that produce organic eggs are always free range.</a:t>
            </a:r>
          </a:p>
          <a:p>
            <a:pPr marL="0" indent="0">
              <a:buNone/>
            </a:pPr>
            <a:r>
              <a:rPr lang="en-US" sz="2000" dirty="0" smtClean="0"/>
              <a:t>The land and feed must be organic.</a:t>
            </a:r>
          </a:p>
          <a:p>
            <a:pPr marL="0" indent="0">
              <a:buNone/>
            </a:pPr>
            <a:r>
              <a:rPr lang="en-US" sz="2000" dirty="0" smtClean="0"/>
              <a:t>Regulations stipulate a maximum of six hens per square </a:t>
            </a:r>
            <a:r>
              <a:rPr lang="en-US" sz="2000" dirty="0" err="1" smtClean="0"/>
              <a:t>metre</a:t>
            </a:r>
            <a:r>
              <a:rPr lang="en-US" sz="2000" dirty="0" smtClean="0"/>
              <a:t> and a maximum flock size of 3,000 birds.</a:t>
            </a:r>
          </a:p>
          <a:p>
            <a:pPr marL="0" indent="0">
              <a:buNone/>
            </a:pPr>
            <a:r>
              <a:rPr lang="en-US" sz="2000" dirty="0" smtClean="0"/>
              <a:t>Hens must be provided with nesting boxes and perches.</a:t>
            </a:r>
          </a:p>
          <a:p>
            <a:pPr marL="0" indent="0">
              <a:buNone/>
            </a:pPr>
            <a:r>
              <a:rPr lang="en-US" sz="2000" dirty="0" smtClean="0"/>
              <a:t>The perches must provide 18 centimeters of space per hen. </a:t>
            </a:r>
          </a:p>
          <a:p>
            <a:pPr marL="0" indent="0">
              <a:buNone/>
            </a:pPr>
            <a:r>
              <a:rPr lang="en-US" sz="2000" dirty="0" smtClean="0"/>
              <a:t>Soil Association organic standards specify a maximum flock size of 2,000 hens and that each hen must have a minimum of 10 square </a:t>
            </a:r>
            <a:r>
              <a:rPr lang="en-US" sz="2000" dirty="0" err="1" smtClean="0"/>
              <a:t>metres</a:t>
            </a:r>
            <a:r>
              <a:rPr lang="en-US" sz="2000" dirty="0" smtClean="0"/>
              <a:t> of space outside. Hens must also have access to the outside from 12 weeks of age.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69274" y="6054060"/>
            <a:ext cx="2748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www.egginfo.co.uk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al Foods and the Soil Associat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1377" y="2571092"/>
            <a:ext cx="2384224" cy="234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83015" y="5139890"/>
            <a:ext cx="2146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logo©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Soil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Association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2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Beak tipping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0316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Beak tipping is carried out to prevent dominant hens from harming other hens in the flock.</a:t>
            </a:r>
          </a:p>
          <a:p>
            <a:pPr marL="0" indent="0">
              <a:buNone/>
            </a:pPr>
            <a:r>
              <a:rPr lang="en-US" sz="2000" dirty="0" smtClean="0"/>
              <a:t>Most egg-laying hens have the sharpest point of their beaks passed under an infra-red beam when they are a day old.</a:t>
            </a:r>
          </a:p>
          <a:p>
            <a:pPr marL="0" indent="0">
              <a:buNone/>
            </a:pPr>
            <a:r>
              <a:rPr lang="en-US" sz="2000" dirty="0" smtClean="0"/>
              <a:t>This allows normal beak growth but rounds off the sharpest point when the hen is fully grown.  </a:t>
            </a:r>
          </a:p>
          <a:p>
            <a:pPr marL="0" indent="0">
              <a:buNone/>
            </a:pPr>
            <a:r>
              <a:rPr lang="en-US" sz="2000" dirty="0" smtClean="0"/>
              <a:t>Beak tipping is not carried out on hens that lay Soil Association organic eggs.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572" y="2483318"/>
            <a:ext cx="4237181" cy="28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Cage-Free 2025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71052" cy="232816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Britain’s major retailers and food-service companies have made a commitment to no longer sell whole eggs (in their shells) from hens housed in enriched colony cages by 2025.</a:t>
            </a:r>
          </a:p>
          <a:p>
            <a:pPr marL="0" indent="0">
              <a:buNone/>
            </a:pPr>
            <a:r>
              <a:rPr lang="en-US" sz="2000" dirty="0" smtClean="0"/>
              <a:t>Currently, this commitment only applies to whole eggs and not those used in processed foods.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69274" y="5775158"/>
            <a:ext cx="514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Cage-Free 2025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northeurope1-mediap.svc.ms/transform/thumbnail?provider=spo&amp;inputFormat=jpg&amp;cs=fFNQTw&amp;docid=https%3A%2F%2Fbritishnutritionfounda.sharepoint.com%3A443%2F_api%2Fv2.0%2Fdrives%2Fb!zVWG0DeXP06YqRI5JYzuPP582epoqX9CsCuJPmugNVr0cTDFRH_9Q4lcjntqN0aw%2Fitems%2F01DKTTREW3JGJYDZ5T5RC2T2IS3LAMQNJI%3Fversion%3DPublished&amp;access_token=eyJ0eXAiOiJKV1QiLCJhbGciOiJub25lIn0.eyJhdWQiOiIwMDAwMDAwMy0wMDAwLTBmZjEtY2UwMC0wMDAwMDAwMDAwMDAvYnJpdGlzaG51dHJpdGlvbmZvdW5kYS5zaGFyZXBvaW50LmNvbUA1MjU5NDY2Zi1hNzQ2LTRiNTgtYjRiYy1iYWI3YTNiZTEzMjQiLCJpc3MiOiIwMDAwMDAwMy0wMDAwLTBmZjEtY2UwMC0wMDAwMDAwMDAwMDAiLCJuYmYiOiIxNjExNjYyNDAwIiwiZXhwIjoiMTYxMTY4NDA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.aERQMGxtcmVRa3cyRG5WZU5mU01kWWhkZ0dkanlFOW1sRFRkUnpwQmlYbz0&amp;encodeFailures=1&amp;srcWidth=&amp;srcHeight=&amp;width=1919&amp;height=865&amp;action=Acces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673" y="3066131"/>
            <a:ext cx="2926484" cy="19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D2B014-A1AF-437C-8923-34C0FD28E6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39D8A8-DD11-4831-B205-C4249DEF0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F89275-726D-4E17-92CB-CEFDFEF0B41A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c53071f4-7f44-43fd-895c-8e7b6a3746b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1404</Words>
  <Application>Microsoft Office PowerPoint</Application>
  <PresentationFormat>Widescreen</PresentationFormat>
  <Paragraphs>161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MS Mincho</vt:lpstr>
      <vt:lpstr>Office Theme</vt:lpstr>
      <vt:lpstr>Custom Design</vt:lpstr>
      <vt:lpstr>1_Custom Design</vt:lpstr>
      <vt:lpstr>3_Custom Design</vt:lpstr>
      <vt:lpstr>Eggs</vt:lpstr>
      <vt:lpstr>Where do eggs come from?</vt:lpstr>
      <vt:lpstr>Enriched colony cage egg production</vt:lpstr>
      <vt:lpstr>Barn egg production</vt:lpstr>
      <vt:lpstr>Free range egg production</vt:lpstr>
      <vt:lpstr>Hatching and rearing chicks</vt:lpstr>
      <vt:lpstr>Organic egg production</vt:lpstr>
      <vt:lpstr>Beak tipping</vt:lpstr>
      <vt:lpstr>Cage-Free 2025</vt:lpstr>
      <vt:lpstr>Eggs in the UK</vt:lpstr>
      <vt:lpstr>British Lion Mark egg labelling</vt:lpstr>
      <vt:lpstr>RSPCA Assured egg-laying hen standards</vt:lpstr>
      <vt:lpstr>Laid in Britain assurance scheme</vt:lpstr>
      <vt:lpstr>Eggs sizes</vt:lpstr>
      <vt:lpstr>Parts of an egg</vt:lpstr>
      <vt:lpstr>Uses of eggs</vt:lpstr>
      <vt:lpstr>Uses of eggs</vt:lpstr>
      <vt:lpstr>Uses of eggs</vt:lpstr>
      <vt:lpstr>Uses of eggs</vt:lpstr>
      <vt:lpstr>Uses of eggs</vt:lpstr>
      <vt:lpstr>Uses of eggs</vt:lpstr>
      <vt:lpstr>Uses of eggs</vt:lpstr>
      <vt:lpstr>Eggs from other types of poultry</vt:lpstr>
      <vt:lpstr>Eggs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48</cp:revision>
  <dcterms:created xsi:type="dcterms:W3CDTF">2018-10-10T09:22:08Z</dcterms:created>
  <dcterms:modified xsi:type="dcterms:W3CDTF">2021-03-05T12:31:45Z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