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 id="2147483662" r:id="rId8"/>
  </p:sldMasterIdLst>
  <p:notesMasterIdLst>
    <p:notesMasterId r:id="rId32"/>
  </p:notesMasterIdLst>
  <p:sldIdLst>
    <p:sldId id="256" r:id="rId9"/>
    <p:sldId id="268" r:id="rId10"/>
    <p:sldId id="269" r:id="rId11"/>
    <p:sldId id="270" r:id="rId12"/>
    <p:sldId id="271" r:id="rId13"/>
    <p:sldId id="272" r:id="rId14"/>
    <p:sldId id="273" r:id="rId15"/>
    <p:sldId id="274" r:id="rId16"/>
    <p:sldId id="275" r:id="rId17"/>
    <p:sldId id="277" r:id="rId18"/>
    <p:sldId id="278" r:id="rId19"/>
    <p:sldId id="279" r:id="rId20"/>
    <p:sldId id="291" r:id="rId21"/>
    <p:sldId id="285" r:id="rId22"/>
    <p:sldId id="280" r:id="rId23"/>
    <p:sldId id="287" r:id="rId24"/>
    <p:sldId id="288" r:id="rId25"/>
    <p:sldId id="289" r:id="rId26"/>
    <p:sldId id="290" r:id="rId27"/>
    <p:sldId id="282" r:id="rId28"/>
    <p:sldId id="283" r:id="rId29"/>
    <p:sldId id="286" r:id="rId30"/>
    <p:sldId id="28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C4D9"/>
    <a:srgbClr val="263B83"/>
    <a:srgbClr val="B8B8D1"/>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75"/>
    <p:restoredTop sz="94655"/>
  </p:normalViewPr>
  <p:slideViewPr>
    <p:cSldViewPr snapToGrid="0" snapToObjects="1">
      <p:cViewPr varScale="1">
        <p:scale>
          <a:sx n="66" d="100"/>
          <a:sy n="66" d="100"/>
        </p:scale>
        <p:origin x="640"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57CA22-91CD-41BA-8283-0846DC2EE9E0}" type="datetimeFigureOut">
              <a:rPr lang="en-GB" smtClean="0"/>
              <a:t>09/03/2021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D0C956-4F38-4101-A03D-4D79BA1D74CC}" type="slidenum">
              <a:rPr lang="en-GB" smtClean="0"/>
              <a:t>‹#›</a:t>
            </a:fld>
            <a:endParaRPr lang="en-GB"/>
          </a:p>
        </p:txBody>
      </p:sp>
    </p:spTree>
    <p:extLst>
      <p:ext uri="{BB962C8B-B14F-4D97-AF65-F5344CB8AC3E}">
        <p14:creationId xmlns:p14="http://schemas.microsoft.com/office/powerpoint/2010/main" val="2042932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9169F33-A727-4DB7-ADD4-46D0E5920919}" type="slidenum">
              <a:rPr lang="en-GB" smtClean="0"/>
              <a:t>19</a:t>
            </a:fld>
            <a:endParaRPr lang="en-GB"/>
          </a:p>
        </p:txBody>
      </p:sp>
    </p:spTree>
    <p:extLst>
      <p:ext uri="{BB962C8B-B14F-4D97-AF65-F5344CB8AC3E}">
        <p14:creationId xmlns:p14="http://schemas.microsoft.com/office/powerpoint/2010/main" val="1582345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smtClean="0"/>
              <a:t>Title</a:t>
            </a:r>
            <a:endParaRPr lang="en-US" dirty="0"/>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263B83"/>
                </a:solidFill>
                <a:latin typeface="Arial" charset="0"/>
                <a:ea typeface="Arial" charset="0"/>
                <a:cs typeface="Arial" charset="0"/>
              </a:defRPr>
            </a:lvl1pPr>
          </a:lstStyle>
          <a:p>
            <a:r>
              <a:rPr lang="en-US" dirty="0" smtClean="0"/>
              <a:t>Section Title</a:t>
            </a:r>
            <a:endParaRPr lang="en-US" dirty="0"/>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a:t>
            </a:r>
            <a:endParaRPr lang="en-US" dirty="0"/>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263B83"/>
                </a:solidFill>
                <a:latin typeface="Arial" charset="0"/>
                <a:ea typeface="Arial" charset="0"/>
                <a:cs typeface="Arial" charset="0"/>
              </a:defRPr>
            </a:lvl1pPr>
          </a:lstStyle>
          <a:p>
            <a:r>
              <a:rPr lang="en-US" dirty="0" smtClean="0"/>
              <a:t>Heading</a:t>
            </a:r>
            <a:endParaRPr lang="en-US" dirty="0"/>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 here</a:t>
            </a:r>
            <a:endParaRPr lang="en-US" dirty="0"/>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3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263B83"/>
                </a:solidFill>
                <a:latin typeface="Arial" charset="0"/>
                <a:ea typeface="Arial" charset="0"/>
                <a:cs typeface="Arial" charset="0"/>
              </a:defRPr>
            </a:lvl1pPr>
          </a:lstStyle>
          <a:p>
            <a:r>
              <a:rPr lang="en-US" dirty="0" smtClean="0"/>
              <a:t>Heading</a:t>
            </a:r>
            <a:endParaRPr lang="en-US" dirty="0"/>
          </a:p>
        </p:txBody>
      </p:sp>
    </p:spTree>
    <p:extLst>
      <p:ext uri="{BB962C8B-B14F-4D97-AF65-F5344CB8AC3E}">
        <p14:creationId xmlns:p14="http://schemas.microsoft.com/office/powerpoint/2010/main" val="280007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263B83"/>
                </a:solidFill>
                <a:latin typeface="Arial" charset="0"/>
                <a:ea typeface="Arial" charset="0"/>
                <a:cs typeface="Arial" charset="0"/>
              </a:defRPr>
            </a:lvl1pPr>
          </a:lstStyle>
          <a:p>
            <a:r>
              <a:rPr lang="en-US" dirty="0" smtClean="0"/>
              <a:t>Section Title</a:t>
            </a:r>
            <a:endParaRPr lang="en-US" dirty="0"/>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a:t>
            </a:r>
            <a:endParaRPr lang="en-US" dirty="0"/>
          </a:p>
        </p:txBody>
      </p:sp>
    </p:spTree>
    <p:extLst>
      <p:ext uri="{BB962C8B-B14F-4D97-AF65-F5344CB8AC3E}">
        <p14:creationId xmlns:p14="http://schemas.microsoft.com/office/powerpoint/2010/main" val="1188855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sp>
        <p:nvSpPr>
          <p:cNvPr id="2" name="Footer Placeholder 4"/>
          <p:cNvSpPr txBox="1">
            <a:spLocks/>
          </p:cNvSpPr>
          <p:nvPr userDrawn="1"/>
        </p:nvSpPr>
        <p:spPr>
          <a:xfrm>
            <a:off x="677334" y="4652964"/>
            <a:ext cx="7429500" cy="1704975"/>
          </a:xfrm>
          <a:prstGeom prst="rect">
            <a:avLst/>
          </a:prstGeom>
          <a:noFill/>
        </p:spPr>
        <p:txBody>
          <a:bodyPr lIns="0" tIns="0" rIns="0" bIns="0"/>
          <a:lstStyle>
            <a:lvl1pPr>
              <a:defRPr sz="1200">
                <a:solidFill>
                  <a:schemeClr val="bg1"/>
                </a:solidFill>
                <a:latin typeface="Century Gothic" pitchFamily="34" charset="0"/>
              </a:defRPr>
            </a:lvl1pPr>
          </a:lstStyle>
          <a:p>
            <a:pPr fontAlgn="auto">
              <a:lnSpc>
                <a:spcPts val="1800"/>
              </a:lnSpc>
              <a:spcBef>
                <a:spcPts val="0"/>
              </a:spcBef>
              <a:spcAft>
                <a:spcPts val="0"/>
              </a:spcAft>
              <a:defRPr/>
            </a:pPr>
            <a:r>
              <a:rPr lang="en-US" sz="1800" b="1" dirty="0" smtClean="0">
                <a:solidFill>
                  <a:srgbClr val="FFFFFF"/>
                </a:solidFill>
              </a:rPr>
              <a:t>British Nutrition Foundation</a:t>
            </a:r>
          </a:p>
          <a:p>
            <a:pPr fontAlgn="auto">
              <a:lnSpc>
                <a:spcPts val="1400"/>
              </a:lnSpc>
              <a:spcBef>
                <a:spcPts val="0"/>
              </a:spcBef>
              <a:spcAft>
                <a:spcPts val="0"/>
              </a:spcAft>
              <a:defRPr/>
            </a:pPr>
            <a:r>
              <a:rPr lang="en-GB" dirty="0" smtClean="0">
                <a:solidFill>
                  <a:srgbClr val="000000"/>
                </a:solidFill>
              </a:rPr>
              <a:t>New Derwent House, </a:t>
            </a:r>
          </a:p>
          <a:p>
            <a:pPr fontAlgn="auto">
              <a:lnSpc>
                <a:spcPts val="1400"/>
              </a:lnSpc>
              <a:spcBef>
                <a:spcPts val="0"/>
              </a:spcBef>
              <a:spcAft>
                <a:spcPts val="0"/>
              </a:spcAft>
              <a:defRPr/>
            </a:pPr>
            <a:r>
              <a:rPr lang="en-GB" dirty="0" smtClean="0">
                <a:solidFill>
                  <a:srgbClr val="000000"/>
                </a:solidFill>
              </a:rPr>
              <a:t>69-73 Theobalds Road,</a:t>
            </a:r>
          </a:p>
          <a:p>
            <a:pPr fontAlgn="auto">
              <a:lnSpc>
                <a:spcPts val="1400"/>
              </a:lnSpc>
              <a:spcBef>
                <a:spcPts val="0"/>
              </a:spcBef>
              <a:spcAft>
                <a:spcPts val="0"/>
              </a:spcAft>
              <a:defRPr/>
            </a:pPr>
            <a:r>
              <a:rPr lang="en-GB" dirty="0" smtClean="0">
                <a:solidFill>
                  <a:srgbClr val="000000"/>
                </a:solidFill>
              </a:rPr>
              <a:t>London, </a:t>
            </a:r>
          </a:p>
          <a:p>
            <a:pPr fontAlgn="auto">
              <a:lnSpc>
                <a:spcPts val="1400"/>
              </a:lnSpc>
              <a:spcBef>
                <a:spcPts val="0"/>
              </a:spcBef>
              <a:spcAft>
                <a:spcPts val="0"/>
              </a:spcAft>
              <a:defRPr/>
            </a:pPr>
            <a:r>
              <a:rPr lang="en-GB" dirty="0" smtClean="0">
                <a:solidFill>
                  <a:srgbClr val="000000"/>
                </a:solidFill>
              </a:rPr>
              <a:t>WC1X 8TA</a:t>
            </a:r>
          </a:p>
          <a:p>
            <a:pPr fontAlgn="auto">
              <a:lnSpc>
                <a:spcPts val="2400"/>
              </a:lnSpc>
              <a:spcBef>
                <a:spcPts val="0"/>
              </a:spcBef>
              <a:spcAft>
                <a:spcPts val="0"/>
              </a:spcAft>
              <a:defRPr/>
            </a:pPr>
            <a:endParaRPr lang="en-US" b="1" smtClean="0">
              <a:solidFill>
                <a:srgbClr val="000000"/>
              </a:solidFill>
            </a:endParaRPr>
          </a:p>
          <a:p>
            <a:pPr fontAlgn="auto">
              <a:lnSpc>
                <a:spcPts val="1400"/>
              </a:lnSpc>
              <a:spcBef>
                <a:spcPts val="0"/>
              </a:spcBef>
              <a:spcAft>
                <a:spcPts val="0"/>
              </a:spcAft>
              <a:defRPr/>
            </a:pPr>
            <a:r>
              <a:rPr lang="en-US" b="1" smtClean="0">
                <a:solidFill>
                  <a:srgbClr val="000000"/>
                </a:solidFill>
              </a:rPr>
              <a:t>Email</a:t>
            </a:r>
            <a:r>
              <a:rPr lang="en-US" b="1" dirty="0" smtClean="0">
                <a:solidFill>
                  <a:srgbClr val="000000"/>
                </a:solidFill>
              </a:rPr>
              <a:t>: </a:t>
            </a:r>
            <a:r>
              <a:rPr lang="en-US" dirty="0" smtClean="0">
                <a:solidFill>
                  <a:srgbClr val="000000"/>
                </a:solidFill>
              </a:rPr>
              <a:t>postbox@nutrition.org.uk</a:t>
            </a:r>
          </a:p>
          <a:p>
            <a:pPr fontAlgn="auto">
              <a:lnSpc>
                <a:spcPts val="1400"/>
              </a:lnSpc>
              <a:spcBef>
                <a:spcPts val="0"/>
              </a:spcBef>
              <a:spcAft>
                <a:spcPts val="0"/>
              </a:spcAft>
              <a:defRPr/>
            </a:pPr>
            <a:r>
              <a:rPr lang="en-US" b="1" dirty="0" smtClean="0">
                <a:solidFill>
                  <a:srgbClr val="000000"/>
                </a:solidFill>
              </a:rPr>
              <a:t>Web</a:t>
            </a:r>
            <a:r>
              <a:rPr lang="en-US" dirty="0" smtClean="0">
                <a:solidFill>
                  <a:srgbClr val="000000"/>
                </a:solidFill>
              </a:rPr>
              <a:t>: www.nutrition.org.uk  www.foodafactoflife.org.uk</a:t>
            </a:r>
          </a:p>
        </p:txBody>
      </p:sp>
    </p:spTree>
    <p:extLst>
      <p:ext uri="{BB962C8B-B14F-4D97-AF65-F5344CB8AC3E}">
        <p14:creationId xmlns:p14="http://schemas.microsoft.com/office/powerpoint/2010/main" val="3570642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3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263B83"/>
                </a:solidFill>
                <a:latin typeface="Arial" charset="0"/>
                <a:ea typeface="Arial" charset="0"/>
                <a:cs typeface="Arial" charset="0"/>
              </a:defRPr>
            </a:lvl1pPr>
          </a:lstStyle>
          <a:p>
            <a:r>
              <a:rPr lang="en-US" dirty="0" smtClean="0"/>
              <a:t>Heading</a:t>
            </a:r>
            <a:endParaRPr lang="en-US" dirty="0"/>
          </a:p>
        </p:txBody>
      </p:sp>
    </p:spTree>
    <p:extLst>
      <p:ext uri="{BB962C8B-B14F-4D97-AF65-F5344CB8AC3E}">
        <p14:creationId xmlns:p14="http://schemas.microsoft.com/office/powerpoint/2010/main" val="39925975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hyperlink" Target="http://www.foodafactoflife.org.uk/" TargetMode="External"/><Relationship Id="rId5" Type="http://schemas.openxmlformats.org/officeDocument/2006/relationships/image" Target="../media/image3.pn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5"/>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a:t>
            </a:r>
            <a:r>
              <a:rPr lang="en-US" sz="900" b="0" i="0" baseline="0" dirty="0" smtClean="0">
                <a:solidFill>
                  <a:schemeClr val="tx1"/>
                </a:solidFill>
                <a:latin typeface="Arial" charset="0"/>
                <a:ea typeface="Arial" charset="0"/>
                <a:cs typeface="Arial" charset="0"/>
              </a:rPr>
              <a:t> Food – </a:t>
            </a:r>
            <a:r>
              <a:rPr lang="en-US" sz="900" b="0" i="0" dirty="0" smtClean="0">
                <a:solidFill>
                  <a:schemeClr val="tx1"/>
                </a:solidFill>
                <a:latin typeface="Arial" charset="0"/>
                <a:ea typeface="Arial" charset="0"/>
                <a:cs typeface="Arial" charset="0"/>
              </a:rPr>
              <a:t>a fact of life 2021</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7377"/>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2021</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2021</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2021</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6"/>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2021</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50645370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Soil%20Association"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redtractor.org.uk/who-we-are/look-for-red-tractor/" TargetMode="External"/><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youtu.be/gzEbWPFgZ_U" TargetMode="Externa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hyperlink" Target="https://youtu.be/0UU4g0nCQy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rspcaassured.org.uk/farm-animal-welfare/egg-laying-hens/" TargetMode="External"/><Relationship Id="rId1" Type="http://schemas.openxmlformats.org/officeDocument/2006/relationships/slideLayout" Target="../slideLayouts/slideLayout3.xml"/><Relationship Id="rId4" Type="http://schemas.openxmlformats.org/officeDocument/2006/relationships/hyperlink" Target="https://science.rspca.org.uk/documents/1494935/9042554/RSPCA+welfare+standards+for+meat+chickens+%288.48+MB%29.pdf/e7f9830d-aa9e-0908-aebd-2b8fbc6262ea?t=1557668435000"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nutrition.org.uk/healthyliving/healthydiet/protein.html?limit=1&amp;start=3" TargetMode="External"/><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nhs.uk/live-well/eat-well/meat-nutrition/" TargetMode="External"/><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s://www.food.gov.uk/safety-hygiene/campylobacte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3.xml"/><Relationship Id="rId5" Type="http://schemas.openxmlformats.org/officeDocument/2006/relationships/image" Target="../media/image36.jpeg"/><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2" Type="http://schemas.openxmlformats.org/officeDocument/2006/relationships/hyperlink" Target="https://www.foodafactoflife.org.uk/whole-school/whole-school-approach/guidelines-for-school-education-resources-about-food/"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countrysideonline.co.uk/food-and-farming/feeding-the-nation/poultry/" TargetMode="External"/><Relationship Id="rId2" Type="http://schemas.openxmlformats.org/officeDocument/2006/relationships/hyperlink" Target="https://assets.publishing.service.gov.uk/government/uploads/system/uploads/attachment_data/file/950618/AUK-2019-07jan21.pdf" TargetMode="External"/><Relationship Id="rId1" Type="http://schemas.openxmlformats.org/officeDocument/2006/relationships/slideLayout" Target="../slideLayouts/slideLayout3.xml"/><Relationship Id="rId4" Type="http://schemas.openxmlformats.org/officeDocument/2006/relationships/hyperlink" Target="https://www.britishpoultry.org.uk/about-bpc/"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assets.publishing.service.gov.uk/government/uploads/system/uploads/attachment_data/file/954132/poultry-statsnotice-19Nov20.pdf"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Poultry</a:t>
            </a:r>
            <a:endParaRPr lang="en-US" dirty="0"/>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Chicken production – free range</a:t>
            </a:r>
            <a:endParaRPr lang="en-GB" dirty="0"/>
          </a:p>
        </p:txBody>
      </p:sp>
      <p:sp>
        <p:nvSpPr>
          <p:cNvPr id="3" name="Subtitle 2"/>
          <p:cNvSpPr>
            <a:spLocks noGrp="1"/>
          </p:cNvSpPr>
          <p:nvPr>
            <p:ph type="subTitle" idx="1"/>
          </p:nvPr>
        </p:nvSpPr>
        <p:spPr>
          <a:xfrm>
            <a:off x="1169276" y="2571092"/>
            <a:ext cx="6698374" cy="3600000"/>
          </a:xfrm>
        </p:spPr>
        <p:txBody>
          <a:bodyPr/>
          <a:lstStyle/>
          <a:p>
            <a:pPr marL="0" indent="0">
              <a:buNone/>
            </a:pPr>
            <a:r>
              <a:rPr lang="en-GB" sz="2000" dirty="0">
                <a:latin typeface="Arial" panose="020B0604020202020204" pitchFamily="34" charset="0"/>
                <a:cs typeface="Arial" panose="020B0604020202020204" pitchFamily="34" charset="0"/>
              </a:rPr>
              <a:t>Chickens have access to the outdoors during the daytime for at least half of their lifetime and the birds used are often slower growing breeds. </a:t>
            </a:r>
            <a:endParaRPr lang="en-GB" sz="2000" dirty="0" smtClean="0">
              <a:latin typeface="Arial" panose="020B0604020202020204" pitchFamily="34" charset="0"/>
              <a:cs typeface="Arial" panose="020B0604020202020204" pitchFamily="34" charset="0"/>
            </a:endParaRPr>
          </a:p>
          <a:p>
            <a:pPr marL="0" indent="0">
              <a:buNone/>
            </a:pPr>
            <a:r>
              <a:rPr lang="en-US" sz="2000" dirty="0" smtClean="0">
                <a:latin typeface="Arial" panose="020B0604020202020204" pitchFamily="34" charset="0"/>
                <a:cs typeface="Arial" panose="020B0604020202020204" pitchFamily="34" charset="0"/>
              </a:rPr>
              <a:t>The minimum space allowed is 1 square foot per bird.</a:t>
            </a:r>
            <a:endParaRPr lang="en-GB" sz="2000" dirty="0">
              <a:latin typeface="Arial" panose="020B0604020202020204" pitchFamily="34" charset="0"/>
              <a:cs typeface="Arial" panose="020B0604020202020204" pitchFamily="34" charset="0"/>
            </a:endParaRPr>
          </a:p>
          <a:p>
            <a:pPr marL="0" indent="0">
              <a:buNone/>
            </a:pPr>
            <a:r>
              <a:rPr lang="en-GB" sz="2000" dirty="0" smtClean="0">
                <a:latin typeface="Arial" panose="020B0604020202020204" pitchFamily="34" charset="0"/>
                <a:cs typeface="Arial" panose="020B0604020202020204" pitchFamily="34" charset="0"/>
              </a:rPr>
              <a:t>Pop-holes </a:t>
            </a:r>
            <a:r>
              <a:rPr lang="en-GB" sz="2000" dirty="0">
                <a:latin typeface="Arial" panose="020B0604020202020204" pitchFamily="34" charset="0"/>
                <a:cs typeface="Arial" panose="020B0604020202020204" pitchFamily="34" charset="0"/>
              </a:rPr>
              <a:t>allow access to the outside. </a:t>
            </a:r>
          </a:p>
          <a:p>
            <a:pPr marL="0" indent="0">
              <a:buNone/>
            </a:pPr>
            <a:r>
              <a:rPr lang="en-GB" sz="2000" dirty="0" smtClean="0">
                <a:latin typeface="Arial" panose="020B0604020202020204" pitchFamily="34" charset="0"/>
                <a:cs typeface="Arial" panose="020B0604020202020204" pitchFamily="34" charset="0"/>
              </a:rPr>
              <a:t>At </a:t>
            </a:r>
            <a:r>
              <a:rPr lang="en-GB" sz="2000" dirty="0">
                <a:latin typeface="Arial" panose="020B0604020202020204" pitchFamily="34" charset="0"/>
                <a:cs typeface="Arial" panose="020B0604020202020204" pitchFamily="34" charset="0"/>
              </a:rPr>
              <a:t>night the hens come inside for protection from predators. </a:t>
            </a:r>
          </a:p>
          <a:p>
            <a:pPr marL="0" indent="0">
              <a:buNone/>
            </a:pPr>
            <a:endParaRPr lang="en-GB" dirty="0"/>
          </a:p>
        </p:txBody>
      </p:sp>
      <p:pic>
        <p:nvPicPr>
          <p:cNvPr id="4" name="Picture 8" descr="Image result for free range chicken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83638" y="2283798"/>
            <a:ext cx="2927376" cy="3307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731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Chicken production - organic</a:t>
            </a:r>
            <a:endParaRPr lang="en-GB" dirty="0"/>
          </a:p>
        </p:txBody>
      </p:sp>
      <p:sp>
        <p:nvSpPr>
          <p:cNvPr id="3" name="Subtitle 2"/>
          <p:cNvSpPr>
            <a:spLocks noGrp="1"/>
          </p:cNvSpPr>
          <p:nvPr>
            <p:ph type="subTitle" idx="1"/>
          </p:nvPr>
        </p:nvSpPr>
        <p:spPr>
          <a:xfrm>
            <a:off x="1169276" y="2571092"/>
            <a:ext cx="7281705" cy="3600000"/>
          </a:xfrm>
        </p:spPr>
        <p:txBody>
          <a:bodyPr/>
          <a:lstStyle/>
          <a:p>
            <a:pPr marL="0" indent="0">
              <a:buNone/>
            </a:pPr>
            <a:r>
              <a:rPr lang="en-US" sz="2000" dirty="0" smtClean="0"/>
              <a:t>Organic standards require that chickens:</a:t>
            </a:r>
          </a:p>
          <a:p>
            <a:r>
              <a:rPr lang="en-US" sz="2000" dirty="0" smtClean="0"/>
              <a:t>live in smaller flocks – eight times smaller than in free range production;</a:t>
            </a:r>
          </a:p>
          <a:p>
            <a:r>
              <a:rPr lang="en-US" sz="2000" dirty="0" smtClean="0"/>
              <a:t>must have continuous access to the outside and have more pop-holes than free range to encourage them to explore their surroundings;</a:t>
            </a:r>
          </a:p>
          <a:p>
            <a:r>
              <a:rPr lang="en-US" sz="2000" dirty="0" smtClean="0"/>
              <a:t>must not have their beaks trimmed – this is often done in other production systems to stop the chickens from harming themselves or each other;</a:t>
            </a:r>
          </a:p>
          <a:p>
            <a:r>
              <a:rPr lang="en-US" sz="2000" dirty="0" smtClean="0"/>
              <a:t>are fed organic feed;</a:t>
            </a:r>
          </a:p>
          <a:p>
            <a:r>
              <a:rPr lang="en-US" sz="2000" dirty="0" smtClean="0"/>
              <a:t>are often breeds that are slower growing.</a:t>
            </a:r>
          </a:p>
          <a:p>
            <a:endParaRPr lang="en-GB" dirty="0"/>
          </a:p>
        </p:txBody>
      </p:sp>
      <p:sp>
        <p:nvSpPr>
          <p:cNvPr id="4" name="TextBox 3"/>
          <p:cNvSpPr txBox="1"/>
          <p:nvPr/>
        </p:nvSpPr>
        <p:spPr>
          <a:xfrm>
            <a:off x="9392044" y="5053486"/>
            <a:ext cx="2695074"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Logo© </a:t>
            </a:r>
            <a:r>
              <a:rPr lang="en-US" sz="1400" dirty="0" smtClean="0">
                <a:latin typeface="Arial" panose="020B0604020202020204" pitchFamily="34" charset="0"/>
                <a:cs typeface="Arial" panose="020B0604020202020204" pitchFamily="34" charset="0"/>
                <a:hlinkClick r:id="rId2"/>
              </a:rPr>
              <a:t>Soil Association    </a:t>
            </a:r>
            <a:endParaRPr lang="en-GB" sz="1400" dirty="0">
              <a:latin typeface="Arial" panose="020B0604020202020204" pitchFamily="34" charset="0"/>
              <a:cs typeface="Arial" panose="020B0604020202020204" pitchFamily="34" charset="0"/>
            </a:endParaRPr>
          </a:p>
        </p:txBody>
      </p:sp>
      <p:pic>
        <p:nvPicPr>
          <p:cNvPr id="5" name="Picture 2" descr="Real Foods and the Soil Associatio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211377" y="2571092"/>
            <a:ext cx="2384224" cy="2348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861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Red Tractor poultry standards</a:t>
            </a:r>
            <a:endParaRPr lang="en-GB" dirty="0"/>
          </a:p>
        </p:txBody>
      </p:sp>
      <p:sp>
        <p:nvSpPr>
          <p:cNvPr id="3" name="Subtitle 2"/>
          <p:cNvSpPr>
            <a:spLocks noGrp="1"/>
          </p:cNvSpPr>
          <p:nvPr>
            <p:ph type="subTitle" idx="1"/>
          </p:nvPr>
        </p:nvSpPr>
        <p:spPr>
          <a:xfrm>
            <a:off x="1169276" y="2571092"/>
            <a:ext cx="6831724" cy="3600000"/>
          </a:xfrm>
        </p:spPr>
        <p:txBody>
          <a:bodyPr/>
          <a:lstStyle/>
          <a:p>
            <a:pPr marL="0" indent="0" algn="just" fontAlgn="auto">
              <a:spcAft>
                <a:spcPts val="0"/>
              </a:spcAft>
              <a:buNone/>
              <a:defRPr/>
            </a:pPr>
            <a:r>
              <a:rPr lang="en-GB" sz="2000" dirty="0">
                <a:latin typeface="Arial" panose="020B0604020202020204" pitchFamily="34" charset="0"/>
                <a:cs typeface="Arial" panose="020B0604020202020204" pitchFamily="34" charset="0"/>
              </a:rPr>
              <a:t>The Red Tractor standards require that birds are:</a:t>
            </a:r>
          </a:p>
          <a:p>
            <a:pPr algn="just">
              <a:buFont typeface="Arial" panose="020B0604020202020204" pitchFamily="34" charset="0"/>
              <a:buChar char="•"/>
              <a:defRPr/>
            </a:pPr>
            <a:r>
              <a:rPr lang="en-GB" sz="2000" dirty="0" smtClean="0">
                <a:latin typeface="Arial" panose="020B0604020202020204" pitchFamily="34" charset="0"/>
                <a:cs typeface="Arial" panose="020B0604020202020204" pitchFamily="34" charset="0"/>
              </a:rPr>
              <a:t>fed </a:t>
            </a:r>
            <a:r>
              <a:rPr lang="en-GB" sz="2000" dirty="0">
                <a:latin typeface="Arial" panose="020B0604020202020204" pitchFamily="34" charset="0"/>
                <a:cs typeface="Arial" panose="020B0604020202020204" pitchFamily="34" charset="0"/>
              </a:rPr>
              <a:t>with safe animal feed that is from certified sources and have access to fresh, clean drinking water at all times;</a:t>
            </a:r>
          </a:p>
          <a:p>
            <a:pPr algn="just">
              <a:buFont typeface="Arial" panose="020B0604020202020204" pitchFamily="34" charset="0"/>
              <a:buChar char="•"/>
              <a:defRPr/>
            </a:pPr>
            <a:r>
              <a:rPr lang="en-GB" sz="2000" dirty="0" smtClean="0">
                <a:latin typeface="Arial" panose="020B0604020202020204" pitchFamily="34" charset="0"/>
                <a:cs typeface="Arial" panose="020B0604020202020204" pitchFamily="34" charset="0"/>
              </a:rPr>
              <a:t>inspected </a:t>
            </a:r>
            <a:r>
              <a:rPr lang="en-GB" sz="2000" dirty="0">
                <a:latin typeface="Arial" panose="020B0604020202020204" pitchFamily="34" charset="0"/>
                <a:cs typeface="Arial" panose="020B0604020202020204" pitchFamily="34" charset="0"/>
              </a:rPr>
              <a:t>twice daily and have strict </a:t>
            </a:r>
            <a:r>
              <a:rPr lang="en-GB" sz="2000" dirty="0" smtClean="0">
                <a:latin typeface="Arial" panose="020B0604020202020204" pitchFamily="34" charset="0"/>
                <a:cs typeface="Arial" panose="020B0604020202020204" pitchFamily="34" charset="0"/>
              </a:rPr>
              <a:t>procedures </a:t>
            </a:r>
            <a:r>
              <a:rPr lang="en-GB" sz="2000" dirty="0">
                <a:latin typeface="Arial" panose="020B0604020202020204" pitchFamily="34" charset="0"/>
                <a:cs typeface="Arial" panose="020B0604020202020204" pitchFamily="34" charset="0"/>
              </a:rPr>
              <a:t>in place to prevent spread of disease.</a:t>
            </a:r>
          </a:p>
          <a:p>
            <a:pPr marL="0" indent="0" algn="just">
              <a:buNone/>
            </a:pPr>
            <a:endParaRPr lang="en-GB" dirty="0"/>
          </a:p>
        </p:txBody>
      </p:sp>
      <p:pic>
        <p:nvPicPr>
          <p:cNvPr id="5" name="Picture 4"/>
          <p:cNvPicPr>
            <a:picLocks noChangeAspect="1"/>
          </p:cNvPicPr>
          <p:nvPr/>
        </p:nvPicPr>
        <p:blipFill>
          <a:blip r:embed="rId2"/>
          <a:stretch>
            <a:fillRect/>
          </a:stretch>
        </p:blipFill>
        <p:spPr>
          <a:xfrm>
            <a:off x="1169276" y="4233987"/>
            <a:ext cx="5526196" cy="2090993"/>
          </a:xfrm>
          <a:prstGeom prst="rect">
            <a:avLst/>
          </a:prstGeom>
        </p:spPr>
      </p:pic>
      <p:sp>
        <p:nvSpPr>
          <p:cNvPr id="7" name="TextBox 6"/>
          <p:cNvSpPr txBox="1"/>
          <p:nvPr/>
        </p:nvSpPr>
        <p:spPr>
          <a:xfrm>
            <a:off x="9086248" y="4704060"/>
            <a:ext cx="2618072" cy="1169551"/>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a:t>
            </a:r>
            <a:r>
              <a:rPr lang="en-US" sz="1400" dirty="0" smtClean="0">
                <a:latin typeface="Arial" panose="020B0604020202020204" pitchFamily="34" charset="0"/>
                <a:cs typeface="Arial" panose="020B0604020202020204" pitchFamily="34" charset="0"/>
                <a:hlinkClick r:id="rId3"/>
              </a:rPr>
              <a:t>Named ingredient</a:t>
            </a:r>
            <a:r>
              <a:rPr lang="en-US" sz="1400" dirty="0" smtClean="0">
                <a:latin typeface="Arial" panose="020B0604020202020204" pitchFamily="34" charset="0"/>
                <a:cs typeface="Arial" panose="020B0604020202020204" pitchFamily="34" charset="0"/>
              </a:rPr>
              <a:t>’ logo - for products </a:t>
            </a:r>
            <a:r>
              <a:rPr lang="en-US" sz="1400" dirty="0">
                <a:latin typeface="Arial" panose="020B0604020202020204" pitchFamily="34" charset="0"/>
                <a:cs typeface="Arial" panose="020B0604020202020204" pitchFamily="34" charset="0"/>
              </a:rPr>
              <a:t>where the Red Tractor certified ingredient(s) makes up 94% or less of the finished product.</a:t>
            </a:r>
            <a:r>
              <a:rPr lang="en-US" sz="1400" dirty="0" smtClean="0">
                <a:latin typeface="Arial" panose="020B0604020202020204" pitchFamily="34" charset="0"/>
                <a:cs typeface="Arial" panose="020B0604020202020204" pitchFamily="34" charset="0"/>
              </a:rPr>
              <a:t> </a:t>
            </a:r>
            <a:endParaRPr lang="en-GB" sz="1400" dirty="0">
              <a:latin typeface="Arial" panose="020B0604020202020204" pitchFamily="34" charset="0"/>
              <a:cs typeface="Arial" panose="020B0604020202020204" pitchFamily="34" charset="0"/>
            </a:endParaRPr>
          </a:p>
        </p:txBody>
      </p:sp>
      <p:sp>
        <p:nvSpPr>
          <p:cNvPr id="8" name="TextBox 7"/>
          <p:cNvSpPr txBox="1"/>
          <p:nvPr/>
        </p:nvSpPr>
        <p:spPr>
          <a:xfrm>
            <a:off x="1322647" y="6330266"/>
            <a:ext cx="2695074"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Logo© </a:t>
            </a:r>
            <a:r>
              <a:rPr lang="en-US" sz="1400" dirty="0" smtClean="0">
                <a:latin typeface="Arial" panose="020B0604020202020204" pitchFamily="34" charset="0"/>
                <a:cs typeface="Arial" panose="020B0604020202020204" pitchFamily="34" charset="0"/>
                <a:hlinkClick r:id="rId3"/>
              </a:rPr>
              <a:t>Red Tractor</a:t>
            </a:r>
            <a:endParaRPr lang="en-GB" sz="14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13671" y="1860330"/>
            <a:ext cx="2690649" cy="2690649"/>
          </a:xfrm>
          <a:prstGeom prst="rect">
            <a:avLst/>
          </a:prstGeom>
        </p:spPr>
      </p:pic>
    </p:spTree>
    <p:extLst>
      <p:ext uri="{BB962C8B-B14F-4D97-AF65-F5344CB8AC3E}">
        <p14:creationId xmlns:p14="http://schemas.microsoft.com/office/powerpoint/2010/main" val="115072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Red Tractor standards</a:t>
            </a:r>
            <a:endParaRPr lang="en-GB" dirty="0"/>
          </a:p>
        </p:txBody>
      </p:sp>
      <p:sp>
        <p:nvSpPr>
          <p:cNvPr id="3" name="Subtitle 2"/>
          <p:cNvSpPr>
            <a:spLocks noGrp="1"/>
          </p:cNvSpPr>
          <p:nvPr>
            <p:ph type="subTitle" idx="1"/>
          </p:nvPr>
        </p:nvSpPr>
        <p:spPr/>
        <p:txBody>
          <a:bodyPr/>
          <a:lstStyle/>
          <a:p>
            <a:pPr marL="0" indent="0">
              <a:buNone/>
            </a:pPr>
            <a:r>
              <a:rPr lang="en-US" sz="2000" dirty="0" smtClean="0">
                <a:latin typeface="Arial" panose="020B0604020202020204" pitchFamily="34" charset="0"/>
                <a:cs typeface="Arial" panose="020B0604020202020204" pitchFamily="34" charset="0"/>
              </a:rPr>
              <a:t>Watch these videos to find out more about the Red Tractor standards for chicken.</a:t>
            </a:r>
            <a:endParaRPr lang="en-GB" sz="2000" dirty="0">
              <a:latin typeface="Arial" panose="020B0604020202020204" pitchFamily="34" charset="0"/>
              <a:cs typeface="Arial" panose="020B0604020202020204" pitchFamily="34" charset="0"/>
            </a:endParaRPr>
          </a:p>
        </p:txBody>
      </p:sp>
      <p:pic>
        <p:nvPicPr>
          <p:cNvPr id="4" name="Picture 3">
            <a:hlinkClick r:id="rId2"/>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9808" y="3383801"/>
            <a:ext cx="4740164" cy="2339424"/>
          </a:xfrm>
          <a:prstGeom prst="rect">
            <a:avLst/>
          </a:prstGeom>
        </p:spPr>
      </p:pic>
      <p:sp>
        <p:nvSpPr>
          <p:cNvPr id="5" name="TextBox 4"/>
          <p:cNvSpPr txBox="1"/>
          <p:nvPr/>
        </p:nvSpPr>
        <p:spPr>
          <a:xfrm>
            <a:off x="819808" y="6324980"/>
            <a:ext cx="4235669"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Click on the images above to play the videos</a:t>
            </a:r>
            <a:endParaRPr lang="en-GB" sz="1400" dirty="0">
              <a:latin typeface="Arial" panose="020B0604020202020204" pitchFamily="34" charset="0"/>
              <a:cs typeface="Arial" panose="020B0604020202020204" pitchFamily="34" charset="0"/>
            </a:endParaRPr>
          </a:p>
        </p:txBody>
      </p:sp>
      <p:pic>
        <p:nvPicPr>
          <p:cNvPr id="6" name="Picture 5">
            <a:hlinkClick r:id="rId4"/>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90896" y="3377292"/>
            <a:ext cx="4848553" cy="2345931"/>
          </a:xfrm>
          <a:prstGeom prst="rect">
            <a:avLst/>
          </a:prstGeom>
        </p:spPr>
      </p:pic>
      <p:sp>
        <p:nvSpPr>
          <p:cNvPr id="8" name="TextBox 7"/>
          <p:cNvSpPr txBox="1"/>
          <p:nvPr/>
        </p:nvSpPr>
        <p:spPr>
          <a:xfrm>
            <a:off x="1471449" y="5827644"/>
            <a:ext cx="2932386"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Chicken farming</a:t>
            </a:r>
            <a:endParaRPr lang="en-GB" dirty="0">
              <a:latin typeface="Arial" panose="020B0604020202020204" pitchFamily="34" charset="0"/>
              <a:cs typeface="Arial" panose="020B0604020202020204" pitchFamily="34" charset="0"/>
            </a:endParaRPr>
          </a:p>
        </p:txBody>
      </p:sp>
      <p:sp>
        <p:nvSpPr>
          <p:cNvPr id="9" name="TextBox 8"/>
          <p:cNvSpPr txBox="1"/>
          <p:nvPr/>
        </p:nvSpPr>
        <p:spPr>
          <a:xfrm>
            <a:off x="6742385" y="5808762"/>
            <a:ext cx="3655629"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Chicken farming and food safety</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5414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RSPCA Assured chickens</a:t>
            </a:r>
            <a:endParaRPr lang="en-GB" dirty="0"/>
          </a:p>
        </p:txBody>
      </p:sp>
      <p:sp>
        <p:nvSpPr>
          <p:cNvPr id="3" name="Subtitle 2"/>
          <p:cNvSpPr>
            <a:spLocks noGrp="1"/>
          </p:cNvSpPr>
          <p:nvPr>
            <p:ph type="subTitle" idx="1"/>
          </p:nvPr>
        </p:nvSpPr>
        <p:spPr>
          <a:xfrm>
            <a:off x="1169276" y="2571092"/>
            <a:ext cx="7637840" cy="3600000"/>
          </a:xfrm>
        </p:spPr>
        <p:txBody>
          <a:bodyPr/>
          <a:lstStyle/>
          <a:p>
            <a:pPr marL="0" indent="0">
              <a:buNone/>
            </a:pPr>
            <a:r>
              <a:rPr lang="en-GB" sz="2000" dirty="0">
                <a:latin typeface="Arial" panose="020B0604020202020204" pitchFamily="34" charset="0"/>
                <a:cs typeface="Arial" panose="020B0604020202020204" pitchFamily="34" charset="0"/>
              </a:rPr>
              <a:t>The </a:t>
            </a:r>
            <a:r>
              <a:rPr lang="en-GB" sz="2000" dirty="0" smtClean="0">
                <a:latin typeface="Arial" panose="020B0604020202020204" pitchFamily="34" charset="0"/>
                <a:cs typeface="Arial" panose="020B0604020202020204" pitchFamily="34" charset="0"/>
              </a:rPr>
              <a:t>RSPCA Assured standards </a:t>
            </a:r>
            <a:r>
              <a:rPr lang="en-GB" sz="2000" dirty="0">
                <a:latin typeface="Arial" panose="020B0604020202020204" pitchFamily="34" charset="0"/>
                <a:cs typeface="Arial" panose="020B0604020202020204" pitchFamily="34" charset="0"/>
              </a:rPr>
              <a:t>require </a:t>
            </a:r>
            <a:r>
              <a:rPr lang="en-GB" sz="2000" dirty="0" smtClean="0">
                <a:latin typeface="Arial" panose="020B0604020202020204" pitchFamily="34" charset="0"/>
                <a:cs typeface="Arial" panose="020B0604020202020204" pitchFamily="34" charset="0"/>
              </a:rPr>
              <a:t>that:</a:t>
            </a:r>
          </a:p>
          <a:p>
            <a:r>
              <a:rPr lang="en-US" sz="2000" dirty="0"/>
              <a:t>c</a:t>
            </a:r>
            <a:r>
              <a:rPr lang="en-US" sz="2000" dirty="0" smtClean="0"/>
              <a:t>hickens have easy access </a:t>
            </a:r>
            <a:r>
              <a:rPr lang="en-US" sz="2000" dirty="0"/>
              <a:t>to fresh water and a diet to maintain full health and promote a positive state of </a:t>
            </a:r>
            <a:r>
              <a:rPr lang="en-US" sz="2000" dirty="0" smtClean="0"/>
              <a:t>well-being; </a:t>
            </a:r>
          </a:p>
          <a:p>
            <a:r>
              <a:rPr lang="en-US" sz="2000" dirty="0"/>
              <a:t>t</a:t>
            </a:r>
            <a:r>
              <a:rPr lang="en-US" sz="2000" dirty="0" smtClean="0"/>
              <a:t>he </a:t>
            </a:r>
            <a:r>
              <a:rPr lang="en-US" sz="2000" dirty="0"/>
              <a:t>environment in which </a:t>
            </a:r>
            <a:r>
              <a:rPr lang="en-US" sz="2000" dirty="0" smtClean="0"/>
              <a:t>chickens </a:t>
            </a:r>
            <a:r>
              <a:rPr lang="en-US" sz="2000" dirty="0"/>
              <a:t>are kept needs to </a:t>
            </a:r>
            <a:r>
              <a:rPr lang="en-US" sz="2000" dirty="0" smtClean="0"/>
              <a:t>be </a:t>
            </a:r>
            <a:r>
              <a:rPr lang="en-US" sz="2000" dirty="0"/>
              <a:t>designed to protect them from physical and thermal discomfort, fear and distress, and allow them to </a:t>
            </a:r>
            <a:r>
              <a:rPr lang="en-US" sz="2000" dirty="0" smtClean="0"/>
              <a:t>behave naturally;</a:t>
            </a:r>
          </a:p>
          <a:p>
            <a:r>
              <a:rPr lang="en-US" sz="2000" dirty="0"/>
              <a:t>f</a:t>
            </a:r>
            <a:r>
              <a:rPr lang="en-US" sz="2000" dirty="0" smtClean="0"/>
              <a:t>lock </a:t>
            </a:r>
            <a:r>
              <a:rPr lang="en-US" sz="2000" dirty="0"/>
              <a:t>sizes should not exceed 30,000 birds for indoor systems and 15,000 for </a:t>
            </a:r>
            <a:r>
              <a:rPr lang="en-US" sz="2000" dirty="0" smtClean="0"/>
              <a:t>free range systems</a:t>
            </a:r>
            <a:r>
              <a:rPr lang="en-US" sz="2000" dirty="0"/>
              <a:t>;</a:t>
            </a:r>
            <a:endParaRPr lang="en-US" sz="2000" dirty="0" smtClean="0"/>
          </a:p>
          <a:p>
            <a:r>
              <a:rPr lang="en-US" sz="2000" dirty="0" smtClean="0"/>
              <a:t>there is environmental enrichment such </a:t>
            </a:r>
            <a:r>
              <a:rPr lang="en-US" sz="2000" dirty="0"/>
              <a:t>as straw bales, perches, pecking </a:t>
            </a:r>
            <a:r>
              <a:rPr lang="en-US" sz="2000" dirty="0" smtClean="0"/>
              <a:t>objects</a:t>
            </a:r>
            <a:r>
              <a:rPr lang="en-US" sz="2000" dirty="0"/>
              <a:t>.</a:t>
            </a:r>
            <a:endParaRPr lang="en-GB" sz="2000" dirty="0"/>
          </a:p>
        </p:txBody>
      </p:sp>
      <p:sp>
        <p:nvSpPr>
          <p:cNvPr id="5" name="TextBox 4"/>
          <p:cNvSpPr txBox="1"/>
          <p:nvPr/>
        </p:nvSpPr>
        <p:spPr>
          <a:xfrm>
            <a:off x="9673388" y="4534836"/>
            <a:ext cx="3638350" cy="307777"/>
          </a:xfrm>
          <a:prstGeom prst="rect">
            <a:avLst/>
          </a:prstGeom>
          <a:noFill/>
        </p:spPr>
        <p:txBody>
          <a:bodyPr wrap="square" rtlCol="0">
            <a:spAutoFit/>
          </a:bodyPr>
          <a:lstStyle/>
          <a:p>
            <a:r>
              <a:rPr lang="en-US" sz="1400" dirty="0"/>
              <a:t>logo</a:t>
            </a:r>
            <a:r>
              <a:rPr lang="en-US" sz="1400" dirty="0" smtClean="0"/>
              <a:t>©</a:t>
            </a:r>
            <a:r>
              <a:rPr lang="en-US" sz="1400" dirty="0" smtClean="0">
                <a:latin typeface="Arial" panose="020B0604020202020204" pitchFamily="34" charset="0"/>
                <a:cs typeface="Arial" panose="020B0604020202020204" pitchFamily="34" charset="0"/>
                <a:hlinkClick r:id="rId2"/>
              </a:rPr>
              <a:t> RSPCA Assured</a:t>
            </a:r>
            <a:endParaRPr lang="en-GB" sz="14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9626218" y="2657719"/>
            <a:ext cx="1866345" cy="1962407"/>
          </a:xfrm>
          <a:prstGeom prst="rect">
            <a:avLst/>
          </a:prstGeom>
        </p:spPr>
      </p:pic>
      <p:sp>
        <p:nvSpPr>
          <p:cNvPr id="7" name="TextBox 6"/>
          <p:cNvSpPr txBox="1"/>
          <p:nvPr/>
        </p:nvSpPr>
        <p:spPr>
          <a:xfrm>
            <a:off x="1029903" y="6362299"/>
            <a:ext cx="4417996"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hlinkClick r:id="rId4"/>
              </a:rPr>
              <a:t>RSPCA standards for meat chickens</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1627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Catching</a:t>
            </a:r>
          </a:p>
        </p:txBody>
      </p:sp>
      <p:sp>
        <p:nvSpPr>
          <p:cNvPr id="3" name="Subtitle 2"/>
          <p:cNvSpPr>
            <a:spLocks noGrp="1"/>
          </p:cNvSpPr>
          <p:nvPr>
            <p:ph type="subTitle" idx="1"/>
          </p:nvPr>
        </p:nvSpPr>
        <p:spPr>
          <a:xfrm>
            <a:off x="1169276" y="2571092"/>
            <a:ext cx="6698817" cy="3600000"/>
          </a:xfrm>
        </p:spPr>
        <p:txBody>
          <a:bodyPr/>
          <a:lstStyle/>
          <a:p>
            <a:pPr marL="0" indent="0">
              <a:buNone/>
            </a:pPr>
            <a:r>
              <a:rPr lang="en-GB" sz="2000" dirty="0"/>
              <a:t>Once the birds reach their required weight they are </a:t>
            </a:r>
            <a:r>
              <a:rPr lang="en-GB" sz="2000" dirty="0" smtClean="0"/>
              <a:t>transported from the rearing farm </a:t>
            </a:r>
            <a:r>
              <a:rPr lang="en-GB" sz="2000" dirty="0"/>
              <a:t>to the processing plant</a:t>
            </a:r>
            <a:r>
              <a:rPr lang="en-GB" sz="2000" dirty="0" smtClean="0"/>
              <a:t>.</a:t>
            </a:r>
            <a:endParaRPr lang="en-GB" sz="2000" dirty="0"/>
          </a:p>
          <a:p>
            <a:pPr marL="0" indent="0">
              <a:buNone/>
            </a:pPr>
            <a:r>
              <a:rPr lang="en-GB" sz="2000" dirty="0"/>
              <a:t>Trained staff called ‘catchers’ catch the birds and put them in </a:t>
            </a:r>
            <a:r>
              <a:rPr lang="en-GB" sz="2000" dirty="0" smtClean="0"/>
              <a:t>containers </a:t>
            </a:r>
            <a:r>
              <a:rPr lang="en-GB" sz="2000" dirty="0"/>
              <a:t>called modules</a:t>
            </a:r>
            <a:r>
              <a:rPr lang="en-GB" sz="2000" dirty="0" smtClean="0"/>
              <a:t>.</a:t>
            </a:r>
            <a:endParaRPr lang="en-GB" sz="2000" dirty="0"/>
          </a:p>
          <a:p>
            <a:pPr marL="0" indent="0">
              <a:buNone/>
            </a:pPr>
            <a:r>
              <a:rPr lang="en-GB" sz="2000" dirty="0"/>
              <a:t>Catching is carried out quietly and with care to avoid unnecessary stress and to prevent injury to the birds</a:t>
            </a:r>
            <a:r>
              <a:rPr lang="en-GB" sz="2000" dirty="0" smtClean="0"/>
              <a:t>.</a:t>
            </a:r>
            <a:endParaRPr lang="en-GB" sz="2000" dirty="0"/>
          </a:p>
          <a:p>
            <a:pPr marL="0" indent="0">
              <a:buNone/>
            </a:pPr>
            <a:r>
              <a:rPr lang="en-GB" sz="2000" dirty="0"/>
              <a:t>The modules are then loaded </a:t>
            </a:r>
            <a:r>
              <a:rPr lang="en-GB" sz="2000" dirty="0" smtClean="0"/>
              <a:t>into </a:t>
            </a:r>
            <a:r>
              <a:rPr lang="en-GB" sz="2000" dirty="0"/>
              <a:t>lorries and taken to the </a:t>
            </a:r>
            <a:r>
              <a:rPr lang="en-GB" sz="2000" dirty="0" smtClean="0"/>
              <a:t>processing </a:t>
            </a:r>
            <a:r>
              <a:rPr lang="en-GB" sz="2000" dirty="0"/>
              <a:t>plant. </a:t>
            </a:r>
          </a:p>
        </p:txBody>
      </p:sp>
      <p:pic>
        <p:nvPicPr>
          <p:cNvPr id="4" name="Picture 2" descr="\\bnf01\Company\Shared\EDUCATION TEAM FILES\British Poultry Council\Other images\sector_transport.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75136" y="2571092"/>
            <a:ext cx="3979104" cy="266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9749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Processing </a:t>
            </a:r>
            <a:r>
              <a:rPr lang="en-GB" dirty="0" smtClean="0"/>
              <a:t>plant</a:t>
            </a:r>
            <a:endParaRPr lang="en-US" dirty="0"/>
          </a:p>
        </p:txBody>
      </p:sp>
      <p:sp>
        <p:nvSpPr>
          <p:cNvPr id="3" name="Subtitle 2"/>
          <p:cNvSpPr>
            <a:spLocks noGrp="1"/>
          </p:cNvSpPr>
          <p:nvPr>
            <p:ph type="subTitle" idx="1"/>
          </p:nvPr>
        </p:nvSpPr>
        <p:spPr>
          <a:xfrm>
            <a:off x="1169276" y="2571092"/>
            <a:ext cx="6103883" cy="3600000"/>
          </a:xfrm>
        </p:spPr>
        <p:txBody>
          <a:bodyPr/>
          <a:lstStyle/>
          <a:p>
            <a:pPr marL="0" indent="0">
              <a:buNone/>
            </a:pPr>
            <a:r>
              <a:rPr lang="en-GB" sz="2000" dirty="0" smtClean="0"/>
              <a:t>The birds are processed </a:t>
            </a:r>
            <a:r>
              <a:rPr lang="en-GB" sz="2000" dirty="0"/>
              <a:t>and </a:t>
            </a:r>
            <a:r>
              <a:rPr lang="en-GB" sz="2000" dirty="0" smtClean="0"/>
              <a:t>packaged</a:t>
            </a:r>
            <a:r>
              <a:rPr lang="en-GB" sz="2000" dirty="0"/>
              <a:t> </a:t>
            </a:r>
            <a:r>
              <a:rPr lang="en-GB" sz="2000" dirty="0" smtClean="0"/>
              <a:t>at the processing plant.</a:t>
            </a:r>
            <a:endParaRPr lang="en-GB" sz="2000" dirty="0"/>
          </a:p>
          <a:p>
            <a:pPr marL="0" indent="0">
              <a:buNone/>
            </a:pPr>
            <a:r>
              <a:rPr lang="en-GB" sz="2000" dirty="0"/>
              <a:t>After </a:t>
            </a:r>
            <a:r>
              <a:rPr lang="en-GB" sz="2000" dirty="0" smtClean="0"/>
              <a:t>the birds have </a:t>
            </a:r>
            <a:r>
              <a:rPr lang="en-GB" sz="2000" dirty="0"/>
              <a:t>been processed they are weighed, and then either left whole or portioned</a:t>
            </a:r>
            <a:r>
              <a:rPr lang="en-GB" sz="2000" dirty="0" smtClean="0"/>
              <a:t>.</a:t>
            </a:r>
            <a:endParaRPr lang="en-GB" sz="2000" dirty="0"/>
          </a:p>
          <a:p>
            <a:pPr marL="0" indent="0">
              <a:buNone/>
            </a:pPr>
            <a:r>
              <a:rPr lang="en-GB" sz="2000" dirty="0"/>
              <a:t>The meat is then packaged and labelled ready to be delivered to restaurants, shops and supermarkets.</a:t>
            </a:r>
          </a:p>
        </p:txBody>
      </p:sp>
      <p:pic>
        <p:nvPicPr>
          <p:cNvPr id="5" name="Picture 4" descr="\\bnf01\Company\Shared\EDUCATION TEAM FILES\British Poultry Council\Other images\DSC_0113.JPG"/>
          <p:cNvPicPr/>
          <p:nvPr/>
        </p:nvPicPr>
        <p:blipFill>
          <a:blip r:embed="rId2" cstate="print">
            <a:extLst>
              <a:ext uri="{28A0092B-C50C-407E-A947-70E740481C1C}">
                <a14:useLocalDpi xmlns:a14="http://schemas.microsoft.com/office/drawing/2010/main"/>
              </a:ext>
            </a:extLst>
          </a:blip>
          <a:srcRect/>
          <a:stretch>
            <a:fillRect/>
          </a:stretch>
        </p:blipFill>
        <p:spPr bwMode="auto">
          <a:xfrm>
            <a:off x="8100076" y="2571092"/>
            <a:ext cx="3795752" cy="2821498"/>
          </a:xfrm>
          <a:prstGeom prst="rect">
            <a:avLst/>
          </a:prstGeom>
          <a:noFill/>
          <a:ln>
            <a:noFill/>
          </a:ln>
        </p:spPr>
      </p:pic>
    </p:spTree>
    <p:extLst>
      <p:ext uri="{BB962C8B-B14F-4D97-AF65-F5344CB8AC3E}">
        <p14:creationId xmlns:p14="http://schemas.microsoft.com/office/powerpoint/2010/main" val="17978244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nutrition of poultry</a:t>
            </a:r>
          </a:p>
        </p:txBody>
      </p:sp>
      <p:sp>
        <p:nvSpPr>
          <p:cNvPr id="3" name="Subtitle 2"/>
          <p:cNvSpPr>
            <a:spLocks noGrp="1"/>
          </p:cNvSpPr>
          <p:nvPr>
            <p:ph type="subTitle" idx="1"/>
          </p:nvPr>
        </p:nvSpPr>
        <p:spPr>
          <a:xfrm>
            <a:off x="1169275" y="2571091"/>
            <a:ext cx="6212600" cy="3486809"/>
          </a:xfrm>
        </p:spPr>
        <p:txBody>
          <a:bodyPr/>
          <a:lstStyle/>
          <a:p>
            <a:pPr marL="0" indent="0">
              <a:buNone/>
              <a:defRPr/>
            </a:pPr>
            <a:r>
              <a:rPr lang="en-US" sz="2000" dirty="0">
                <a:latin typeface="Arial" panose="020B0604020202020204" pitchFamily="34" charset="0"/>
                <a:cs typeface="Arial" panose="020B0604020202020204" pitchFamily="34" charset="0"/>
              </a:rPr>
              <a:t>Poultry includes chicken, turkey, duck and goose.</a:t>
            </a:r>
          </a:p>
          <a:p>
            <a:pPr marL="0" indent="0">
              <a:buNone/>
              <a:defRPr/>
            </a:pPr>
            <a:r>
              <a:rPr lang="en-US" sz="2000" dirty="0">
                <a:latin typeface="Arial" panose="020B0604020202020204" pitchFamily="34" charset="0"/>
                <a:cs typeface="Arial" panose="020B0604020202020204" pitchFamily="34" charset="0"/>
              </a:rPr>
              <a:t>Poultry can be part of a healthy, balanced diet, and is a source of </a:t>
            </a:r>
            <a:r>
              <a:rPr lang="en-GB" sz="2000" dirty="0"/>
              <a:t>protein and some vitamins and minerals.</a:t>
            </a:r>
            <a:endParaRPr lang="en-US" sz="2000" dirty="0">
              <a:latin typeface="Arial" panose="020B0604020202020204" pitchFamily="34" charset="0"/>
              <a:cs typeface="Arial" panose="020B0604020202020204" pitchFamily="34" charset="0"/>
            </a:endParaRPr>
          </a:p>
          <a:p>
            <a:pPr marL="0" indent="0">
              <a:buNone/>
              <a:defRPr/>
            </a:pPr>
            <a:r>
              <a:rPr lang="en-US" sz="2000" dirty="0" smtClean="0"/>
              <a:t>This </a:t>
            </a:r>
            <a:r>
              <a:rPr lang="en-US" sz="2000" dirty="0"/>
              <a:t>food fits into the ‘beans, pulses, fish, eggs, meat and other proteins’ </a:t>
            </a:r>
            <a:r>
              <a:rPr lang="en-US" sz="2000" dirty="0" err="1" smtClean="0"/>
              <a:t>Eatwell</a:t>
            </a:r>
            <a:r>
              <a:rPr lang="en-US" sz="2000" dirty="0" smtClean="0"/>
              <a:t> Guide food group</a:t>
            </a:r>
            <a:r>
              <a:rPr lang="en-US" sz="2000" dirty="0"/>
              <a:t>.</a:t>
            </a:r>
          </a:p>
          <a:p>
            <a:pPr marL="0" indent="0">
              <a:buNone/>
              <a:defRPr/>
            </a:pPr>
            <a:r>
              <a:rPr lang="en-US" sz="2000" dirty="0"/>
              <a:t>When choosing this food, we should be choosing options with less saturated fat.</a:t>
            </a:r>
          </a:p>
          <a:p>
            <a:pPr marL="0" indent="0">
              <a:buNone/>
              <a:defRPr/>
            </a:pPr>
            <a:r>
              <a:rPr lang="en-US" sz="2000" dirty="0"/>
              <a:t>Too much saturated fat in the diet can raise blood cholesterol levels and increase the risk of developing heart disease.</a:t>
            </a:r>
            <a:endParaRPr lang="en-GB" sz="2000" dirty="0"/>
          </a:p>
        </p:txBody>
      </p:sp>
      <p:pic>
        <p:nvPicPr>
          <p:cNvPr id="1026" name="Picture 2">
            <a:extLst>
              <a:ext uri="{FF2B5EF4-FFF2-40B4-BE49-F238E27FC236}">
                <a16:creationId xmlns:a16="http://schemas.microsoft.com/office/drawing/2014/main" id="{8FF7D0DD-D5C0-4CA9-B6BB-4ABB232D097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781925" y="2153155"/>
            <a:ext cx="4033134" cy="39164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97280" y="6410425"/>
            <a:ext cx="3984859"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hlinkClick r:id="rId3"/>
              </a:rPr>
              <a:t>British Nutrition Foundation</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4085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Making healthier choices with poultry</a:t>
            </a:r>
          </a:p>
        </p:txBody>
      </p:sp>
      <p:sp>
        <p:nvSpPr>
          <p:cNvPr id="3" name="Subtitle 2"/>
          <p:cNvSpPr>
            <a:spLocks noGrp="1"/>
          </p:cNvSpPr>
          <p:nvPr>
            <p:ph type="subTitle" idx="1"/>
          </p:nvPr>
        </p:nvSpPr>
        <p:spPr>
          <a:xfrm>
            <a:off x="1169275" y="2571091"/>
            <a:ext cx="6212600" cy="3486809"/>
          </a:xfrm>
        </p:spPr>
        <p:txBody>
          <a:bodyPr/>
          <a:lstStyle/>
          <a:p>
            <a:pPr marL="0" indent="0">
              <a:buNone/>
              <a:defRPr/>
            </a:pPr>
            <a:r>
              <a:rPr lang="en-US" sz="2000" dirty="0">
                <a:latin typeface="Arial" panose="020B0604020202020204" pitchFamily="34" charset="0"/>
                <a:cs typeface="Arial" panose="020B0604020202020204" pitchFamily="34" charset="0"/>
              </a:rPr>
              <a:t>To make healthier choices when choosing poultry, we can:</a:t>
            </a:r>
          </a:p>
          <a:p>
            <a:pPr>
              <a:defRPr/>
            </a:pPr>
            <a:r>
              <a:rPr lang="en-US" sz="2000" dirty="0">
                <a:latin typeface="Arial" panose="020B0604020202020204" pitchFamily="34" charset="0"/>
                <a:cs typeface="Arial" panose="020B0604020202020204" pitchFamily="34" charset="0"/>
              </a:rPr>
              <a:t>choose poultry without the skin, or </a:t>
            </a:r>
            <a:r>
              <a:rPr lang="en-US" sz="2000" dirty="0" smtClean="0">
                <a:latin typeface="Arial" panose="020B0604020202020204" pitchFamily="34" charset="0"/>
                <a:cs typeface="Arial" panose="020B0604020202020204" pitchFamily="34" charset="0"/>
              </a:rPr>
              <a:t>remove the skin before cooking;</a:t>
            </a:r>
            <a:endParaRPr lang="en-US" sz="2000"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limit poultry products in pastry, batter or breadcrumbs as they can be high in fat and/or salt;</a:t>
            </a:r>
          </a:p>
          <a:p>
            <a:pPr>
              <a:defRPr/>
            </a:pPr>
            <a:r>
              <a:rPr lang="en-US" sz="2000" dirty="0">
                <a:latin typeface="Arial" panose="020B0604020202020204" pitchFamily="34" charset="0"/>
                <a:cs typeface="Arial" panose="020B0604020202020204" pitchFamily="34" charset="0"/>
              </a:rPr>
              <a:t>grill or bake instead of frying;</a:t>
            </a:r>
          </a:p>
          <a:p>
            <a:pPr>
              <a:defRPr/>
            </a:pPr>
            <a:r>
              <a:rPr lang="en-US" sz="2000" dirty="0">
                <a:latin typeface="Arial" panose="020B0604020202020204" pitchFamily="34" charset="0"/>
                <a:cs typeface="Arial" panose="020B0604020202020204" pitchFamily="34" charset="0"/>
              </a:rPr>
              <a:t>if roasting, place on a metal rack over a roasting tin to allow the fat to run off.</a:t>
            </a:r>
          </a:p>
        </p:txBody>
      </p:sp>
      <p:pic>
        <p:nvPicPr>
          <p:cNvPr id="1026" name="Picture 2">
            <a:extLst>
              <a:ext uri="{FF2B5EF4-FFF2-40B4-BE49-F238E27FC236}">
                <a16:creationId xmlns:a16="http://schemas.microsoft.com/office/drawing/2014/main" id="{8FF7D0DD-D5C0-4CA9-B6BB-4ABB232D097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781925" y="2153155"/>
            <a:ext cx="4033134" cy="39164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69274" y="6243145"/>
            <a:ext cx="4254064"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hlinkClick r:id="rId3"/>
              </a:rPr>
              <a:t>NHS Live well/Eat well</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0949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Storing and cooking poultry safely</a:t>
            </a:r>
            <a:endParaRPr lang="en-GB" dirty="0"/>
          </a:p>
        </p:txBody>
      </p:sp>
      <p:sp>
        <p:nvSpPr>
          <p:cNvPr id="3" name="Subtitle 2"/>
          <p:cNvSpPr>
            <a:spLocks noGrp="1"/>
          </p:cNvSpPr>
          <p:nvPr>
            <p:ph type="subTitle" idx="1"/>
          </p:nvPr>
        </p:nvSpPr>
        <p:spPr>
          <a:xfrm>
            <a:off x="1169276" y="2547554"/>
            <a:ext cx="7428186" cy="3600000"/>
          </a:xfrm>
        </p:spPr>
        <p:txBody>
          <a:bodyPr/>
          <a:lstStyle/>
          <a:p>
            <a:pPr marL="0" indent="0">
              <a:buNone/>
            </a:pPr>
            <a:r>
              <a:rPr lang="en-US" sz="2000" dirty="0"/>
              <a:t>S</a:t>
            </a:r>
            <a:r>
              <a:rPr lang="en-US" sz="2000" dirty="0" smtClean="0"/>
              <a:t>tore raw </a:t>
            </a:r>
            <a:r>
              <a:rPr lang="en-US" sz="2000" dirty="0"/>
              <a:t>poultry in clean sealed containers on the bottom shelf of the fridge, so the meat </a:t>
            </a:r>
            <a:r>
              <a:rPr lang="en-US" sz="2000" dirty="0" smtClean="0"/>
              <a:t>cannot </a:t>
            </a:r>
            <a:r>
              <a:rPr lang="en-US" sz="2000" dirty="0"/>
              <a:t>touch or drip onto other </a:t>
            </a:r>
            <a:r>
              <a:rPr lang="en-US" sz="2000" dirty="0" smtClean="0"/>
              <a:t>food.</a:t>
            </a:r>
          </a:p>
          <a:p>
            <a:pPr marL="0" indent="0">
              <a:buNone/>
            </a:pPr>
            <a:r>
              <a:rPr lang="en-US" sz="2000" dirty="0" smtClean="0"/>
              <a:t>Do not wash raw chicken before cooking, as this can increase the risk of food poisoning from </a:t>
            </a:r>
            <a:r>
              <a:rPr lang="en-GB" sz="2000" dirty="0"/>
              <a:t>campylobacter </a:t>
            </a:r>
            <a:r>
              <a:rPr lang="en-GB" sz="2000" dirty="0" smtClean="0"/>
              <a:t>bacteria. Splashing water from washing chicken can spread bacteria to hands and around the kitchen. </a:t>
            </a:r>
            <a:endParaRPr lang="en-US" sz="2000" dirty="0"/>
          </a:p>
          <a:p>
            <a:pPr marL="0" indent="0">
              <a:buNone/>
            </a:pPr>
            <a:r>
              <a:rPr lang="en-GB" sz="2000" dirty="0" smtClean="0"/>
              <a:t>When cooking portions of chicken and poultry, </a:t>
            </a:r>
            <a:r>
              <a:rPr lang="en-GB" sz="2000" dirty="0"/>
              <a:t>there should be no pink </a:t>
            </a:r>
            <a:r>
              <a:rPr lang="en-GB" sz="2000" dirty="0" smtClean="0"/>
              <a:t>meat.  </a:t>
            </a:r>
            <a:r>
              <a:rPr lang="en-GB" sz="2000" dirty="0"/>
              <a:t>T</a:t>
            </a:r>
            <a:r>
              <a:rPr lang="en-GB" sz="2000" dirty="0" smtClean="0"/>
              <a:t>hey </a:t>
            </a:r>
            <a:r>
              <a:rPr lang="en-GB" sz="2000" dirty="0"/>
              <a:t>should also be steaming hot inside. The juices should run clear when cooked</a:t>
            </a:r>
            <a:r>
              <a:rPr lang="en-GB" sz="2000" dirty="0" smtClean="0"/>
              <a:t>.</a:t>
            </a:r>
            <a:endParaRPr lang="en-GB" sz="2000" dirty="0"/>
          </a:p>
          <a:p>
            <a:pPr marL="0" indent="0">
              <a:buNone/>
            </a:pPr>
            <a:r>
              <a:rPr lang="en-GB" sz="2000" dirty="0"/>
              <a:t>To check a whole chicken or other bird, pierce the thickest part of the leg with a clean knife or skewer until the juices run out. The juices should not have any pink or red in them</a:t>
            </a:r>
            <a:r>
              <a:rPr lang="en-GB" sz="2000" dirty="0" smtClean="0"/>
              <a:t>.</a:t>
            </a:r>
            <a:endParaRPr lang="en-GB" sz="2000" dirty="0"/>
          </a:p>
          <a:p>
            <a:pPr marL="0" indent="0">
              <a:buNone/>
            </a:pP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807670" y="2571092"/>
            <a:ext cx="2869323" cy="2526425"/>
          </a:xfrm>
          <a:prstGeom prst="rect">
            <a:avLst/>
          </a:prstGeom>
        </p:spPr>
      </p:pic>
      <p:sp>
        <p:nvSpPr>
          <p:cNvPr id="4" name="TextBox 3"/>
          <p:cNvSpPr txBox="1"/>
          <p:nvPr/>
        </p:nvSpPr>
        <p:spPr>
          <a:xfrm>
            <a:off x="1072055" y="6257421"/>
            <a:ext cx="4719145"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hlinkClick r:id="rId4"/>
              </a:rPr>
              <a:t>FSA campylobacter</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5395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Introduction</a:t>
            </a:r>
          </a:p>
        </p:txBody>
      </p:sp>
      <p:sp>
        <p:nvSpPr>
          <p:cNvPr id="3" name="Subtitle 2"/>
          <p:cNvSpPr>
            <a:spLocks noGrp="1"/>
          </p:cNvSpPr>
          <p:nvPr>
            <p:ph type="subTitle" idx="1"/>
          </p:nvPr>
        </p:nvSpPr>
        <p:spPr/>
        <p:txBody>
          <a:bodyPr/>
          <a:lstStyle/>
          <a:p>
            <a:pPr marL="0" indent="0">
              <a:buNone/>
            </a:pPr>
            <a:r>
              <a:rPr lang="en-GB" sz="2400" dirty="0"/>
              <a:t>Chicken, turkey, duck and goose are all types of </a:t>
            </a:r>
            <a:r>
              <a:rPr lang="en-GB" sz="2400" dirty="0" smtClean="0"/>
              <a:t>poultry</a:t>
            </a:r>
            <a:r>
              <a:rPr lang="en-GB" sz="2400" dirty="0"/>
              <a:t>. </a:t>
            </a:r>
          </a:p>
          <a:p>
            <a:pPr marL="0" indent="0">
              <a:buNone/>
            </a:pPr>
            <a:endParaRPr lang="en-GB" sz="2400" dirty="0"/>
          </a:p>
          <a:p>
            <a:pPr marL="0" indent="0">
              <a:buNone/>
            </a:pPr>
            <a:r>
              <a:rPr lang="en-GB" sz="2400" dirty="0"/>
              <a:t>They are reared for meat.</a:t>
            </a:r>
          </a:p>
        </p:txBody>
      </p:sp>
      <p:pic>
        <p:nvPicPr>
          <p:cNvPr id="4" name="Picture 3" descr="\\BNF01\Home\hbutt\My Documents\My Pictures\Purchased chicken pictures\iStock_000019777638Large.jpg"/>
          <p:cNvPicPr/>
          <p:nvPr/>
        </p:nvPicPr>
        <p:blipFill rotWithShape="1">
          <a:blip r:embed="rId2" cstate="screen">
            <a:extLst>
              <a:ext uri="{28A0092B-C50C-407E-A947-70E740481C1C}">
                <a14:useLocalDpi xmlns:a14="http://schemas.microsoft.com/office/drawing/2010/main"/>
              </a:ext>
            </a:extLst>
          </a:blip>
          <a:srcRect l="20029" t="12908" r="20182" b="11635"/>
          <a:stretch/>
        </p:blipFill>
        <p:spPr bwMode="auto">
          <a:xfrm>
            <a:off x="1358259" y="3945100"/>
            <a:ext cx="1611999" cy="2236734"/>
          </a:xfrm>
          <a:prstGeom prst="rect">
            <a:avLst/>
          </a:prstGeom>
          <a:noFill/>
          <a:ln>
            <a:noFill/>
          </a:ln>
          <a:extLst>
            <a:ext uri="{53640926-AAD7-44D8-BBD7-CCE9431645EC}">
              <a14:shadowObscured xmlns:a14="http://schemas.microsoft.com/office/drawing/2010/main"/>
            </a:ext>
          </a:extLst>
        </p:spPr>
      </p:pic>
      <p:pic>
        <p:nvPicPr>
          <p:cNvPr id="5" name="Picture 4" descr="\\BNF01\Home\hbutt\My Documents\My Pictures\Purchased chicken pictures\iStock_000003527412Medium.jpg"/>
          <p:cNvPicPr/>
          <p:nvPr/>
        </p:nvPicPr>
        <p:blipFill rotWithShape="1">
          <a:blip r:embed="rId3" cstate="screen">
            <a:extLst>
              <a:ext uri="{28A0092B-C50C-407E-A947-70E740481C1C}">
                <a14:useLocalDpi xmlns:a14="http://schemas.microsoft.com/office/drawing/2010/main"/>
              </a:ext>
            </a:extLst>
          </a:blip>
          <a:srcRect l="5661" t="7640" r="6126" b="2037"/>
          <a:stretch/>
        </p:blipFill>
        <p:spPr bwMode="auto">
          <a:xfrm>
            <a:off x="3302474" y="4038195"/>
            <a:ext cx="2659173" cy="2121113"/>
          </a:xfrm>
          <a:prstGeom prst="rect">
            <a:avLst/>
          </a:prstGeom>
          <a:noFill/>
          <a:ln>
            <a:noFill/>
          </a:ln>
          <a:extLst>
            <a:ext uri="{53640926-AAD7-44D8-BBD7-CCE9431645EC}">
              <a14:shadowObscured xmlns:a14="http://schemas.microsoft.com/office/drawing/2010/main"/>
            </a:ext>
          </a:extLst>
        </p:spPr>
      </p:pic>
      <p:pic>
        <p:nvPicPr>
          <p:cNvPr id="6" name="Picture 5" descr="\\BNF01\Home\hbutt\My Documents\My Pictures\Purchased chicken pictures\iStock_000014235582Large.jpg"/>
          <p:cNvPicPr/>
          <p:nvPr/>
        </p:nvPicPr>
        <p:blipFill rotWithShape="1">
          <a:blip r:embed="rId4" cstate="screen">
            <a:extLst>
              <a:ext uri="{28A0092B-C50C-407E-A947-70E740481C1C}">
                <a14:useLocalDpi xmlns:a14="http://schemas.microsoft.com/office/drawing/2010/main"/>
              </a:ext>
            </a:extLst>
          </a:blip>
          <a:srcRect l="16567" t="6158" r="14157" b="4667"/>
          <a:stretch/>
        </p:blipFill>
        <p:spPr bwMode="auto">
          <a:xfrm>
            <a:off x="8899022" y="3837085"/>
            <a:ext cx="1414560" cy="2322223"/>
          </a:xfrm>
          <a:prstGeom prst="rect">
            <a:avLst/>
          </a:prstGeom>
          <a:noFill/>
          <a:ln>
            <a:noFill/>
          </a:ln>
          <a:extLst>
            <a:ext uri="{53640926-AAD7-44D8-BBD7-CCE9431645EC}">
              <a14:shadowObscured xmlns:a14="http://schemas.microsoft.com/office/drawing/2010/main"/>
            </a:ext>
          </a:extLst>
        </p:spPr>
      </p:pic>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l="9910" t="6826" r="11837" b="17105"/>
          <a:stretch/>
        </p:blipFill>
        <p:spPr>
          <a:xfrm flipH="1">
            <a:off x="6151411" y="4052750"/>
            <a:ext cx="2835030" cy="2066919"/>
          </a:xfrm>
          <a:prstGeom prst="rect">
            <a:avLst/>
          </a:prstGeom>
        </p:spPr>
      </p:pic>
    </p:spTree>
    <p:extLst>
      <p:ext uri="{BB962C8B-B14F-4D97-AF65-F5344CB8AC3E}">
        <p14:creationId xmlns:p14="http://schemas.microsoft.com/office/powerpoint/2010/main" val="251100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Dishes made with poultry</a:t>
            </a:r>
            <a:endParaRPr lang="en-GB" dirty="0"/>
          </a:p>
        </p:txBody>
      </p:sp>
      <p:sp>
        <p:nvSpPr>
          <p:cNvPr id="4" name="TextBox 3"/>
          <p:cNvSpPr txBox="1"/>
          <p:nvPr/>
        </p:nvSpPr>
        <p:spPr>
          <a:xfrm>
            <a:off x="9470367" y="4298731"/>
            <a:ext cx="1933903"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Turkey burgers</a:t>
            </a:r>
            <a:endParaRPr lang="en-GB" sz="1400" dirty="0">
              <a:latin typeface="Arial" panose="020B0604020202020204" pitchFamily="34" charset="0"/>
              <a:cs typeface="Arial" panose="020B0604020202020204" pitchFamily="34" charset="0"/>
            </a:endParaRPr>
          </a:p>
        </p:txBody>
      </p:sp>
      <p:pic>
        <p:nvPicPr>
          <p:cNvPr id="1030" name="Picture 6" descr="https://www.foodafactoflife.org.uk/media/3381/chicken-tofu-stir-fry.jpg?anchor=center&amp;mode=crop&amp;width=402&amp;height=245&amp;rnd=13241546458000000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13338" y="2283798"/>
            <a:ext cx="2848587" cy="17360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42523" y="4108038"/>
            <a:ext cx="2375338"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Chicken stir fry</a:t>
            </a:r>
            <a:endParaRPr lang="en-GB" sz="1400" dirty="0">
              <a:latin typeface="Arial" panose="020B0604020202020204" pitchFamily="34" charset="0"/>
              <a:cs typeface="Arial" panose="020B0604020202020204" pitchFamily="34" charset="0"/>
            </a:endParaRPr>
          </a:p>
        </p:txBody>
      </p:sp>
      <p:pic>
        <p:nvPicPr>
          <p:cNvPr id="1032" name="Picture 8" descr="https://www.foodafactoflife.org.uk/media/3412/tandoori-chicken.jpg?anchor=center&amp;mode=crop&amp;width=402&amp;height=245&amp;rnd=13241546458000000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13338" y="4517303"/>
            <a:ext cx="2736716" cy="16679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471448" y="6400800"/>
            <a:ext cx="2070538"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Tandoori chicken</a:t>
            </a:r>
            <a:endParaRPr lang="en-GB" sz="14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37725" y="2283798"/>
            <a:ext cx="1625601" cy="2438401"/>
          </a:xfrm>
          <a:prstGeom prst="rect">
            <a:avLst/>
          </a:prstGeom>
        </p:spPr>
      </p:pic>
      <p:sp>
        <p:nvSpPr>
          <p:cNvPr id="9" name="TextBox 8"/>
          <p:cNvSpPr txBox="1"/>
          <p:nvPr/>
        </p:nvSpPr>
        <p:spPr>
          <a:xfrm>
            <a:off x="4681098" y="4828033"/>
            <a:ext cx="1473840" cy="523220"/>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Crispy duck and pancakes</a:t>
            </a:r>
            <a:endParaRPr lang="en-GB" sz="1400"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36682" y="4298731"/>
            <a:ext cx="2551941" cy="1702623"/>
          </a:xfrm>
          <a:prstGeom prst="rect">
            <a:avLst/>
          </a:prstGeom>
        </p:spPr>
      </p:pic>
      <p:sp>
        <p:nvSpPr>
          <p:cNvPr id="11" name="TextBox 10"/>
          <p:cNvSpPr txBox="1"/>
          <p:nvPr/>
        </p:nvSpPr>
        <p:spPr>
          <a:xfrm>
            <a:off x="6985982" y="6185203"/>
            <a:ext cx="1842708"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Roast goose</a:t>
            </a:r>
            <a:endParaRPr lang="en-GB" sz="1400" dirty="0">
              <a:latin typeface="Arial" panose="020B0604020202020204" pitchFamily="34" charset="0"/>
              <a:cs typeface="Arial" panose="020B0604020202020204" pitchFamily="34" charset="0"/>
            </a:endParaRPr>
          </a:p>
        </p:txBody>
      </p:sp>
      <p:pic>
        <p:nvPicPr>
          <p:cNvPr id="1034" name="Picture 10" descr="https://www.foodafactoflife.org.uk/media/7373/turkey-burgers-2.jpg?anchor=center&amp;mode=crop&amp;width=402&amp;height=245&amp;rnd=132415464560000000"/>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508793" y="2147611"/>
            <a:ext cx="3227929" cy="1967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142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Similar – feathered game or game birds</a:t>
            </a:r>
            <a:endParaRPr lang="en-GB" dirty="0"/>
          </a:p>
        </p:txBody>
      </p:sp>
      <p:sp>
        <p:nvSpPr>
          <p:cNvPr id="3" name="Subtitle 2"/>
          <p:cNvSpPr>
            <a:spLocks noGrp="1"/>
          </p:cNvSpPr>
          <p:nvPr>
            <p:ph type="subTitle" idx="1"/>
          </p:nvPr>
        </p:nvSpPr>
        <p:spPr>
          <a:xfrm>
            <a:off x="1169276" y="2571092"/>
            <a:ext cx="7746124" cy="3600000"/>
          </a:xfrm>
        </p:spPr>
        <p:txBody>
          <a:bodyPr/>
          <a:lstStyle/>
          <a:p>
            <a:pPr marL="0" indent="0">
              <a:buNone/>
            </a:pPr>
            <a:r>
              <a:rPr lang="en-GB" sz="2000" dirty="0">
                <a:latin typeface="Arial" panose="020B0604020202020204" pitchFamily="34" charset="0"/>
                <a:cs typeface="Arial" panose="020B0604020202020204" pitchFamily="34" charset="0"/>
              </a:rPr>
              <a:t>In Britain today there are around 300 game farms, mostly rearing pheasants and partridges.</a:t>
            </a:r>
          </a:p>
          <a:p>
            <a:pPr marL="0" indent="0">
              <a:buNone/>
            </a:pPr>
            <a:r>
              <a:rPr lang="en-GB" sz="2000" dirty="0" smtClean="0">
                <a:solidFill>
                  <a:srgbClr val="000000"/>
                </a:solidFill>
                <a:latin typeface="Arial" panose="020B0604020202020204" pitchFamily="34" charset="0"/>
                <a:cs typeface="Arial" panose="020B0604020202020204" pitchFamily="34" charset="0"/>
              </a:rPr>
              <a:t>Eggs </a:t>
            </a:r>
            <a:r>
              <a:rPr lang="en-GB" sz="2000" dirty="0">
                <a:solidFill>
                  <a:srgbClr val="000000"/>
                </a:solidFill>
                <a:latin typeface="Arial" panose="020B0604020202020204" pitchFamily="34" charset="0"/>
                <a:cs typeface="Arial" panose="020B0604020202020204" pitchFamily="34" charset="0"/>
              </a:rPr>
              <a:t>are collected daily from April onwards and are hatched in electronic incubators. The chicks are then reared on in purpose-built shelters, where they are provided with food, water, grit and all their other needs.</a:t>
            </a:r>
          </a:p>
          <a:p>
            <a:pPr marL="0" indent="0">
              <a:buNone/>
            </a:pPr>
            <a:r>
              <a:rPr lang="en-GB" sz="2000" dirty="0" smtClean="0">
                <a:solidFill>
                  <a:srgbClr val="000000"/>
                </a:solidFill>
                <a:latin typeface="Arial" panose="020B0604020202020204" pitchFamily="34" charset="0"/>
                <a:cs typeface="Arial" panose="020B0604020202020204" pitchFamily="34" charset="0"/>
              </a:rPr>
              <a:t>As </a:t>
            </a:r>
            <a:r>
              <a:rPr lang="en-GB" sz="2000" dirty="0">
                <a:solidFill>
                  <a:srgbClr val="000000"/>
                </a:solidFill>
                <a:latin typeface="Arial" panose="020B0604020202020204" pitchFamily="34" charset="0"/>
                <a:cs typeface="Arial" panose="020B0604020202020204" pitchFamily="34" charset="0"/>
              </a:rPr>
              <a:t>they grow, the chicks are given access to outdoor runs where they can get used to the natural environment.</a:t>
            </a:r>
          </a:p>
          <a:p>
            <a:pPr marL="0" indent="0">
              <a:buNone/>
            </a:pPr>
            <a:r>
              <a:rPr lang="en-GB" sz="2000" dirty="0" smtClean="0">
                <a:solidFill>
                  <a:srgbClr val="000000"/>
                </a:solidFill>
                <a:latin typeface="Arial" panose="020B0604020202020204" pitchFamily="34" charset="0"/>
                <a:cs typeface="Arial" panose="020B0604020202020204" pitchFamily="34" charset="0"/>
              </a:rPr>
              <a:t>In </a:t>
            </a:r>
            <a:r>
              <a:rPr lang="en-GB" sz="2000" dirty="0">
                <a:solidFill>
                  <a:srgbClr val="000000"/>
                </a:solidFill>
                <a:latin typeface="Arial" panose="020B0604020202020204" pitchFamily="34" charset="0"/>
                <a:cs typeface="Arial" panose="020B0604020202020204" pitchFamily="34" charset="0"/>
              </a:rPr>
              <a:t>about August, they are sold to shoots, where gamekeepers will take over their care, releasing them into the countryside.</a:t>
            </a:r>
          </a:p>
        </p:txBody>
      </p:sp>
      <p:pic>
        <p:nvPicPr>
          <p:cNvPr id="4" name="Picture 3"/>
          <p:cNvPicPr>
            <a:picLocks noChangeAspect="1"/>
          </p:cNvPicPr>
          <p:nvPr/>
        </p:nvPicPr>
        <p:blipFill>
          <a:blip r:embed="rId2"/>
          <a:stretch>
            <a:fillRect/>
          </a:stretch>
        </p:blipFill>
        <p:spPr>
          <a:xfrm>
            <a:off x="9281566" y="2571092"/>
            <a:ext cx="2312558" cy="2364643"/>
          </a:xfrm>
          <a:prstGeom prst="rect">
            <a:avLst/>
          </a:prstGeom>
        </p:spPr>
      </p:pic>
    </p:spTree>
    <p:extLst>
      <p:ext uri="{BB962C8B-B14F-4D97-AF65-F5344CB8AC3E}">
        <p14:creationId xmlns:p14="http://schemas.microsoft.com/office/powerpoint/2010/main" val="23491712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Feathered game or game birds</a:t>
            </a:r>
            <a:endParaRPr lang="en-GB" dirty="0"/>
          </a:p>
        </p:txBody>
      </p:sp>
      <p:sp>
        <p:nvSpPr>
          <p:cNvPr id="3" name="Subtitle 2"/>
          <p:cNvSpPr>
            <a:spLocks noGrp="1"/>
          </p:cNvSpPr>
          <p:nvPr>
            <p:ph type="subTitle" idx="1"/>
          </p:nvPr>
        </p:nvSpPr>
        <p:spPr>
          <a:xfrm>
            <a:off x="1169276" y="2544966"/>
            <a:ext cx="7300956" cy="3600000"/>
          </a:xfrm>
        </p:spPr>
        <p:txBody>
          <a:bodyPr/>
          <a:lstStyle/>
          <a:p>
            <a:pPr marL="0" indent="0">
              <a:buNone/>
            </a:pPr>
            <a:r>
              <a:rPr lang="en-US" sz="2000" dirty="0" smtClean="0"/>
              <a:t>Game birds also include:</a:t>
            </a:r>
          </a:p>
          <a:p>
            <a:r>
              <a:rPr lang="en-US" sz="2000" dirty="0" smtClean="0"/>
              <a:t>grouse;</a:t>
            </a:r>
          </a:p>
          <a:p>
            <a:r>
              <a:rPr lang="en-US" sz="2000" dirty="0" smtClean="0"/>
              <a:t>quail;</a:t>
            </a:r>
          </a:p>
          <a:p>
            <a:r>
              <a:rPr lang="en-US" sz="2000" dirty="0" smtClean="0"/>
              <a:t>snipe; </a:t>
            </a:r>
          </a:p>
          <a:p>
            <a:r>
              <a:rPr lang="en-US" sz="2000" dirty="0" smtClean="0"/>
              <a:t>wild duck;</a:t>
            </a:r>
          </a:p>
          <a:p>
            <a:r>
              <a:rPr lang="en-US" sz="2000" dirty="0" smtClean="0"/>
              <a:t>woodcock; </a:t>
            </a:r>
          </a:p>
          <a:p>
            <a:r>
              <a:rPr lang="en-US" sz="2000" dirty="0" smtClean="0"/>
              <a:t>wood pigeon</a:t>
            </a:r>
            <a:r>
              <a:rPr lang="en-US" dirty="0" smtClean="0"/>
              <a:t>.</a:t>
            </a:r>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93621" y="1725277"/>
            <a:ext cx="2872463" cy="1872766"/>
          </a:xfrm>
          <a:prstGeom prst="rect">
            <a:avLst/>
          </a:prstGeom>
        </p:spPr>
      </p:pic>
      <p:sp>
        <p:nvSpPr>
          <p:cNvPr id="5" name="TextBox 4"/>
          <p:cNvSpPr txBox="1"/>
          <p:nvPr/>
        </p:nvSpPr>
        <p:spPr>
          <a:xfrm>
            <a:off x="9914673" y="3605633"/>
            <a:ext cx="1453415"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Quail</a:t>
            </a:r>
            <a:endParaRPr lang="en-GB" sz="14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5226" y="2331835"/>
            <a:ext cx="3295048" cy="1853465"/>
          </a:xfrm>
          <a:prstGeom prst="rect">
            <a:avLst/>
          </a:prstGeom>
        </p:spPr>
      </p:pic>
      <p:sp>
        <p:nvSpPr>
          <p:cNvPr id="7" name="TextBox 6"/>
          <p:cNvSpPr txBox="1"/>
          <p:nvPr/>
        </p:nvSpPr>
        <p:spPr>
          <a:xfrm>
            <a:off x="6882064" y="4347692"/>
            <a:ext cx="1533626"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Grouse</a:t>
            </a:r>
            <a:endParaRPr lang="en-GB" sz="1400" dirty="0">
              <a:latin typeface="Arial" panose="020B0604020202020204" pitchFamily="34" charset="0"/>
              <a:cs typeface="Arial" panose="020B0604020202020204" pitchFamily="34" charset="0"/>
            </a:endParaRPr>
          </a:p>
        </p:txBody>
      </p:sp>
      <p:sp>
        <p:nvSpPr>
          <p:cNvPr id="10" name="TextBox 9"/>
          <p:cNvSpPr txBox="1"/>
          <p:nvPr/>
        </p:nvSpPr>
        <p:spPr>
          <a:xfrm>
            <a:off x="9876172" y="6016021"/>
            <a:ext cx="1491915"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Wood pigeon</a:t>
            </a:r>
            <a:endParaRPr lang="en-GB" sz="1400"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28939" y="4564738"/>
            <a:ext cx="3003083" cy="1560977"/>
          </a:xfrm>
          <a:prstGeom prst="rect">
            <a:avLst/>
          </a:prstGeom>
        </p:spPr>
      </p:pic>
      <p:sp>
        <p:nvSpPr>
          <p:cNvPr id="13" name="TextBox 12"/>
          <p:cNvSpPr txBox="1"/>
          <p:nvPr/>
        </p:nvSpPr>
        <p:spPr>
          <a:xfrm>
            <a:off x="4263992" y="6323798"/>
            <a:ext cx="1530416"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Snipe</a:t>
            </a:r>
            <a:endParaRPr lang="en-GB" sz="1400"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52646" y="4046846"/>
            <a:ext cx="2154411" cy="1835738"/>
          </a:xfrm>
          <a:prstGeom prst="rect">
            <a:avLst/>
          </a:prstGeom>
        </p:spPr>
      </p:pic>
    </p:spTree>
    <p:extLst>
      <p:ext uri="{BB962C8B-B14F-4D97-AF65-F5344CB8AC3E}">
        <p14:creationId xmlns:p14="http://schemas.microsoft.com/office/powerpoint/2010/main" val="1651350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Poultry</a:t>
            </a:r>
            <a:endParaRPr lang="en-GB" dirty="0"/>
          </a:p>
        </p:txBody>
      </p:sp>
      <p:sp>
        <p:nvSpPr>
          <p:cNvPr id="3" name="Subtitle 2"/>
          <p:cNvSpPr>
            <a:spLocks noGrp="1"/>
          </p:cNvSpPr>
          <p:nvPr>
            <p:ph type="subTitle" idx="1"/>
          </p:nvPr>
        </p:nvSpPr>
        <p:spPr/>
        <p:txBody>
          <a:bodyPr/>
          <a:lstStyle/>
          <a:p>
            <a:pPr marL="0" indent="0" algn="ctr">
              <a:buNone/>
            </a:pPr>
            <a:r>
              <a:rPr lang="en-GB" sz="3600" dirty="0" smtClean="0"/>
              <a:t>For further information, go to:</a:t>
            </a:r>
          </a:p>
          <a:p>
            <a:pPr marL="0" indent="0" algn="ctr">
              <a:buNone/>
            </a:pPr>
            <a:r>
              <a:rPr lang="en-GB" sz="3600" dirty="0" smtClean="0"/>
              <a:t>www.foodafactoflife.org.uk</a:t>
            </a:r>
            <a:endParaRPr lang="en-GB" sz="3600" dirty="0"/>
          </a:p>
        </p:txBody>
      </p:sp>
      <p:sp>
        <p:nvSpPr>
          <p:cNvPr id="4" name="Rectangle 3"/>
          <p:cNvSpPr/>
          <p:nvPr/>
        </p:nvSpPr>
        <p:spPr>
          <a:xfrm>
            <a:off x="262757" y="5733421"/>
            <a:ext cx="11403726" cy="307777"/>
          </a:xfrm>
          <a:prstGeom prst="rect">
            <a:avLst/>
          </a:prstGeom>
        </p:spPr>
        <p:txBody>
          <a:bodyPr wrap="square">
            <a:spAutoFit/>
          </a:bodyPr>
          <a:lstStyle/>
          <a:p>
            <a:r>
              <a:rPr lang="en-GB" sz="1400" dirty="0">
                <a:latin typeface="Arial" panose="020B0604020202020204" pitchFamily="34" charset="0"/>
                <a:cs typeface="Arial" panose="020B0604020202020204" pitchFamily="34" charset="0"/>
              </a:rPr>
              <a:t>This resource meets the</a:t>
            </a:r>
            <a:r>
              <a:rPr lang="en-GB" sz="1400" b="1" dirty="0">
                <a:latin typeface="Arial" panose="020B0604020202020204" pitchFamily="34" charset="0"/>
                <a:cs typeface="Arial" panose="020B0604020202020204" pitchFamily="34" charset="0"/>
              </a:rPr>
              <a:t> </a:t>
            </a:r>
            <a:r>
              <a:rPr lang="en-GB" sz="1400" b="1" i="1" u="sng" dirty="0">
                <a:latin typeface="Arial" panose="020B0604020202020204" pitchFamily="34" charset="0"/>
                <a:cs typeface="Arial" panose="020B0604020202020204" pitchFamily="34" charset="0"/>
                <a:hlinkClick r:id="rId2"/>
              </a:rPr>
              <a:t>Guidelines for producers and users of school education resources about food</a:t>
            </a:r>
            <a:r>
              <a:rPr lang="en-GB" sz="1400" b="1" i="1" dirty="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6997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a:t>
            </a:r>
            <a:r>
              <a:rPr lang="en-US" dirty="0"/>
              <a:t/>
            </a:r>
            <a:br>
              <a:rPr lang="en-US" dirty="0"/>
            </a:br>
            <a:endParaRPr lang="en-US" dirty="0"/>
          </a:p>
        </p:txBody>
      </p:sp>
      <p:sp>
        <p:nvSpPr>
          <p:cNvPr id="3" name="Subtitle 2"/>
          <p:cNvSpPr>
            <a:spLocks noGrp="1"/>
          </p:cNvSpPr>
          <p:nvPr>
            <p:ph type="subTitle" idx="1"/>
          </p:nvPr>
        </p:nvSpPr>
        <p:spPr>
          <a:xfrm>
            <a:off x="1169276" y="2571092"/>
            <a:ext cx="5722412" cy="3600000"/>
          </a:xfrm>
        </p:spPr>
        <p:txBody>
          <a:bodyPr/>
          <a:lstStyle/>
          <a:p>
            <a:pPr marL="0" indent="0">
              <a:buNone/>
            </a:pPr>
            <a:endParaRPr lang="en-GB" sz="2000" dirty="0" smtClean="0"/>
          </a:p>
          <a:p>
            <a:pPr marL="0" indent="0">
              <a:buNone/>
            </a:pPr>
            <a:endParaRPr lang="en-GB" sz="2000" dirty="0"/>
          </a:p>
          <a:p>
            <a:pPr marL="0" indent="0">
              <a:buNone/>
            </a:pPr>
            <a:endParaRPr lang="en-GB" sz="2400" dirty="0"/>
          </a:p>
        </p:txBody>
      </p:sp>
      <p:pic>
        <p:nvPicPr>
          <p:cNvPr id="4" name="Picture 3" descr="\\bnf01\Company\Shared\EDUCATION TEAM FILES\British Poultry Council\Images from PDHook\PD Hook0096.jpg"/>
          <p:cNvPicPr/>
          <p:nvPr/>
        </p:nvPicPr>
        <p:blipFill>
          <a:blip r:embed="rId2" cstate="print">
            <a:extLst>
              <a:ext uri="{28A0092B-C50C-407E-A947-70E740481C1C}">
                <a14:useLocalDpi xmlns:a14="http://schemas.microsoft.com/office/drawing/2010/main"/>
              </a:ext>
            </a:extLst>
          </a:blip>
          <a:srcRect/>
          <a:stretch>
            <a:fillRect/>
          </a:stretch>
        </p:blipFill>
        <p:spPr bwMode="auto">
          <a:xfrm>
            <a:off x="7400260" y="2571092"/>
            <a:ext cx="4422599" cy="3032423"/>
          </a:xfrm>
          <a:prstGeom prst="rect">
            <a:avLst/>
          </a:prstGeom>
          <a:noFill/>
          <a:ln>
            <a:noFill/>
          </a:ln>
        </p:spPr>
      </p:pic>
      <p:graphicFrame>
        <p:nvGraphicFramePr>
          <p:cNvPr id="5" name="Table 4"/>
          <p:cNvGraphicFramePr>
            <a:graphicFrameLocks noGrp="1"/>
          </p:cNvGraphicFramePr>
          <p:nvPr>
            <p:extLst>
              <p:ext uri="{D42A27DB-BD31-4B8C-83A1-F6EECF244321}">
                <p14:modId xmlns:p14="http://schemas.microsoft.com/office/powerpoint/2010/main" val="3838477848"/>
              </p:ext>
            </p:extLst>
          </p:nvPr>
        </p:nvGraphicFramePr>
        <p:xfrm>
          <a:off x="1227258" y="3957821"/>
          <a:ext cx="5799414" cy="2286000"/>
        </p:xfrm>
        <a:graphic>
          <a:graphicData uri="http://schemas.openxmlformats.org/drawingml/2006/table">
            <a:tbl>
              <a:tblPr firstRow="1" bandRow="1">
                <a:tableStyleId>{5C22544A-7EE6-4342-B048-85BDC9FD1C3A}</a:tableStyleId>
              </a:tblPr>
              <a:tblGrid>
                <a:gridCol w="1323669">
                  <a:extLst>
                    <a:ext uri="{9D8B030D-6E8A-4147-A177-3AD203B41FA5}">
                      <a16:colId xmlns:a16="http://schemas.microsoft.com/office/drawing/2014/main" val="4240412541"/>
                    </a:ext>
                  </a:extLst>
                </a:gridCol>
                <a:gridCol w="2011680">
                  <a:extLst>
                    <a:ext uri="{9D8B030D-6E8A-4147-A177-3AD203B41FA5}">
                      <a16:colId xmlns:a16="http://schemas.microsoft.com/office/drawing/2014/main" val="631327384"/>
                    </a:ext>
                  </a:extLst>
                </a:gridCol>
                <a:gridCol w="2464065">
                  <a:extLst>
                    <a:ext uri="{9D8B030D-6E8A-4147-A177-3AD203B41FA5}">
                      <a16:colId xmlns:a16="http://schemas.microsoft.com/office/drawing/2014/main" val="3239535441"/>
                    </a:ext>
                  </a:extLst>
                </a:gridCol>
              </a:tblGrid>
              <a:tr h="370840">
                <a:tc>
                  <a:txBody>
                    <a:bodyPr/>
                    <a:lstStyle/>
                    <a:p>
                      <a:r>
                        <a:rPr lang="en-US" sz="2000" dirty="0" smtClean="0">
                          <a:latin typeface="Arial" panose="020B0604020202020204" pitchFamily="34" charset="0"/>
                          <a:cs typeface="Arial" panose="020B0604020202020204" pitchFamily="34" charset="0"/>
                        </a:rPr>
                        <a:t>Poultry</a:t>
                      </a:r>
                      <a:endParaRPr lang="en-GB" sz="2000" dirty="0">
                        <a:latin typeface="Arial" panose="020B0604020202020204" pitchFamily="34" charset="0"/>
                        <a:cs typeface="Arial" panose="020B0604020202020204" pitchFamily="34" charset="0"/>
                      </a:endParaRPr>
                    </a:p>
                  </a:txBody>
                  <a:tcPr>
                    <a:solidFill>
                      <a:srgbClr val="263B83"/>
                    </a:solidFill>
                  </a:tcPr>
                </a:tc>
                <a:tc>
                  <a:txBody>
                    <a:bodyPr/>
                    <a:lstStyle/>
                    <a:p>
                      <a:r>
                        <a:rPr lang="en-US" sz="2000" dirty="0" smtClean="0">
                          <a:latin typeface="Arial" panose="020B0604020202020204" pitchFamily="34" charset="0"/>
                          <a:cs typeface="Arial" panose="020B0604020202020204" pitchFamily="34" charset="0"/>
                        </a:rPr>
                        <a:t>Male </a:t>
                      </a:r>
                      <a:endParaRPr lang="en-GB" sz="2000" dirty="0">
                        <a:latin typeface="Arial" panose="020B0604020202020204" pitchFamily="34" charset="0"/>
                        <a:cs typeface="Arial" panose="020B0604020202020204" pitchFamily="34" charset="0"/>
                      </a:endParaRPr>
                    </a:p>
                  </a:txBody>
                  <a:tcPr>
                    <a:solidFill>
                      <a:srgbClr val="263B83"/>
                    </a:solidFill>
                  </a:tcPr>
                </a:tc>
                <a:tc>
                  <a:txBody>
                    <a:bodyPr/>
                    <a:lstStyle/>
                    <a:p>
                      <a:r>
                        <a:rPr lang="en-US" sz="2000" dirty="0" smtClean="0">
                          <a:latin typeface="Arial" panose="020B0604020202020204" pitchFamily="34" charset="0"/>
                          <a:cs typeface="Arial" panose="020B0604020202020204" pitchFamily="34" charset="0"/>
                        </a:rPr>
                        <a:t>Female</a:t>
                      </a:r>
                      <a:endParaRPr lang="en-GB" sz="2000" dirty="0">
                        <a:latin typeface="Arial" panose="020B0604020202020204" pitchFamily="34" charset="0"/>
                        <a:cs typeface="Arial" panose="020B0604020202020204" pitchFamily="34" charset="0"/>
                      </a:endParaRPr>
                    </a:p>
                  </a:txBody>
                  <a:tcPr>
                    <a:solidFill>
                      <a:srgbClr val="263B83"/>
                    </a:solidFill>
                  </a:tcPr>
                </a:tc>
                <a:extLst>
                  <a:ext uri="{0D108BD9-81ED-4DB2-BD59-A6C34878D82A}">
                    <a16:rowId xmlns:a16="http://schemas.microsoft.com/office/drawing/2014/main" val="1910513915"/>
                  </a:ext>
                </a:extLst>
              </a:tr>
              <a:tr h="370840">
                <a:tc>
                  <a:txBody>
                    <a:bodyPr/>
                    <a:lstStyle/>
                    <a:p>
                      <a:r>
                        <a:rPr lang="en-US" sz="2000" dirty="0" smtClean="0">
                          <a:latin typeface="Arial" panose="020B0604020202020204" pitchFamily="34" charset="0"/>
                          <a:cs typeface="Arial" panose="020B0604020202020204" pitchFamily="34" charset="0"/>
                        </a:rPr>
                        <a:t>Chickens</a:t>
                      </a:r>
                      <a:endParaRPr lang="en-GB" sz="2000" dirty="0">
                        <a:latin typeface="Arial" panose="020B0604020202020204" pitchFamily="34" charset="0"/>
                        <a:cs typeface="Arial" panose="020B0604020202020204" pitchFamily="34" charset="0"/>
                      </a:endParaRPr>
                    </a:p>
                  </a:txBody>
                  <a:tcPr>
                    <a:solidFill>
                      <a:srgbClr val="C3C4D9"/>
                    </a:solidFill>
                  </a:tcPr>
                </a:tc>
                <a:tc>
                  <a:txBody>
                    <a:bodyPr/>
                    <a:lstStyle/>
                    <a:p>
                      <a:r>
                        <a:rPr lang="en-US" sz="2000" dirty="0" smtClean="0">
                          <a:latin typeface="Arial" panose="020B0604020202020204" pitchFamily="34" charset="0"/>
                          <a:cs typeface="Arial" panose="020B0604020202020204" pitchFamily="34" charset="0"/>
                        </a:rPr>
                        <a:t>Cockerel or rooster</a:t>
                      </a:r>
                      <a:endParaRPr lang="en-GB" sz="2000" dirty="0">
                        <a:latin typeface="Arial" panose="020B0604020202020204" pitchFamily="34" charset="0"/>
                        <a:cs typeface="Arial" panose="020B0604020202020204" pitchFamily="34" charset="0"/>
                      </a:endParaRPr>
                    </a:p>
                  </a:txBody>
                  <a:tcPr>
                    <a:solidFill>
                      <a:srgbClr val="C3C4D9"/>
                    </a:solidFill>
                  </a:tcPr>
                </a:tc>
                <a:tc>
                  <a:txBody>
                    <a:bodyPr/>
                    <a:lstStyle/>
                    <a:p>
                      <a:r>
                        <a:rPr lang="en-US" sz="2000" dirty="0" smtClean="0">
                          <a:latin typeface="Arial" panose="020B0604020202020204" pitchFamily="34" charset="0"/>
                          <a:cs typeface="Arial" panose="020B0604020202020204" pitchFamily="34" charset="0"/>
                        </a:rPr>
                        <a:t>Hen or pullet</a:t>
                      </a:r>
                      <a:endParaRPr lang="en-GB" sz="2000" dirty="0">
                        <a:latin typeface="Arial" panose="020B0604020202020204" pitchFamily="34" charset="0"/>
                        <a:cs typeface="Arial" panose="020B0604020202020204" pitchFamily="34" charset="0"/>
                      </a:endParaRPr>
                    </a:p>
                  </a:txBody>
                  <a:tcPr>
                    <a:solidFill>
                      <a:srgbClr val="C3C4D9"/>
                    </a:solidFill>
                  </a:tcPr>
                </a:tc>
                <a:extLst>
                  <a:ext uri="{0D108BD9-81ED-4DB2-BD59-A6C34878D82A}">
                    <a16:rowId xmlns:a16="http://schemas.microsoft.com/office/drawing/2014/main" val="1817428328"/>
                  </a:ext>
                </a:extLst>
              </a:tr>
              <a:tr h="370840">
                <a:tc>
                  <a:txBody>
                    <a:bodyPr/>
                    <a:lstStyle/>
                    <a:p>
                      <a:r>
                        <a:rPr lang="en-US" sz="2000" dirty="0" smtClean="0">
                          <a:latin typeface="Arial" panose="020B0604020202020204" pitchFamily="34" charset="0"/>
                          <a:cs typeface="Arial" panose="020B0604020202020204" pitchFamily="34" charset="0"/>
                        </a:rPr>
                        <a:t>Ducks</a:t>
                      </a:r>
                      <a:endParaRPr lang="en-GB" sz="2000" dirty="0">
                        <a:latin typeface="Arial" panose="020B0604020202020204" pitchFamily="34" charset="0"/>
                        <a:cs typeface="Arial" panose="020B0604020202020204" pitchFamily="34" charset="0"/>
                      </a:endParaRPr>
                    </a:p>
                  </a:txBody>
                  <a:tcPr>
                    <a:solidFill>
                      <a:srgbClr val="C3C4D9"/>
                    </a:solidFill>
                  </a:tcPr>
                </a:tc>
                <a:tc>
                  <a:txBody>
                    <a:bodyPr/>
                    <a:lstStyle/>
                    <a:p>
                      <a:r>
                        <a:rPr lang="en-US" sz="2000" dirty="0" smtClean="0">
                          <a:latin typeface="Arial" panose="020B0604020202020204" pitchFamily="34" charset="0"/>
                          <a:cs typeface="Arial" panose="020B0604020202020204" pitchFamily="34" charset="0"/>
                        </a:rPr>
                        <a:t>Drake</a:t>
                      </a:r>
                      <a:endParaRPr lang="en-GB" sz="2000" dirty="0">
                        <a:latin typeface="Arial" panose="020B0604020202020204" pitchFamily="34" charset="0"/>
                        <a:cs typeface="Arial" panose="020B0604020202020204" pitchFamily="34" charset="0"/>
                      </a:endParaRPr>
                    </a:p>
                  </a:txBody>
                  <a:tcPr>
                    <a:solidFill>
                      <a:srgbClr val="C3C4D9"/>
                    </a:solidFill>
                  </a:tcPr>
                </a:tc>
                <a:tc>
                  <a:txBody>
                    <a:bodyPr/>
                    <a:lstStyle/>
                    <a:p>
                      <a:r>
                        <a:rPr lang="en-US" sz="2000" dirty="0" smtClean="0">
                          <a:latin typeface="Arial" panose="020B0604020202020204" pitchFamily="34" charset="0"/>
                          <a:cs typeface="Arial" panose="020B0604020202020204" pitchFamily="34" charset="0"/>
                        </a:rPr>
                        <a:t>Hen</a:t>
                      </a:r>
                      <a:r>
                        <a:rPr lang="en-US" sz="2000" baseline="0" dirty="0" smtClean="0">
                          <a:latin typeface="Arial" panose="020B0604020202020204" pitchFamily="34" charset="0"/>
                          <a:cs typeface="Arial" panose="020B0604020202020204" pitchFamily="34" charset="0"/>
                        </a:rPr>
                        <a:t> or duck</a:t>
                      </a:r>
                      <a:endParaRPr lang="en-GB" sz="2000" dirty="0">
                        <a:latin typeface="Arial" panose="020B0604020202020204" pitchFamily="34" charset="0"/>
                        <a:cs typeface="Arial" panose="020B0604020202020204" pitchFamily="34" charset="0"/>
                      </a:endParaRPr>
                    </a:p>
                  </a:txBody>
                  <a:tcPr>
                    <a:solidFill>
                      <a:srgbClr val="C3C4D9"/>
                    </a:solidFill>
                  </a:tcPr>
                </a:tc>
                <a:extLst>
                  <a:ext uri="{0D108BD9-81ED-4DB2-BD59-A6C34878D82A}">
                    <a16:rowId xmlns:a16="http://schemas.microsoft.com/office/drawing/2014/main" val="3086145382"/>
                  </a:ext>
                </a:extLst>
              </a:tr>
              <a:tr h="370840">
                <a:tc>
                  <a:txBody>
                    <a:bodyPr/>
                    <a:lstStyle/>
                    <a:p>
                      <a:r>
                        <a:rPr lang="en-US" sz="2000" dirty="0" smtClean="0">
                          <a:latin typeface="Arial" panose="020B0604020202020204" pitchFamily="34" charset="0"/>
                          <a:cs typeface="Arial" panose="020B0604020202020204" pitchFamily="34" charset="0"/>
                        </a:rPr>
                        <a:t>Geese</a:t>
                      </a:r>
                      <a:endParaRPr lang="en-GB" sz="2000" dirty="0">
                        <a:latin typeface="Arial" panose="020B0604020202020204" pitchFamily="34" charset="0"/>
                        <a:cs typeface="Arial" panose="020B0604020202020204" pitchFamily="34" charset="0"/>
                      </a:endParaRPr>
                    </a:p>
                  </a:txBody>
                  <a:tcPr>
                    <a:solidFill>
                      <a:srgbClr val="C3C4D9"/>
                    </a:solidFill>
                  </a:tcPr>
                </a:tc>
                <a:tc>
                  <a:txBody>
                    <a:bodyPr/>
                    <a:lstStyle/>
                    <a:p>
                      <a:r>
                        <a:rPr lang="en-US" sz="2000" dirty="0" smtClean="0">
                          <a:latin typeface="Arial" panose="020B0604020202020204" pitchFamily="34" charset="0"/>
                          <a:cs typeface="Arial" panose="020B0604020202020204" pitchFamily="34" charset="0"/>
                        </a:rPr>
                        <a:t>Gander</a:t>
                      </a:r>
                      <a:endParaRPr lang="en-GB" sz="2000" dirty="0">
                        <a:latin typeface="Arial" panose="020B0604020202020204" pitchFamily="34" charset="0"/>
                        <a:cs typeface="Arial" panose="020B0604020202020204" pitchFamily="34" charset="0"/>
                      </a:endParaRPr>
                    </a:p>
                  </a:txBody>
                  <a:tcPr>
                    <a:solidFill>
                      <a:srgbClr val="C3C4D9"/>
                    </a:solidFill>
                  </a:tcPr>
                </a:tc>
                <a:tc>
                  <a:txBody>
                    <a:bodyPr/>
                    <a:lstStyle/>
                    <a:p>
                      <a:r>
                        <a:rPr lang="en-US" sz="2000" dirty="0" smtClean="0">
                          <a:latin typeface="Arial" panose="020B0604020202020204" pitchFamily="34" charset="0"/>
                          <a:cs typeface="Arial" panose="020B0604020202020204" pitchFamily="34" charset="0"/>
                        </a:rPr>
                        <a:t>Goose</a:t>
                      </a:r>
                      <a:endParaRPr lang="en-GB" sz="2000" dirty="0">
                        <a:latin typeface="Arial" panose="020B0604020202020204" pitchFamily="34" charset="0"/>
                        <a:cs typeface="Arial" panose="020B0604020202020204" pitchFamily="34" charset="0"/>
                      </a:endParaRPr>
                    </a:p>
                  </a:txBody>
                  <a:tcPr>
                    <a:solidFill>
                      <a:srgbClr val="C3C4D9"/>
                    </a:solidFill>
                  </a:tcPr>
                </a:tc>
                <a:extLst>
                  <a:ext uri="{0D108BD9-81ED-4DB2-BD59-A6C34878D82A}">
                    <a16:rowId xmlns:a16="http://schemas.microsoft.com/office/drawing/2014/main" val="1048526158"/>
                  </a:ext>
                </a:extLst>
              </a:tr>
              <a:tr h="370840">
                <a:tc>
                  <a:txBody>
                    <a:bodyPr/>
                    <a:lstStyle/>
                    <a:p>
                      <a:r>
                        <a:rPr lang="en-US" sz="2000" dirty="0" smtClean="0">
                          <a:latin typeface="Arial" panose="020B0604020202020204" pitchFamily="34" charset="0"/>
                          <a:cs typeface="Arial" panose="020B0604020202020204" pitchFamily="34" charset="0"/>
                        </a:rPr>
                        <a:t>Turkeys</a:t>
                      </a:r>
                      <a:endParaRPr lang="en-GB" sz="2000" dirty="0">
                        <a:latin typeface="Arial" panose="020B0604020202020204" pitchFamily="34" charset="0"/>
                        <a:cs typeface="Arial" panose="020B0604020202020204" pitchFamily="34" charset="0"/>
                      </a:endParaRPr>
                    </a:p>
                  </a:txBody>
                  <a:tcPr>
                    <a:solidFill>
                      <a:srgbClr val="C3C4D9"/>
                    </a:solidFill>
                  </a:tcPr>
                </a:tc>
                <a:tc>
                  <a:txBody>
                    <a:bodyPr/>
                    <a:lstStyle/>
                    <a:p>
                      <a:r>
                        <a:rPr lang="en-US" sz="2000" dirty="0" smtClean="0">
                          <a:latin typeface="Arial" panose="020B0604020202020204" pitchFamily="34" charset="0"/>
                          <a:cs typeface="Arial" panose="020B0604020202020204" pitchFamily="34" charset="0"/>
                        </a:rPr>
                        <a:t>Stag</a:t>
                      </a:r>
                      <a:endParaRPr lang="en-GB" sz="2000" dirty="0">
                        <a:latin typeface="Arial" panose="020B0604020202020204" pitchFamily="34" charset="0"/>
                        <a:cs typeface="Arial" panose="020B0604020202020204" pitchFamily="34" charset="0"/>
                      </a:endParaRPr>
                    </a:p>
                  </a:txBody>
                  <a:tcPr>
                    <a:solidFill>
                      <a:srgbClr val="C3C4D9"/>
                    </a:solidFill>
                  </a:tcPr>
                </a:tc>
                <a:tc>
                  <a:txBody>
                    <a:bodyPr/>
                    <a:lstStyle/>
                    <a:p>
                      <a:r>
                        <a:rPr lang="en-US" sz="2000" dirty="0" smtClean="0">
                          <a:latin typeface="Arial" panose="020B0604020202020204" pitchFamily="34" charset="0"/>
                          <a:cs typeface="Arial" panose="020B0604020202020204" pitchFamily="34" charset="0"/>
                        </a:rPr>
                        <a:t>Hen</a:t>
                      </a:r>
                      <a:endParaRPr lang="en-GB" sz="2000" dirty="0">
                        <a:latin typeface="Arial" panose="020B0604020202020204" pitchFamily="34" charset="0"/>
                        <a:cs typeface="Arial" panose="020B0604020202020204" pitchFamily="34" charset="0"/>
                      </a:endParaRPr>
                    </a:p>
                  </a:txBody>
                  <a:tcPr>
                    <a:solidFill>
                      <a:srgbClr val="C3C4D9"/>
                    </a:solidFill>
                  </a:tcPr>
                </a:tc>
                <a:extLst>
                  <a:ext uri="{0D108BD9-81ED-4DB2-BD59-A6C34878D82A}">
                    <a16:rowId xmlns:a16="http://schemas.microsoft.com/office/drawing/2014/main" val="3195233566"/>
                  </a:ext>
                </a:extLst>
              </a:tr>
            </a:tbl>
          </a:graphicData>
        </a:graphic>
      </p:graphicFrame>
      <p:sp>
        <p:nvSpPr>
          <p:cNvPr id="6" name="Rectangle 5"/>
          <p:cNvSpPr/>
          <p:nvPr/>
        </p:nvSpPr>
        <p:spPr>
          <a:xfrm>
            <a:off x="1169276" y="2498363"/>
            <a:ext cx="6096000" cy="1323439"/>
          </a:xfrm>
          <a:prstGeom prst="rect">
            <a:avLst/>
          </a:prstGeom>
        </p:spPr>
        <p:txBody>
          <a:bodyPr>
            <a:spAutoFit/>
          </a:bodyPr>
          <a:lstStyle/>
          <a:p>
            <a:r>
              <a:rPr lang="en-GB" sz="2000" dirty="0">
                <a:latin typeface="Arial" panose="020B0604020202020204" pitchFamily="34" charset="0"/>
                <a:cs typeface="Arial" panose="020B0604020202020204" pitchFamily="34" charset="0"/>
              </a:rPr>
              <a:t>Chickens farmed for meat are called broiler chickens and can be male or female. Broilers </a:t>
            </a:r>
            <a:r>
              <a:rPr lang="en-GB" sz="2000" dirty="0" smtClean="0">
                <a:latin typeface="Arial" panose="020B0604020202020204" pitchFamily="34" charset="0"/>
                <a:cs typeface="Arial" panose="020B0604020202020204" pitchFamily="34" charset="0"/>
              </a:rPr>
              <a:t>typically </a:t>
            </a:r>
            <a:r>
              <a:rPr lang="en-GB" sz="2000" dirty="0">
                <a:latin typeface="Arial" panose="020B0604020202020204" pitchFamily="34" charset="0"/>
                <a:cs typeface="Arial" panose="020B0604020202020204" pitchFamily="34" charset="0"/>
              </a:rPr>
              <a:t>have white feathers, whereas egg laying hens usually have brown feathers.</a:t>
            </a:r>
          </a:p>
        </p:txBody>
      </p:sp>
    </p:spTree>
    <p:extLst>
      <p:ext uri="{BB962C8B-B14F-4D97-AF65-F5344CB8AC3E}">
        <p14:creationId xmlns:p14="http://schemas.microsoft.com/office/powerpoint/2010/main" val="440153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Poultry in the UK</a:t>
            </a:r>
            <a:endParaRPr lang="en-GB" dirty="0"/>
          </a:p>
        </p:txBody>
      </p:sp>
      <p:sp>
        <p:nvSpPr>
          <p:cNvPr id="3" name="Subtitle 2"/>
          <p:cNvSpPr>
            <a:spLocks noGrp="1"/>
          </p:cNvSpPr>
          <p:nvPr>
            <p:ph type="subTitle" idx="1"/>
          </p:nvPr>
        </p:nvSpPr>
        <p:spPr>
          <a:xfrm>
            <a:off x="1169273" y="2614438"/>
            <a:ext cx="5375906" cy="1943156"/>
          </a:xfrm>
        </p:spPr>
        <p:txBody>
          <a:bodyPr/>
          <a:lstStyle/>
          <a:p>
            <a:pPr marL="0" indent="0">
              <a:buNone/>
            </a:pPr>
            <a:r>
              <a:rPr lang="en-US" sz="2000" dirty="0" smtClean="0"/>
              <a:t>In 2019 the value of poultry meat in the UK was £2.65 billion.</a:t>
            </a:r>
          </a:p>
          <a:p>
            <a:pPr marL="0" indent="0">
              <a:buNone/>
            </a:pPr>
            <a:r>
              <a:rPr lang="en-US" sz="2000" dirty="0"/>
              <a:t>On </a:t>
            </a:r>
            <a:r>
              <a:rPr lang="en-US" sz="2000" dirty="0" smtClean="0"/>
              <a:t>average each year in the UK, people consume 35kg </a:t>
            </a:r>
            <a:r>
              <a:rPr lang="en-US" sz="2000" dirty="0"/>
              <a:t>of poultry </a:t>
            </a:r>
            <a:r>
              <a:rPr lang="en-US" sz="2000" dirty="0" smtClean="0"/>
              <a:t>meat.</a:t>
            </a:r>
          </a:p>
          <a:p>
            <a:pPr marL="0" indent="0">
              <a:buNone/>
            </a:pPr>
            <a:r>
              <a:rPr lang="en-US" sz="2000" dirty="0" smtClean="0"/>
              <a:t>The </a:t>
            </a:r>
            <a:r>
              <a:rPr lang="en-US" sz="2000" dirty="0"/>
              <a:t>poultry meat industry supports over 37,000 </a:t>
            </a:r>
            <a:r>
              <a:rPr lang="en-US" sz="2000" dirty="0" smtClean="0"/>
              <a:t>jobs. 13,000 additional workers </a:t>
            </a:r>
            <a:r>
              <a:rPr lang="en-US" sz="2000" dirty="0"/>
              <a:t>are employed for seasonal, Christmas poultry production.</a:t>
            </a:r>
            <a:endParaRPr lang="en-US" sz="2000" dirty="0" smtClean="0"/>
          </a:p>
          <a:p>
            <a:pPr marL="0" indent="0">
              <a:buNone/>
            </a:pPr>
            <a:endParaRPr lang="en-US" dirty="0"/>
          </a:p>
          <a:p>
            <a:pPr marL="0" indent="0">
              <a:buNone/>
            </a:pPr>
            <a:endParaRPr lang="en-US" i="1" dirty="0"/>
          </a:p>
          <a:p>
            <a:pPr marL="0" indent="0">
              <a:buNone/>
            </a:pPr>
            <a:endParaRPr lang="en-US" i="1" dirty="0" smtClean="0"/>
          </a:p>
        </p:txBody>
      </p:sp>
      <p:sp>
        <p:nvSpPr>
          <p:cNvPr id="4" name="TextBox 3"/>
          <p:cNvSpPr txBox="1"/>
          <p:nvPr/>
        </p:nvSpPr>
        <p:spPr>
          <a:xfrm>
            <a:off x="7392202" y="2502568"/>
            <a:ext cx="3927107" cy="3455470"/>
          </a:xfrm>
          <a:prstGeom prst="rect">
            <a:avLst/>
          </a:prstGeom>
          <a:noFill/>
        </p:spPr>
        <p:txBody>
          <a:bodyPr wrap="square" rtlCol="0">
            <a:spAutoFit/>
          </a:bodyPr>
          <a:lstStyle/>
          <a:p>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2457619166"/>
              </p:ext>
            </p:extLst>
          </p:nvPr>
        </p:nvGraphicFramePr>
        <p:xfrm>
          <a:off x="6693117" y="2610554"/>
          <a:ext cx="5325275" cy="3032760"/>
        </p:xfrm>
        <a:graphic>
          <a:graphicData uri="http://schemas.openxmlformats.org/drawingml/2006/table">
            <a:tbl>
              <a:tblPr firstRow="1" bandRow="1">
                <a:tableStyleId>{5C22544A-7EE6-4342-B048-85BDC9FD1C3A}</a:tableStyleId>
              </a:tblPr>
              <a:tblGrid>
                <a:gridCol w="2802664">
                  <a:extLst>
                    <a:ext uri="{9D8B030D-6E8A-4147-A177-3AD203B41FA5}">
                      <a16:colId xmlns:a16="http://schemas.microsoft.com/office/drawing/2014/main" val="1226573325"/>
                    </a:ext>
                  </a:extLst>
                </a:gridCol>
                <a:gridCol w="2522611">
                  <a:extLst>
                    <a:ext uri="{9D8B030D-6E8A-4147-A177-3AD203B41FA5}">
                      <a16:colId xmlns:a16="http://schemas.microsoft.com/office/drawing/2014/main" val="3296555499"/>
                    </a:ext>
                  </a:extLst>
                </a:gridCol>
              </a:tblGrid>
              <a:tr h="370840">
                <a:tc>
                  <a:txBody>
                    <a:bodyPr/>
                    <a:lstStyle/>
                    <a:p>
                      <a:r>
                        <a:rPr lang="en-US" dirty="0" smtClean="0">
                          <a:latin typeface="Arial" panose="020B0604020202020204" pitchFamily="34" charset="0"/>
                          <a:cs typeface="Arial" panose="020B0604020202020204" pitchFamily="34" charset="0"/>
                        </a:rPr>
                        <a:t>Type</a:t>
                      </a:r>
                      <a:r>
                        <a:rPr lang="en-US" baseline="0" dirty="0" smtClean="0">
                          <a:latin typeface="Arial" panose="020B0604020202020204" pitchFamily="34" charset="0"/>
                          <a:cs typeface="Arial" panose="020B0604020202020204" pitchFamily="34" charset="0"/>
                        </a:rPr>
                        <a:t> of poultry </a:t>
                      </a:r>
                      <a:endParaRPr lang="en-GB" dirty="0">
                        <a:latin typeface="Arial" panose="020B0604020202020204" pitchFamily="34" charset="0"/>
                        <a:cs typeface="Arial" panose="020B0604020202020204" pitchFamily="34" charset="0"/>
                      </a:endParaRPr>
                    </a:p>
                  </a:txBody>
                  <a:tcPr>
                    <a:solidFill>
                      <a:srgbClr val="263B83"/>
                    </a:solidFill>
                  </a:tcPr>
                </a:tc>
                <a:tc>
                  <a:txBody>
                    <a:bodyPr/>
                    <a:lstStyle/>
                    <a:p>
                      <a:r>
                        <a:rPr lang="en-US" dirty="0" smtClean="0">
                          <a:latin typeface="Arial" panose="020B0604020202020204" pitchFamily="34" charset="0"/>
                          <a:cs typeface="Arial" panose="020B0604020202020204" pitchFamily="34" charset="0"/>
                        </a:rPr>
                        <a:t>Number in 2019 (million)</a:t>
                      </a:r>
                      <a:endParaRPr lang="en-GB" dirty="0">
                        <a:latin typeface="Arial" panose="020B0604020202020204" pitchFamily="34" charset="0"/>
                        <a:cs typeface="Arial" panose="020B0604020202020204" pitchFamily="34" charset="0"/>
                      </a:endParaRPr>
                    </a:p>
                  </a:txBody>
                  <a:tcPr>
                    <a:solidFill>
                      <a:srgbClr val="263B83"/>
                    </a:solidFill>
                  </a:tcPr>
                </a:tc>
                <a:extLst>
                  <a:ext uri="{0D108BD9-81ED-4DB2-BD59-A6C34878D82A}">
                    <a16:rowId xmlns:a16="http://schemas.microsoft.com/office/drawing/2014/main" val="1893424521"/>
                  </a:ext>
                </a:extLst>
              </a:tr>
              <a:tr h="370840">
                <a:tc>
                  <a:txBody>
                    <a:bodyPr/>
                    <a:lstStyle/>
                    <a:p>
                      <a:r>
                        <a:rPr lang="en-US" dirty="0" smtClean="0">
                          <a:latin typeface="Arial" panose="020B0604020202020204" pitchFamily="34" charset="0"/>
                          <a:cs typeface="Arial" panose="020B0604020202020204" pitchFamily="34" charset="0"/>
                        </a:rPr>
                        <a:t>Table chickens</a:t>
                      </a:r>
                      <a:endParaRPr lang="en-GB" dirty="0">
                        <a:latin typeface="Arial" panose="020B0604020202020204" pitchFamily="34" charset="0"/>
                        <a:cs typeface="Arial" panose="020B0604020202020204" pitchFamily="34" charset="0"/>
                      </a:endParaRPr>
                    </a:p>
                  </a:txBody>
                  <a:tcPr>
                    <a:solidFill>
                      <a:srgbClr val="C3C4D9"/>
                    </a:solidFill>
                  </a:tcPr>
                </a:tc>
                <a:tc>
                  <a:txBody>
                    <a:bodyPr/>
                    <a:lstStyle/>
                    <a:p>
                      <a:r>
                        <a:rPr lang="en-US" dirty="0" smtClean="0">
                          <a:latin typeface="Arial" panose="020B0604020202020204" pitchFamily="34" charset="0"/>
                          <a:cs typeface="Arial" panose="020B0604020202020204" pitchFamily="34" charset="0"/>
                        </a:rPr>
                        <a:t>121.5</a:t>
                      </a:r>
                      <a:endParaRPr lang="en-GB" dirty="0">
                        <a:latin typeface="Arial" panose="020B0604020202020204" pitchFamily="34" charset="0"/>
                        <a:cs typeface="Arial" panose="020B0604020202020204" pitchFamily="34" charset="0"/>
                      </a:endParaRPr>
                    </a:p>
                  </a:txBody>
                  <a:tcPr>
                    <a:solidFill>
                      <a:srgbClr val="C3C4D9"/>
                    </a:solidFill>
                  </a:tcPr>
                </a:tc>
                <a:extLst>
                  <a:ext uri="{0D108BD9-81ED-4DB2-BD59-A6C34878D82A}">
                    <a16:rowId xmlns:a16="http://schemas.microsoft.com/office/drawing/2014/main" val="4224958856"/>
                  </a:ext>
                </a:extLst>
              </a:tr>
              <a:tr h="370840">
                <a:tc>
                  <a:txBody>
                    <a:bodyPr/>
                    <a:lstStyle/>
                    <a:p>
                      <a:r>
                        <a:rPr lang="en-US" dirty="0" smtClean="0">
                          <a:latin typeface="Arial" panose="020B0604020202020204" pitchFamily="34" charset="0"/>
                          <a:cs typeface="Arial" panose="020B0604020202020204" pitchFamily="34" charset="0"/>
                        </a:rPr>
                        <a:t>Laying flock (including pullets)</a:t>
                      </a:r>
                      <a:endParaRPr lang="en-GB" dirty="0">
                        <a:latin typeface="Arial" panose="020B0604020202020204" pitchFamily="34" charset="0"/>
                        <a:cs typeface="Arial" panose="020B0604020202020204" pitchFamily="34" charset="0"/>
                      </a:endParaRPr>
                    </a:p>
                  </a:txBody>
                  <a:tcPr>
                    <a:solidFill>
                      <a:srgbClr val="C3C4D9"/>
                    </a:solidFill>
                  </a:tcPr>
                </a:tc>
                <a:tc>
                  <a:txBody>
                    <a:bodyPr/>
                    <a:lstStyle/>
                    <a:p>
                      <a:r>
                        <a:rPr lang="en-US" dirty="0" smtClean="0">
                          <a:latin typeface="Arial" panose="020B0604020202020204" pitchFamily="34" charset="0"/>
                          <a:cs typeface="Arial" panose="020B0604020202020204" pitchFamily="34" charset="0"/>
                        </a:rPr>
                        <a:t>41.5</a:t>
                      </a:r>
                      <a:endParaRPr lang="en-GB" dirty="0">
                        <a:latin typeface="Arial" panose="020B0604020202020204" pitchFamily="34" charset="0"/>
                        <a:cs typeface="Arial" panose="020B0604020202020204" pitchFamily="34" charset="0"/>
                      </a:endParaRPr>
                    </a:p>
                  </a:txBody>
                  <a:tcPr>
                    <a:solidFill>
                      <a:srgbClr val="C3C4D9"/>
                    </a:solidFill>
                  </a:tcPr>
                </a:tc>
                <a:extLst>
                  <a:ext uri="{0D108BD9-81ED-4DB2-BD59-A6C34878D82A}">
                    <a16:rowId xmlns:a16="http://schemas.microsoft.com/office/drawing/2014/main" val="166316836"/>
                  </a:ext>
                </a:extLst>
              </a:tr>
              <a:tr h="370840">
                <a:tc>
                  <a:txBody>
                    <a:bodyPr/>
                    <a:lstStyle/>
                    <a:p>
                      <a:r>
                        <a:rPr lang="en-US" dirty="0" smtClean="0">
                          <a:latin typeface="Arial" panose="020B0604020202020204" pitchFamily="34" charset="0"/>
                          <a:cs typeface="Arial" panose="020B0604020202020204" pitchFamily="34" charset="0"/>
                        </a:rPr>
                        <a:t>Breeding flock</a:t>
                      </a:r>
                      <a:endParaRPr lang="en-GB" dirty="0">
                        <a:latin typeface="Arial" panose="020B0604020202020204" pitchFamily="34" charset="0"/>
                        <a:cs typeface="Arial" panose="020B0604020202020204" pitchFamily="34" charset="0"/>
                      </a:endParaRPr>
                    </a:p>
                  </a:txBody>
                  <a:tcPr>
                    <a:solidFill>
                      <a:srgbClr val="C3C4D9"/>
                    </a:solidFill>
                  </a:tcPr>
                </a:tc>
                <a:tc>
                  <a:txBody>
                    <a:bodyPr/>
                    <a:lstStyle/>
                    <a:p>
                      <a:r>
                        <a:rPr lang="en-US" dirty="0" smtClean="0">
                          <a:latin typeface="Arial" panose="020B0604020202020204" pitchFamily="34" charset="0"/>
                          <a:cs typeface="Arial" panose="020B0604020202020204" pitchFamily="34" charset="0"/>
                        </a:rPr>
                        <a:t>13</a:t>
                      </a:r>
                      <a:endParaRPr lang="en-GB" dirty="0">
                        <a:latin typeface="Arial" panose="020B0604020202020204" pitchFamily="34" charset="0"/>
                        <a:cs typeface="Arial" panose="020B0604020202020204" pitchFamily="34" charset="0"/>
                      </a:endParaRPr>
                    </a:p>
                  </a:txBody>
                  <a:tcPr>
                    <a:solidFill>
                      <a:srgbClr val="C3C4D9"/>
                    </a:solidFill>
                  </a:tcPr>
                </a:tc>
                <a:extLst>
                  <a:ext uri="{0D108BD9-81ED-4DB2-BD59-A6C34878D82A}">
                    <a16:rowId xmlns:a16="http://schemas.microsoft.com/office/drawing/2014/main" val="577975517"/>
                  </a:ext>
                </a:extLst>
              </a:tr>
              <a:tr h="370840">
                <a:tc>
                  <a:txBody>
                    <a:bodyPr/>
                    <a:lstStyle/>
                    <a:p>
                      <a:r>
                        <a:rPr lang="en-US" dirty="0" smtClean="0">
                          <a:latin typeface="Arial" panose="020B0604020202020204" pitchFamily="34" charset="0"/>
                          <a:cs typeface="Arial" panose="020B0604020202020204" pitchFamily="34" charset="0"/>
                        </a:rPr>
                        <a:t>Turkeys, ducks,</a:t>
                      </a:r>
                      <a:r>
                        <a:rPr lang="en-US" baseline="0" dirty="0" smtClean="0">
                          <a:latin typeface="Arial" panose="020B0604020202020204" pitchFamily="34" charset="0"/>
                          <a:cs typeface="Arial" panose="020B0604020202020204" pitchFamily="34" charset="0"/>
                        </a:rPr>
                        <a:t> geese and all other poultry</a:t>
                      </a:r>
                      <a:endParaRPr lang="en-GB" dirty="0">
                        <a:latin typeface="Arial" panose="020B0604020202020204" pitchFamily="34" charset="0"/>
                        <a:cs typeface="Arial" panose="020B0604020202020204" pitchFamily="34" charset="0"/>
                      </a:endParaRPr>
                    </a:p>
                  </a:txBody>
                  <a:tcPr>
                    <a:solidFill>
                      <a:srgbClr val="C3C4D9"/>
                    </a:solidFill>
                  </a:tcPr>
                </a:tc>
                <a:tc>
                  <a:txBody>
                    <a:bodyPr/>
                    <a:lstStyle/>
                    <a:p>
                      <a:r>
                        <a:rPr lang="en-US" dirty="0" smtClean="0">
                          <a:latin typeface="Arial" panose="020B0604020202020204" pitchFamily="34" charset="0"/>
                          <a:cs typeface="Arial" panose="020B0604020202020204" pitchFamily="34" charset="0"/>
                        </a:rPr>
                        <a:t>10.75</a:t>
                      </a:r>
                      <a:endParaRPr lang="en-GB" dirty="0">
                        <a:latin typeface="Arial" panose="020B0604020202020204" pitchFamily="34" charset="0"/>
                        <a:cs typeface="Arial" panose="020B0604020202020204" pitchFamily="34" charset="0"/>
                      </a:endParaRPr>
                    </a:p>
                  </a:txBody>
                  <a:tcPr>
                    <a:solidFill>
                      <a:srgbClr val="C3C4D9"/>
                    </a:solidFill>
                  </a:tcPr>
                </a:tc>
                <a:extLst>
                  <a:ext uri="{0D108BD9-81ED-4DB2-BD59-A6C34878D82A}">
                    <a16:rowId xmlns:a16="http://schemas.microsoft.com/office/drawing/2014/main" val="2705997262"/>
                  </a:ext>
                </a:extLst>
              </a:tr>
              <a:tr h="370840">
                <a:tc>
                  <a:txBody>
                    <a:bodyPr/>
                    <a:lstStyle/>
                    <a:p>
                      <a:r>
                        <a:rPr lang="en-US" dirty="0" smtClean="0">
                          <a:latin typeface="Arial" panose="020B0604020202020204" pitchFamily="34" charset="0"/>
                          <a:cs typeface="Arial" panose="020B0604020202020204" pitchFamily="34" charset="0"/>
                        </a:rPr>
                        <a:t>Total</a:t>
                      </a:r>
                      <a:endParaRPr lang="en-GB" dirty="0">
                        <a:latin typeface="Arial" panose="020B0604020202020204" pitchFamily="34" charset="0"/>
                        <a:cs typeface="Arial" panose="020B0604020202020204" pitchFamily="34" charset="0"/>
                      </a:endParaRPr>
                    </a:p>
                  </a:txBody>
                  <a:tcPr>
                    <a:solidFill>
                      <a:srgbClr val="C3C4D9"/>
                    </a:solidFill>
                  </a:tcPr>
                </a:tc>
                <a:tc>
                  <a:txBody>
                    <a:bodyPr/>
                    <a:lstStyle/>
                    <a:p>
                      <a:r>
                        <a:rPr lang="en-US" dirty="0" smtClean="0">
                          <a:latin typeface="Arial" panose="020B0604020202020204" pitchFamily="34" charset="0"/>
                          <a:cs typeface="Arial" panose="020B0604020202020204" pitchFamily="34" charset="0"/>
                        </a:rPr>
                        <a:t>186.76</a:t>
                      </a:r>
                      <a:endParaRPr lang="en-GB" dirty="0">
                        <a:latin typeface="Arial" panose="020B0604020202020204" pitchFamily="34" charset="0"/>
                        <a:cs typeface="Arial" panose="020B0604020202020204" pitchFamily="34" charset="0"/>
                      </a:endParaRPr>
                    </a:p>
                  </a:txBody>
                  <a:tcPr>
                    <a:solidFill>
                      <a:srgbClr val="C3C4D9"/>
                    </a:solidFill>
                  </a:tcPr>
                </a:tc>
                <a:extLst>
                  <a:ext uri="{0D108BD9-81ED-4DB2-BD59-A6C34878D82A}">
                    <a16:rowId xmlns:a16="http://schemas.microsoft.com/office/drawing/2014/main" val="2893647202"/>
                  </a:ext>
                </a:extLst>
              </a:tr>
            </a:tbl>
          </a:graphicData>
        </a:graphic>
      </p:graphicFrame>
      <p:sp>
        <p:nvSpPr>
          <p:cNvPr id="9" name="TextBox 8"/>
          <p:cNvSpPr txBox="1"/>
          <p:nvPr/>
        </p:nvSpPr>
        <p:spPr>
          <a:xfrm>
            <a:off x="7869904" y="5662293"/>
            <a:ext cx="4148488" cy="307777"/>
          </a:xfrm>
          <a:prstGeom prst="rect">
            <a:avLst/>
          </a:prstGeom>
          <a:noFill/>
        </p:spPr>
        <p:txBody>
          <a:bodyPr wrap="square" rtlCol="0">
            <a:spAutoFit/>
          </a:bodyPr>
          <a:lstStyle/>
          <a:p>
            <a:pPr algn="r"/>
            <a:r>
              <a:rPr lang="en-US" sz="1400" dirty="0" smtClean="0">
                <a:latin typeface="Arial" panose="020B0604020202020204" pitchFamily="34" charset="0"/>
                <a:cs typeface="Arial" panose="020B0604020202020204" pitchFamily="34" charset="0"/>
                <a:hlinkClick r:id="rId2"/>
              </a:rPr>
              <a:t>Agriculture in the UK 2019</a:t>
            </a:r>
            <a:endParaRPr lang="en-GB" sz="1400" dirty="0">
              <a:latin typeface="Arial" panose="020B0604020202020204" pitchFamily="34" charset="0"/>
              <a:cs typeface="Arial" panose="020B0604020202020204" pitchFamily="34" charset="0"/>
            </a:endParaRPr>
          </a:p>
        </p:txBody>
      </p:sp>
      <p:sp>
        <p:nvSpPr>
          <p:cNvPr id="10" name="TextBox 9"/>
          <p:cNvSpPr txBox="1"/>
          <p:nvPr/>
        </p:nvSpPr>
        <p:spPr>
          <a:xfrm>
            <a:off x="1049154" y="6208295"/>
            <a:ext cx="3368842"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hlinkClick r:id="rId3"/>
              </a:rPr>
              <a:t>National Farmers Union</a:t>
            </a:r>
            <a:endParaRPr lang="en-GB" sz="1400" dirty="0">
              <a:latin typeface="Arial" panose="020B0604020202020204" pitchFamily="34" charset="0"/>
              <a:cs typeface="Arial" panose="020B0604020202020204" pitchFamily="34" charset="0"/>
            </a:endParaRPr>
          </a:p>
        </p:txBody>
      </p:sp>
      <p:sp>
        <p:nvSpPr>
          <p:cNvPr id="5" name="TextBox 4"/>
          <p:cNvSpPr txBox="1"/>
          <p:nvPr/>
        </p:nvSpPr>
        <p:spPr>
          <a:xfrm>
            <a:off x="4071486" y="6208295"/>
            <a:ext cx="2358190"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hlinkClick r:id="rId4"/>
              </a:rPr>
              <a:t>British Poultry Council</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4845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Breeder farm</a:t>
            </a:r>
          </a:p>
        </p:txBody>
      </p:sp>
      <p:sp>
        <p:nvSpPr>
          <p:cNvPr id="3" name="Subtitle 2"/>
          <p:cNvSpPr>
            <a:spLocks noGrp="1"/>
          </p:cNvSpPr>
          <p:nvPr>
            <p:ph type="subTitle" idx="1"/>
          </p:nvPr>
        </p:nvSpPr>
        <p:spPr>
          <a:xfrm>
            <a:off x="1169276" y="2571092"/>
            <a:ext cx="6579061" cy="3600000"/>
          </a:xfrm>
        </p:spPr>
        <p:txBody>
          <a:bodyPr/>
          <a:lstStyle/>
          <a:p>
            <a:pPr marL="0" indent="0">
              <a:buNone/>
            </a:pPr>
            <a:r>
              <a:rPr lang="en-GB" sz="2000" dirty="0"/>
              <a:t>Eggs are laid by broiler hens (parent flock).</a:t>
            </a:r>
          </a:p>
          <a:p>
            <a:pPr marL="0" indent="0">
              <a:buNone/>
            </a:pPr>
            <a:r>
              <a:rPr lang="en-GB" sz="2000" dirty="0" smtClean="0"/>
              <a:t>In </a:t>
            </a:r>
            <a:r>
              <a:rPr lang="en-GB" sz="2000" dirty="0"/>
              <a:t>October </a:t>
            </a:r>
            <a:r>
              <a:rPr lang="en-GB" sz="2000" dirty="0" smtClean="0"/>
              <a:t>2020 109.8 million eggs were laid by broiler hens.</a:t>
            </a:r>
            <a:endParaRPr lang="en-GB" sz="2000" dirty="0"/>
          </a:p>
          <a:p>
            <a:pPr marL="0" indent="0">
              <a:buNone/>
            </a:pPr>
            <a:r>
              <a:rPr lang="en-GB" sz="2000" dirty="0" smtClean="0"/>
              <a:t>Once laid, or set, the </a:t>
            </a:r>
            <a:r>
              <a:rPr lang="en-GB" sz="2000" dirty="0"/>
              <a:t>eggs are </a:t>
            </a:r>
            <a:r>
              <a:rPr lang="en-GB" sz="2000" dirty="0" smtClean="0"/>
              <a:t>collected and </a:t>
            </a:r>
            <a:r>
              <a:rPr lang="en-GB" sz="2000" dirty="0"/>
              <a:t>sent to </a:t>
            </a:r>
            <a:r>
              <a:rPr lang="en-GB" sz="2000" dirty="0" smtClean="0"/>
              <a:t>a </a:t>
            </a:r>
            <a:r>
              <a:rPr lang="en-GB" sz="2000" dirty="0"/>
              <a:t>hatchery</a:t>
            </a:r>
            <a:r>
              <a:rPr lang="en-GB" sz="2000" dirty="0" smtClean="0"/>
              <a:t>.</a:t>
            </a:r>
            <a:endParaRPr lang="en-GB" sz="2000" dirty="0"/>
          </a:p>
        </p:txBody>
      </p:sp>
      <p:sp>
        <p:nvSpPr>
          <p:cNvPr id="5" name="TextBox 4"/>
          <p:cNvSpPr txBox="1"/>
          <p:nvPr/>
        </p:nvSpPr>
        <p:spPr>
          <a:xfrm>
            <a:off x="963142" y="6069803"/>
            <a:ext cx="4880009"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hlinkClick r:id="rId2"/>
              </a:rPr>
              <a:t>UK poultry and poultry meat statistics</a:t>
            </a:r>
            <a:endParaRPr lang="en-GB" sz="1400" dirty="0">
              <a:latin typeface="Arial" panose="020B0604020202020204" pitchFamily="34" charset="0"/>
              <a:cs typeface="Arial" panose="020B0604020202020204" pitchFamily="34" charset="0"/>
            </a:endParaRPr>
          </a:p>
        </p:txBody>
      </p:sp>
      <p:pic>
        <p:nvPicPr>
          <p:cNvPr id="6" name="Picture 2" descr="\\bnf01\Company\Shared\EDUCATION TEAM FILES\British Poultry Council\Other images\single broiler.jpg"/>
          <p:cNvPicPr>
            <a:picLocks noChangeAspect="1" noChangeArrowheads="1"/>
          </p:cNvPicPr>
          <p:nvPr/>
        </p:nvPicPr>
        <p:blipFill rotWithShape="1">
          <a:blip r:embed="rId3">
            <a:extLst>
              <a:ext uri="{28A0092B-C50C-407E-A947-70E740481C1C}">
                <a14:useLocalDpi xmlns:a14="http://schemas.microsoft.com/office/drawing/2010/main"/>
              </a:ext>
            </a:extLst>
          </a:blip>
          <a:srcRect l="2884" t="3400" r="2935"/>
          <a:stretch/>
        </p:blipFill>
        <p:spPr bwMode="auto">
          <a:xfrm>
            <a:off x="7748337" y="2571092"/>
            <a:ext cx="4082902" cy="3140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824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Hatchery</a:t>
            </a:r>
          </a:p>
        </p:txBody>
      </p:sp>
      <p:sp>
        <p:nvSpPr>
          <p:cNvPr id="3" name="Subtitle 2"/>
          <p:cNvSpPr>
            <a:spLocks noGrp="1"/>
          </p:cNvSpPr>
          <p:nvPr>
            <p:ph type="subTitle" idx="1"/>
          </p:nvPr>
        </p:nvSpPr>
        <p:spPr>
          <a:xfrm>
            <a:off x="1169276" y="2571092"/>
            <a:ext cx="6312179" cy="3600000"/>
          </a:xfrm>
        </p:spPr>
        <p:txBody>
          <a:bodyPr/>
          <a:lstStyle/>
          <a:p>
            <a:pPr marL="0" indent="0">
              <a:buNone/>
            </a:pPr>
            <a:r>
              <a:rPr lang="en-GB" sz="2000" dirty="0"/>
              <a:t>The eggs are incubated at the hatchery. They are kept warm, until the chicks start to hatch out of their shells</a:t>
            </a:r>
            <a:r>
              <a:rPr lang="en-GB" sz="2000" dirty="0" smtClean="0"/>
              <a:t>.</a:t>
            </a:r>
            <a:endParaRPr lang="en-GB" sz="2000" dirty="0"/>
          </a:p>
          <a:p>
            <a:pPr marL="0" indent="0">
              <a:buNone/>
            </a:pPr>
            <a:r>
              <a:rPr lang="en-GB" sz="2000" dirty="0" smtClean="0"/>
              <a:t>Hen eggs take around 21 days to hatch </a:t>
            </a:r>
            <a:r>
              <a:rPr lang="en-GB" sz="2000" dirty="0"/>
              <a:t>and </a:t>
            </a:r>
            <a:r>
              <a:rPr lang="en-GB" sz="2000" dirty="0" smtClean="0"/>
              <a:t>turkey eggs around 28 </a:t>
            </a:r>
            <a:r>
              <a:rPr lang="en-GB" sz="2000" dirty="0"/>
              <a:t>days</a:t>
            </a:r>
            <a:r>
              <a:rPr lang="en-GB" sz="2000" dirty="0" smtClean="0"/>
              <a:t>.</a:t>
            </a:r>
            <a:endParaRPr lang="en-GB" sz="2000" dirty="0"/>
          </a:p>
          <a:p>
            <a:pPr marL="0" indent="0">
              <a:buNone/>
            </a:pPr>
            <a:r>
              <a:rPr lang="en-GB" sz="2000" dirty="0" smtClean="0"/>
              <a:t>The </a:t>
            </a:r>
            <a:r>
              <a:rPr lang="en-GB" sz="2000" dirty="0"/>
              <a:t>hatched birds are then </a:t>
            </a:r>
            <a:r>
              <a:rPr lang="en-GB" sz="2000" dirty="0" smtClean="0"/>
              <a:t>sorted </a:t>
            </a:r>
            <a:r>
              <a:rPr lang="en-GB" sz="2000" dirty="0"/>
              <a:t>and transported to </a:t>
            </a:r>
            <a:r>
              <a:rPr lang="en-GB" sz="2000" dirty="0" smtClean="0"/>
              <a:t>rearing </a:t>
            </a:r>
            <a:r>
              <a:rPr lang="en-GB" sz="2000" dirty="0"/>
              <a:t>farms</a:t>
            </a:r>
            <a:r>
              <a:rPr lang="en-GB" sz="2000" dirty="0" smtClean="0"/>
              <a:t>.</a:t>
            </a:r>
          </a:p>
          <a:p>
            <a:pPr marL="0" indent="0">
              <a:buNone/>
            </a:pPr>
            <a:endParaRPr lang="en-US" sz="2000" dirty="0"/>
          </a:p>
        </p:txBody>
      </p:sp>
      <p:pic>
        <p:nvPicPr>
          <p:cNvPr id="4" name="Picture 3" descr="\\bnf01\Company\Shared\EDUCATION TEAM FILES\British Poultry Council\Images from PDHook\099a.jpg"/>
          <p:cNvPicPr/>
          <p:nvPr/>
        </p:nvPicPr>
        <p:blipFill>
          <a:blip r:embed="rId2" cstate="screen">
            <a:extLst>
              <a:ext uri="{28A0092B-C50C-407E-A947-70E740481C1C}">
                <a14:useLocalDpi xmlns:a14="http://schemas.microsoft.com/office/drawing/2010/main"/>
              </a:ext>
            </a:extLst>
          </a:blip>
          <a:srcRect/>
          <a:stretch>
            <a:fillRect/>
          </a:stretch>
        </p:blipFill>
        <p:spPr bwMode="auto">
          <a:xfrm>
            <a:off x="8302191" y="2571092"/>
            <a:ext cx="3536003" cy="2795875"/>
          </a:xfrm>
          <a:prstGeom prst="rect">
            <a:avLst/>
          </a:prstGeom>
          <a:noFill/>
          <a:ln>
            <a:noFill/>
          </a:ln>
        </p:spPr>
      </p:pic>
    </p:spTree>
    <p:extLst>
      <p:ext uri="{BB962C8B-B14F-4D97-AF65-F5344CB8AC3E}">
        <p14:creationId xmlns:p14="http://schemas.microsoft.com/office/powerpoint/2010/main" val="417441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Hatchery</a:t>
            </a:r>
            <a:endParaRPr lang="en-US" dirty="0"/>
          </a:p>
        </p:txBody>
      </p:sp>
      <p:sp>
        <p:nvSpPr>
          <p:cNvPr id="3" name="Subtitle 2"/>
          <p:cNvSpPr>
            <a:spLocks noGrp="1"/>
          </p:cNvSpPr>
          <p:nvPr>
            <p:ph type="subTitle" idx="1"/>
          </p:nvPr>
        </p:nvSpPr>
        <p:spPr>
          <a:xfrm>
            <a:off x="1169276" y="2571092"/>
            <a:ext cx="4625132" cy="3600000"/>
          </a:xfrm>
        </p:spPr>
        <p:txBody>
          <a:bodyPr/>
          <a:lstStyle/>
          <a:p>
            <a:pPr marL="0" indent="0">
              <a:buNone/>
            </a:pPr>
            <a:r>
              <a:rPr lang="en-GB" sz="2000" dirty="0" smtClean="0"/>
              <a:t>When </a:t>
            </a:r>
            <a:r>
              <a:rPr lang="en-GB" sz="2000" dirty="0"/>
              <a:t>a chick hatches it can live healthily for up to two days without being given any food or water. This is because it still has nutrients in its stomach from when it was inside the egg</a:t>
            </a:r>
            <a:r>
              <a:rPr lang="en-GB" sz="2000" dirty="0" smtClean="0"/>
              <a:t>.</a:t>
            </a:r>
            <a:endParaRPr lang="en-GB" sz="2000" dirty="0"/>
          </a:p>
          <a:p>
            <a:pPr marL="0" indent="0">
              <a:buNone/>
            </a:pPr>
            <a:r>
              <a:rPr lang="en-GB" sz="2000" dirty="0" smtClean="0"/>
              <a:t>Therefore, chicks not </a:t>
            </a:r>
            <a:r>
              <a:rPr lang="en-GB" sz="2000" dirty="0"/>
              <a:t>need food or water when they are being moved to the rearing farm.</a:t>
            </a:r>
          </a:p>
          <a:p>
            <a:pPr marL="0" indent="0">
              <a:buNone/>
            </a:pPr>
            <a:endParaRPr lang="en-GB" sz="2400" dirty="0"/>
          </a:p>
        </p:txBody>
      </p:sp>
      <p:pic>
        <p:nvPicPr>
          <p:cNvPr id="4" name="Picture 3" descr="\\bnf01\Company\Shared\EDUCATION TEAM FILES\British Poultry Council\Primary booklet\Images\GL's Farm visit\8483904958_904da56613_o.jpg"/>
          <p:cNvPicPr/>
          <p:nvPr/>
        </p:nvPicPr>
        <p:blipFill>
          <a:blip r:embed="rId2" cstate="screen">
            <a:extLst>
              <a:ext uri="{28A0092B-C50C-407E-A947-70E740481C1C}">
                <a14:useLocalDpi xmlns:a14="http://schemas.microsoft.com/office/drawing/2010/main"/>
              </a:ext>
            </a:extLst>
          </a:blip>
          <a:srcRect/>
          <a:stretch>
            <a:fillRect/>
          </a:stretch>
        </p:blipFill>
        <p:spPr bwMode="auto">
          <a:xfrm>
            <a:off x="6183208" y="2437373"/>
            <a:ext cx="5304388" cy="3213720"/>
          </a:xfrm>
          <a:prstGeom prst="rect">
            <a:avLst/>
          </a:prstGeom>
          <a:noFill/>
          <a:ln>
            <a:noFill/>
          </a:ln>
        </p:spPr>
      </p:pic>
      <p:sp>
        <p:nvSpPr>
          <p:cNvPr id="5" name="TextBox 4"/>
          <p:cNvSpPr txBox="1"/>
          <p:nvPr/>
        </p:nvSpPr>
        <p:spPr>
          <a:xfrm>
            <a:off x="7276698" y="5804668"/>
            <a:ext cx="4124270"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group of chicks is called a clutch or peep.</a:t>
            </a:r>
          </a:p>
        </p:txBody>
      </p:sp>
    </p:spTree>
    <p:extLst>
      <p:ext uri="{BB962C8B-B14F-4D97-AF65-F5344CB8AC3E}">
        <p14:creationId xmlns:p14="http://schemas.microsoft.com/office/powerpoint/2010/main" val="316279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Rearing </a:t>
            </a:r>
            <a:r>
              <a:rPr lang="en-US" dirty="0" smtClean="0"/>
              <a:t>farms - chickens</a:t>
            </a:r>
            <a:endParaRPr lang="en-US" dirty="0"/>
          </a:p>
        </p:txBody>
      </p:sp>
      <p:sp>
        <p:nvSpPr>
          <p:cNvPr id="3" name="Subtitle 2"/>
          <p:cNvSpPr>
            <a:spLocks noGrp="1"/>
          </p:cNvSpPr>
          <p:nvPr>
            <p:ph type="subTitle" idx="1"/>
          </p:nvPr>
        </p:nvSpPr>
        <p:spPr>
          <a:xfrm>
            <a:off x="1169275" y="2571092"/>
            <a:ext cx="7315505" cy="3600000"/>
          </a:xfrm>
        </p:spPr>
        <p:txBody>
          <a:bodyPr/>
          <a:lstStyle/>
          <a:p>
            <a:pPr marL="0" indent="0">
              <a:buNone/>
            </a:pPr>
            <a:r>
              <a:rPr lang="en-US" sz="2000" dirty="0" smtClean="0"/>
              <a:t>There are three main types of chicken rearing farms, or chicken production, in the UK:</a:t>
            </a:r>
          </a:p>
          <a:p>
            <a:r>
              <a:rPr lang="en-US" sz="2000" dirty="0" smtClean="0"/>
              <a:t>standard indoor;</a:t>
            </a:r>
          </a:p>
          <a:p>
            <a:r>
              <a:rPr lang="en-US" sz="2000" dirty="0" smtClean="0"/>
              <a:t>free range;</a:t>
            </a:r>
          </a:p>
          <a:p>
            <a:r>
              <a:rPr lang="en-US" sz="2000" dirty="0" smtClean="0"/>
              <a:t>organic.</a:t>
            </a:r>
          </a:p>
          <a:p>
            <a:pPr marL="0" indent="0">
              <a:buNone/>
            </a:pPr>
            <a:endParaRPr lang="en-GB" sz="2000" dirty="0"/>
          </a:p>
        </p:txBody>
      </p:sp>
      <p:pic>
        <p:nvPicPr>
          <p:cNvPr id="4" name="Picture 3" descr="\\bnf01\Company\Shared\EDUCATION TEAM FILES\British Poultry Council\Primary booklet\Images\From Frogmary Farm\13441-013.jpg"/>
          <p:cNvPicPr/>
          <p:nvPr/>
        </p:nvPicPr>
        <p:blipFill>
          <a:blip r:embed="rId2" cstate="screen">
            <a:extLst>
              <a:ext uri="{28A0092B-C50C-407E-A947-70E740481C1C}">
                <a14:useLocalDpi xmlns:a14="http://schemas.microsoft.com/office/drawing/2010/main"/>
              </a:ext>
            </a:extLst>
          </a:blip>
          <a:srcRect/>
          <a:stretch>
            <a:fillRect/>
          </a:stretch>
        </p:blipFill>
        <p:spPr bwMode="auto">
          <a:xfrm>
            <a:off x="8931901" y="2449493"/>
            <a:ext cx="2950318" cy="3601391"/>
          </a:xfrm>
          <a:prstGeom prst="rect">
            <a:avLst/>
          </a:prstGeom>
          <a:noFill/>
          <a:ln>
            <a:noFill/>
          </a:ln>
        </p:spPr>
      </p:pic>
    </p:spTree>
    <p:extLst>
      <p:ext uri="{BB962C8B-B14F-4D97-AF65-F5344CB8AC3E}">
        <p14:creationId xmlns:p14="http://schemas.microsoft.com/office/powerpoint/2010/main" val="2657321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Chicken production – standard indoor</a:t>
            </a:r>
            <a:endParaRPr lang="en-GB" dirty="0"/>
          </a:p>
        </p:txBody>
      </p:sp>
      <p:sp>
        <p:nvSpPr>
          <p:cNvPr id="3" name="Subtitle 2"/>
          <p:cNvSpPr>
            <a:spLocks noGrp="1"/>
          </p:cNvSpPr>
          <p:nvPr>
            <p:ph type="subTitle" idx="1"/>
          </p:nvPr>
        </p:nvSpPr>
        <p:spPr>
          <a:xfrm>
            <a:off x="1169276" y="2571092"/>
            <a:ext cx="7384174" cy="3600000"/>
          </a:xfrm>
        </p:spPr>
        <p:txBody>
          <a:bodyPr/>
          <a:lstStyle/>
          <a:p>
            <a:pPr marL="0" indent="0">
              <a:spcBef>
                <a:spcPct val="50000"/>
              </a:spcBef>
              <a:buNone/>
            </a:pP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chickens </a:t>
            </a:r>
            <a:r>
              <a:rPr lang="en-US" sz="2000" dirty="0" smtClean="0">
                <a:latin typeface="Arial" panose="020B0604020202020204" pitchFamily="34" charset="0"/>
                <a:cs typeface="Arial" panose="020B0604020202020204" pitchFamily="34" charset="0"/>
              </a:rPr>
              <a:t>raised in large open ‘houses’ and are </a:t>
            </a:r>
            <a:r>
              <a:rPr lang="en-US" sz="2000" dirty="0">
                <a:latin typeface="Arial" panose="020B0604020202020204" pitchFamily="34" charset="0"/>
                <a:cs typeface="Arial" panose="020B0604020202020204" pitchFamily="34" charset="0"/>
              </a:rPr>
              <a:t>provided with space and dirt to scratch and dust bathe. </a:t>
            </a:r>
            <a:endParaRPr lang="en-US" sz="2000" dirty="0" smtClean="0">
              <a:latin typeface="Arial" panose="020B0604020202020204" pitchFamily="34" charset="0"/>
              <a:cs typeface="Arial" panose="020B0604020202020204" pitchFamily="34" charset="0"/>
            </a:endParaRPr>
          </a:p>
          <a:p>
            <a:pPr marL="0" indent="0">
              <a:spcBef>
                <a:spcPct val="50000"/>
              </a:spcBef>
              <a:buNone/>
            </a:pPr>
            <a:r>
              <a:rPr lang="en-US" sz="2000" dirty="0" smtClean="0">
                <a:latin typeface="Arial" panose="020B0604020202020204" pitchFamily="34" charset="0"/>
                <a:cs typeface="Arial" panose="020B0604020202020204" pitchFamily="34" charset="0"/>
              </a:rPr>
              <a:t>There </a:t>
            </a:r>
            <a:r>
              <a:rPr lang="en-US" sz="2000" dirty="0">
                <a:latin typeface="Arial" panose="020B0604020202020204" pitchFamily="34" charset="0"/>
                <a:cs typeface="Arial" panose="020B0604020202020204" pitchFamily="34" charset="0"/>
              </a:rPr>
              <a:t>are also places for chickens to perch when they are bigger</a:t>
            </a:r>
            <a:r>
              <a:rPr lang="en-US" sz="2000" dirty="0" smtClean="0">
                <a:latin typeface="Arial" panose="020B0604020202020204" pitchFamily="34" charset="0"/>
                <a:cs typeface="Arial" panose="020B0604020202020204" pitchFamily="34" charset="0"/>
              </a:rPr>
              <a:t>.</a:t>
            </a:r>
          </a:p>
          <a:p>
            <a:pPr marL="0" indent="0">
              <a:buNone/>
            </a:pPr>
            <a:r>
              <a:rPr lang="en-GB" altLang="en-US" sz="2000" dirty="0" smtClean="0">
                <a:latin typeface="Arial" panose="020B0604020202020204" pitchFamily="34" charset="0"/>
                <a:cs typeface="Arial" panose="020B0604020202020204" pitchFamily="34" charset="0"/>
              </a:rPr>
              <a:t>Their </a:t>
            </a:r>
            <a:r>
              <a:rPr lang="en-GB" altLang="en-US" sz="2000" dirty="0">
                <a:latin typeface="Arial" panose="020B0604020202020204" pitchFamily="34" charset="0"/>
                <a:cs typeface="Arial" panose="020B0604020202020204" pitchFamily="34" charset="0"/>
              </a:rPr>
              <a:t>food travels down pipes into feeders and freshwater is always available</a:t>
            </a:r>
            <a:r>
              <a:rPr lang="en-GB" altLang="en-US" sz="2000" dirty="0" smtClean="0">
                <a:latin typeface="Arial" panose="020B0604020202020204" pitchFamily="34" charset="0"/>
                <a:cs typeface="Arial" panose="020B0604020202020204" pitchFamily="34" charset="0"/>
              </a:rPr>
              <a:t>.</a:t>
            </a:r>
          </a:p>
          <a:p>
            <a:pPr marL="0" indent="0">
              <a:buNone/>
            </a:pPr>
            <a:r>
              <a:rPr lang="en-US" altLang="en-US" sz="2000" dirty="0" smtClean="0">
                <a:latin typeface="Arial" panose="020B0604020202020204" pitchFamily="34" charset="0"/>
                <a:cs typeface="Arial" panose="020B0604020202020204" pitchFamily="34" charset="0"/>
              </a:rPr>
              <a:t>Keeping the chickens indoors can protect them from predators. </a:t>
            </a:r>
          </a:p>
          <a:p>
            <a:pPr marL="0" indent="0">
              <a:buNone/>
            </a:pPr>
            <a:r>
              <a:rPr lang="en-US" altLang="en-US" sz="2000" dirty="0" smtClean="0">
                <a:latin typeface="Arial" panose="020B0604020202020204" pitchFamily="34" charset="0"/>
                <a:cs typeface="Arial" panose="020B0604020202020204" pitchFamily="34" charset="0"/>
              </a:rPr>
              <a:t>Some houses have curtain walls that can be lifted in good weather to provide natural daylight and fresh air.</a:t>
            </a:r>
            <a:endParaRPr lang="en-GB" altLang="en-US" sz="2000" dirty="0">
              <a:latin typeface="Arial" panose="020B0604020202020204" pitchFamily="34" charset="0"/>
              <a:cs typeface="Arial" panose="020B0604020202020204" pitchFamily="34" charset="0"/>
            </a:endParaRPr>
          </a:p>
          <a:p>
            <a:pPr marL="0" indent="0">
              <a:buNone/>
            </a:pPr>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rcRect l="15341" r="8919"/>
          <a:stretch>
            <a:fillRect/>
          </a:stretch>
        </p:blipFill>
        <p:spPr bwMode="auto">
          <a:xfrm>
            <a:off x="8894275" y="1990750"/>
            <a:ext cx="2716229"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a:ext>
            </a:extLst>
          </a:blip>
          <a:srcRect l="11403" r="9135"/>
          <a:stretch>
            <a:fillRect/>
          </a:stretch>
        </p:blipFill>
        <p:spPr bwMode="auto">
          <a:xfrm>
            <a:off x="8894274" y="4213649"/>
            <a:ext cx="2716229" cy="1997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06046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2" ma:contentTypeDescription="Create a new document." ma:contentTypeScope="" ma:versionID="b134f5e88b3ea123a910815f09e865d3">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58644792baf05f14ca744c1dc1f1ca86"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0D2B014-A1AF-437C-8923-34C0FD28E699}">
  <ds:schemaRefs>
    <ds:schemaRef ds:uri="http://schemas.microsoft.com/sharepoint/v3/contenttype/forms"/>
  </ds:schemaRefs>
</ds:datastoreItem>
</file>

<file path=customXml/itemProps2.xml><?xml version="1.0" encoding="utf-8"?>
<ds:datastoreItem xmlns:ds="http://schemas.openxmlformats.org/officeDocument/2006/customXml" ds:itemID="{C539D8A8-DD11-4831-B205-C4249DEF00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3071f4-7f44-43fd-895c-8e7b6a3746b0"/>
    <ds:schemaRef ds:uri="ead97cfe-a968-427f-b02b-893e6ba035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F89275-726D-4E17-92CB-CEFDFEF0B41A}">
  <ds:schemaRefs>
    <ds:schemaRef ds:uri="http://purl.org/dc/terms/"/>
    <ds:schemaRef ds:uri="c53071f4-7f44-43fd-895c-8e7b6a3746b0"/>
    <ds:schemaRef ds:uri="http://purl.org/dc/dcmitype/"/>
    <ds:schemaRef ds:uri="http://schemas.microsoft.com/office/infopath/2007/PartnerControls"/>
    <ds:schemaRef ds:uri="http://purl.org/dc/elements/1.1/"/>
    <ds:schemaRef ds:uri="http://schemas.microsoft.com/office/2006/documentManagement/types"/>
    <ds:schemaRef ds:uri="ead97cfe-a968-427f-b02b-893e6ba0355a"/>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198</TotalTime>
  <Words>1441</Words>
  <Application>Microsoft Office PowerPoint</Application>
  <PresentationFormat>Widescreen</PresentationFormat>
  <Paragraphs>156</Paragraphs>
  <Slides>23</Slides>
  <Notes>1</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23</vt:i4>
      </vt:variant>
    </vt:vector>
  </HeadingPairs>
  <TitlesOfParts>
    <vt:vector size="31" baseType="lpstr">
      <vt:lpstr>Arial</vt:lpstr>
      <vt:lpstr>Calibri</vt:lpstr>
      <vt:lpstr>Century Gothic</vt:lpstr>
      <vt:lpstr>Office Theme</vt:lpstr>
      <vt:lpstr>Custom Design</vt:lpstr>
      <vt:lpstr>1_Custom Design</vt:lpstr>
      <vt:lpstr>3_Custom Design</vt:lpstr>
      <vt:lpstr>2_Custom Design</vt:lpstr>
      <vt:lpstr>Poultry</vt:lpstr>
      <vt:lpstr>Introduction</vt:lpstr>
      <vt:lpstr>Introduction </vt:lpstr>
      <vt:lpstr>Poultry in the UK</vt:lpstr>
      <vt:lpstr>Breeder farm</vt:lpstr>
      <vt:lpstr>Hatchery</vt:lpstr>
      <vt:lpstr>Hatchery</vt:lpstr>
      <vt:lpstr>Rearing farms - chickens</vt:lpstr>
      <vt:lpstr>Chicken production – standard indoor</vt:lpstr>
      <vt:lpstr>Chicken production – free range</vt:lpstr>
      <vt:lpstr>Chicken production - organic</vt:lpstr>
      <vt:lpstr>Red Tractor poultry standards</vt:lpstr>
      <vt:lpstr>Red Tractor standards</vt:lpstr>
      <vt:lpstr>RSPCA Assured chickens</vt:lpstr>
      <vt:lpstr>Catching</vt:lpstr>
      <vt:lpstr>Processing plant</vt:lpstr>
      <vt:lpstr>The nutrition of poultry</vt:lpstr>
      <vt:lpstr>Making healthier choices with poultry</vt:lpstr>
      <vt:lpstr>Storing and cooking poultry safely</vt:lpstr>
      <vt:lpstr>Dishes made with poultry</vt:lpstr>
      <vt:lpstr>Similar – feathered game or game birds</vt:lpstr>
      <vt:lpstr>Feathered game or game birds</vt:lpstr>
      <vt:lpstr>Poultry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Frances Meek</cp:lastModifiedBy>
  <cp:revision>46</cp:revision>
  <dcterms:created xsi:type="dcterms:W3CDTF">2018-10-10T09:22:08Z</dcterms:created>
  <dcterms:modified xsi:type="dcterms:W3CDTF">2021-03-09T11:46:55Z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ies>
</file>