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34"/>
  </p:notesMasterIdLst>
  <p:sldIdLst>
    <p:sldId id="256" r:id="rId8"/>
    <p:sldId id="259" r:id="rId9"/>
    <p:sldId id="262" r:id="rId10"/>
    <p:sldId id="273" r:id="rId11"/>
    <p:sldId id="274" r:id="rId12"/>
    <p:sldId id="263" r:id="rId13"/>
    <p:sldId id="275" r:id="rId14"/>
    <p:sldId id="276" r:id="rId15"/>
    <p:sldId id="264" r:id="rId16"/>
    <p:sldId id="280" r:id="rId17"/>
    <p:sldId id="282" r:id="rId18"/>
    <p:sldId id="284" r:id="rId19"/>
    <p:sldId id="281" r:id="rId20"/>
    <p:sldId id="265" r:id="rId21"/>
    <p:sldId id="269" r:id="rId22"/>
    <p:sldId id="270" r:id="rId23"/>
    <p:sldId id="271" r:id="rId24"/>
    <p:sldId id="272" r:id="rId25"/>
    <p:sldId id="266" r:id="rId26"/>
    <p:sldId id="277" r:id="rId27"/>
    <p:sldId id="278" r:id="rId28"/>
    <p:sldId id="279" r:id="rId29"/>
    <p:sldId id="267" r:id="rId30"/>
    <p:sldId id="268" r:id="rId31"/>
    <p:sldId id="283" r:id="rId32"/>
    <p:sldId id="26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93422-F6BD-5E14-19B8-5631BA59AEDA}" v="32" dt="2021-03-09T11:50:35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S::r.ballam@nutrition.org.uk::c142d6ba-9e44-42ad-85a8-e76793bc375e" providerId="AD" clId="Web-{C0293422-F6BD-5E14-19B8-5631BA59AEDA}"/>
    <pc:docChg chg="modSld">
      <pc:chgData name="Roy Ballam" userId="S::r.ballam@nutrition.org.uk::c142d6ba-9e44-42ad-85a8-e76793bc375e" providerId="AD" clId="Web-{C0293422-F6BD-5E14-19B8-5631BA59AEDA}" dt="2021-03-09T11:50:35.621" v="21" actId="20577"/>
      <pc:docMkLst>
        <pc:docMk/>
      </pc:docMkLst>
      <pc:sldChg chg="modSp">
        <pc:chgData name="Roy Ballam" userId="S::r.ballam@nutrition.org.uk::c142d6ba-9e44-42ad-85a8-e76793bc375e" providerId="AD" clId="Web-{C0293422-F6BD-5E14-19B8-5631BA59AEDA}" dt="2021-03-09T11:47:32.275" v="0" actId="14100"/>
        <pc:sldMkLst>
          <pc:docMk/>
          <pc:sldMk cId="2666162530" sldId="263"/>
        </pc:sldMkLst>
        <pc:spChg chg="mod">
          <ac:chgData name="Roy Ballam" userId="S::r.ballam@nutrition.org.uk::c142d6ba-9e44-42ad-85a8-e76793bc375e" providerId="AD" clId="Web-{C0293422-F6BD-5E14-19B8-5631BA59AEDA}" dt="2021-03-09T11:47:32.275" v="0" actId="14100"/>
          <ac:spMkLst>
            <pc:docMk/>
            <pc:sldMk cId="2666162530" sldId="263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C0293422-F6BD-5E14-19B8-5631BA59AEDA}" dt="2021-03-09T11:48:51.057" v="14" actId="14100"/>
        <pc:sldMkLst>
          <pc:docMk/>
          <pc:sldMk cId="1629025956" sldId="265"/>
        </pc:sldMkLst>
        <pc:spChg chg="mod">
          <ac:chgData name="Roy Ballam" userId="S::r.ballam@nutrition.org.uk::c142d6ba-9e44-42ad-85a8-e76793bc375e" providerId="AD" clId="Web-{C0293422-F6BD-5E14-19B8-5631BA59AEDA}" dt="2021-03-09T11:48:51.057" v="14" actId="14100"/>
          <ac:spMkLst>
            <pc:docMk/>
            <pc:sldMk cId="1629025956" sldId="265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C0293422-F6BD-5E14-19B8-5631BA59AEDA}" dt="2021-03-09T11:50:35.621" v="21" actId="20577"/>
        <pc:sldMkLst>
          <pc:docMk/>
          <pc:sldMk cId="1767047179" sldId="267"/>
        </pc:sldMkLst>
        <pc:spChg chg="mod">
          <ac:chgData name="Roy Ballam" userId="S::r.ballam@nutrition.org.uk::c142d6ba-9e44-42ad-85a8-e76793bc375e" providerId="AD" clId="Web-{C0293422-F6BD-5E14-19B8-5631BA59AEDA}" dt="2021-03-09T11:50:35.621" v="21" actId="20577"/>
          <ac:spMkLst>
            <pc:docMk/>
            <pc:sldMk cId="1767047179" sldId="267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C0293422-F6BD-5E14-19B8-5631BA59AEDA}" dt="2021-03-09T11:49:14.761" v="17" actId="20577"/>
        <pc:sldMkLst>
          <pc:docMk/>
          <pc:sldMk cId="4124365224" sldId="269"/>
        </pc:sldMkLst>
        <pc:spChg chg="mod">
          <ac:chgData name="Roy Ballam" userId="S::r.ballam@nutrition.org.uk::c142d6ba-9e44-42ad-85a8-e76793bc375e" providerId="AD" clId="Web-{C0293422-F6BD-5E14-19B8-5631BA59AEDA}" dt="2021-03-09T11:49:14.761" v="17" actId="20577"/>
          <ac:spMkLst>
            <pc:docMk/>
            <pc:sldMk cId="4124365224" sldId="269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C0293422-F6BD-5E14-19B8-5631BA59AEDA}" dt="2021-03-09T11:49:58.715" v="19" actId="20577"/>
        <pc:sldMkLst>
          <pc:docMk/>
          <pc:sldMk cId="1570074635" sldId="278"/>
        </pc:sldMkLst>
        <pc:spChg chg="mod">
          <ac:chgData name="Roy Ballam" userId="S::r.ballam@nutrition.org.uk::c142d6ba-9e44-42ad-85a8-e76793bc375e" providerId="AD" clId="Web-{C0293422-F6BD-5E14-19B8-5631BA59AEDA}" dt="2021-03-09T11:49:58.715" v="19" actId="20577"/>
          <ac:spMkLst>
            <pc:docMk/>
            <pc:sldMk cId="1570074635" sldId="278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C0293422-F6BD-5E14-19B8-5631BA59AEDA}" dt="2021-03-09T11:48:19.854" v="11" actId="20577"/>
        <pc:sldMkLst>
          <pc:docMk/>
          <pc:sldMk cId="4043603055" sldId="280"/>
        </pc:sldMkLst>
        <pc:spChg chg="mod">
          <ac:chgData name="Roy Ballam" userId="S::r.ballam@nutrition.org.uk::c142d6ba-9e44-42ad-85a8-e76793bc375e" providerId="AD" clId="Web-{C0293422-F6BD-5E14-19B8-5631BA59AEDA}" dt="2021-03-09T11:48:19.854" v="11" actId="20577"/>
          <ac:spMkLst>
            <pc:docMk/>
            <pc:sldMk cId="4043603055" sldId="280"/>
            <ac:spMk id="3" creationId="{00000000-0000-0000-0000-000000000000}"/>
          </ac:spMkLst>
        </pc:spChg>
        <pc:spChg chg="mod">
          <ac:chgData name="Roy Ballam" userId="S::r.ballam@nutrition.org.uk::c142d6ba-9e44-42ad-85a8-e76793bc375e" providerId="AD" clId="Web-{C0293422-F6BD-5E14-19B8-5631BA59AEDA}" dt="2021-03-09T11:48:00.072" v="7" actId="20577"/>
          <ac:spMkLst>
            <pc:docMk/>
            <pc:sldMk cId="4043603055" sldId="280"/>
            <ac:spMk id="9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C0293422-F6BD-5E14-19B8-5631BA59AEDA}" dt="2021-03-09T11:48:37.620" v="13" actId="1076"/>
        <pc:sldMkLst>
          <pc:docMk/>
          <pc:sldMk cId="711112154" sldId="281"/>
        </pc:sldMkLst>
        <pc:spChg chg="mod">
          <ac:chgData name="Roy Ballam" userId="S::r.ballam@nutrition.org.uk::c142d6ba-9e44-42ad-85a8-e76793bc375e" providerId="AD" clId="Web-{C0293422-F6BD-5E14-19B8-5631BA59AEDA}" dt="2021-03-09T11:48:35.682" v="12" actId="1076"/>
          <ac:spMkLst>
            <pc:docMk/>
            <pc:sldMk cId="711112154" sldId="281"/>
            <ac:spMk id="6" creationId="{00000000-0000-0000-0000-000000000000}"/>
          </ac:spMkLst>
        </pc:spChg>
        <pc:picChg chg="mod">
          <ac:chgData name="Roy Ballam" userId="S::r.ballam@nutrition.org.uk::c142d6ba-9e44-42ad-85a8-e76793bc375e" providerId="AD" clId="Web-{C0293422-F6BD-5E14-19B8-5631BA59AEDA}" dt="2021-03-09T11:48:37.620" v="13" actId="1076"/>
          <ac:picMkLst>
            <pc:docMk/>
            <pc:sldMk cId="711112154" sldId="281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9C836-EF70-46B7-9F44-AE477E8803B2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747F6-2843-49F6-BDE2-1BCCC3650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9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129CC-2BE7-4F9D-9A39-413E3D19D90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8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outu.be/QJRHgp4AIbw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AVwt1UIRGuM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Fruit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Fleshy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Fleshy fruit include:</a:t>
            </a:r>
          </a:p>
          <a:p>
            <a:r>
              <a:rPr lang="en-US" sz="2000" dirty="0"/>
              <a:t>bananas;</a:t>
            </a:r>
          </a:p>
          <a:p>
            <a:r>
              <a:rPr lang="en-US" sz="2000" dirty="0">
                <a:latin typeface="Arial"/>
                <a:cs typeface="Arial"/>
              </a:rPr>
              <a:t>k</a:t>
            </a:r>
            <a:r>
              <a:rPr lang="en-US" sz="2000" dirty="0" smtClean="0">
                <a:latin typeface="Arial"/>
                <a:cs typeface="Arial"/>
              </a:rPr>
              <a:t>iwi </a:t>
            </a:r>
            <a:r>
              <a:rPr lang="en-US" sz="2000" dirty="0">
                <a:latin typeface="Arial"/>
                <a:cs typeface="Arial"/>
              </a:rPr>
              <a:t>fruit;</a:t>
            </a:r>
          </a:p>
          <a:p>
            <a:r>
              <a:rPr lang="en-US" sz="2000" dirty="0"/>
              <a:t>melons;</a:t>
            </a:r>
          </a:p>
          <a:p>
            <a:r>
              <a:rPr lang="en-US" sz="2000" dirty="0"/>
              <a:t>pineapples.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872" y="4404703"/>
            <a:ext cx="2501082" cy="1766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963" y="1132927"/>
            <a:ext cx="2289828" cy="3378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264" y="1498273"/>
            <a:ext cx="2767018" cy="1840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736" y="3468861"/>
            <a:ext cx="157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Melon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021" y="4326912"/>
            <a:ext cx="135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Pineapple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536" y="6171092"/>
            <a:ext cx="13475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Kiwi fruit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783" y="3513442"/>
            <a:ext cx="2974043" cy="1982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20042" y="5589716"/>
            <a:ext cx="201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Bananas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0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and harvesting bananas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To find out more about growing and harvesting bananas, watch this </a:t>
            </a:r>
            <a:r>
              <a:rPr lang="en-US" sz="2000" i="1" dirty="0"/>
              <a:t>Brilliant bananas – from field to fork </a:t>
            </a:r>
            <a:r>
              <a:rPr lang="en-US" sz="2000" dirty="0"/>
              <a:t>video.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948" y="3407482"/>
            <a:ext cx="5550719" cy="2763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4720" y="6171092"/>
            <a:ext cx="490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image to play the video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Growing and harvesting pineapples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347" y="3145915"/>
            <a:ext cx="5519387" cy="31278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To find out more about growing and harvesting </a:t>
            </a:r>
            <a:r>
              <a:rPr lang="en-US" sz="2000" dirty="0" smtClean="0"/>
              <a:t>pineapples, </a:t>
            </a:r>
            <a:r>
              <a:rPr lang="en-US" sz="2000" dirty="0"/>
              <a:t>watch this </a:t>
            </a:r>
            <a:r>
              <a:rPr lang="en-US" sz="2000" i="1" dirty="0" smtClean="0"/>
              <a:t>Prickly pineapples – </a:t>
            </a:r>
            <a:r>
              <a:rPr lang="en-US" sz="2000" i="1" dirty="0"/>
              <a:t>from field to fork </a:t>
            </a:r>
            <a:r>
              <a:rPr lang="en-US" sz="2000" dirty="0"/>
              <a:t>video.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48415" y="6273720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image to play the video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3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Fleshy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Less common examples of fleshy fruit include:</a:t>
            </a:r>
          </a:p>
          <a:p>
            <a:r>
              <a:rPr lang="en-US" sz="2000" dirty="0"/>
              <a:t>dragon fruit;</a:t>
            </a:r>
          </a:p>
          <a:p>
            <a:r>
              <a:rPr lang="en-US" sz="2000" dirty="0" err="1"/>
              <a:t>mangosteen</a:t>
            </a:r>
            <a:r>
              <a:rPr lang="en-US" sz="2000" dirty="0"/>
              <a:t>;</a:t>
            </a:r>
          </a:p>
          <a:p>
            <a:r>
              <a:rPr lang="en-US" sz="2000" dirty="0"/>
              <a:t>persimmon;</a:t>
            </a:r>
          </a:p>
          <a:p>
            <a:r>
              <a:rPr lang="en-US" sz="2000" dirty="0"/>
              <a:t>guava.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95" y="3351747"/>
            <a:ext cx="2730054" cy="2063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94" y="3536345"/>
            <a:ext cx="2839267" cy="1885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67473" y="5615316"/>
            <a:ext cx="209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Persimmon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224" y="5611778"/>
            <a:ext cx="267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Dragon fruit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1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0639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Apples and pears are a special type of fruit called a ‘pome’. </a:t>
            </a:r>
          </a:p>
          <a:p>
            <a:pPr marL="0" indent="0">
              <a:buNone/>
            </a:pPr>
            <a:r>
              <a:rPr lang="en-GB" sz="2000" dirty="0"/>
              <a:t>These fruits have a core which is usually not eaten and contain several ‘pips’.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712" y="1765577"/>
            <a:ext cx="3912092" cy="2605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72"/>
          <a:stretch/>
        </p:blipFill>
        <p:spPr>
          <a:xfrm>
            <a:off x="6288474" y="3688728"/>
            <a:ext cx="2425629" cy="2406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3507" y="4371092"/>
            <a:ext cx="18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8330" y="6095351"/>
            <a:ext cx="219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Pears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2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Apple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030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There are lots of different types apple – 3,000 varieties in the UK</a:t>
            </a:r>
            <a:r>
              <a:rPr lang="en-GB" sz="2000" dirty="0" smtClean="0">
                <a:latin typeface="Arial"/>
                <a:cs typeface="Arial"/>
              </a:rPr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They have different names, such as:</a:t>
            </a:r>
          </a:p>
          <a:p>
            <a:r>
              <a:rPr lang="en-US" sz="2000" dirty="0">
                <a:latin typeface="Arial"/>
                <a:cs typeface="Arial"/>
              </a:rPr>
              <a:t>Braeburn;</a:t>
            </a:r>
          </a:p>
          <a:p>
            <a:r>
              <a:rPr lang="en-US" sz="2000" dirty="0"/>
              <a:t>Cox;</a:t>
            </a:r>
            <a:endParaRPr lang="en-GB" sz="2000" dirty="0"/>
          </a:p>
          <a:p>
            <a:r>
              <a:rPr lang="en-US" sz="2000" dirty="0"/>
              <a:t>Jazz;</a:t>
            </a:r>
          </a:p>
          <a:p>
            <a:r>
              <a:rPr lang="en-US" sz="2000" dirty="0"/>
              <a:t>Royal gala.</a:t>
            </a:r>
            <a:endParaRPr lang="en-GB" sz="20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47" t="8806" r="21761" b="17735"/>
          <a:stretch/>
        </p:blipFill>
        <p:spPr>
          <a:xfrm>
            <a:off x="7553091" y="2192930"/>
            <a:ext cx="1875438" cy="1819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2" t="3522" r="17883" b="6918"/>
          <a:stretch/>
        </p:blipFill>
        <p:spPr>
          <a:xfrm>
            <a:off x="9811110" y="2283798"/>
            <a:ext cx="1931421" cy="182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086" y="4229453"/>
            <a:ext cx="1941639" cy="1941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0" t="24151" r="18135" b="11950"/>
          <a:stretch/>
        </p:blipFill>
        <p:spPr>
          <a:xfrm>
            <a:off x="10103512" y="4329328"/>
            <a:ext cx="1639019" cy="17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47" y="3135729"/>
            <a:ext cx="4137371" cy="275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Apple varieties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5499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Less well known apple varieties include:</a:t>
            </a:r>
          </a:p>
          <a:p>
            <a:r>
              <a:rPr lang="en-US" sz="2000" dirty="0"/>
              <a:t>Cameo;</a:t>
            </a:r>
          </a:p>
          <a:p>
            <a:r>
              <a:rPr lang="en-US" sz="2000" dirty="0" err="1"/>
              <a:t>Egremont</a:t>
            </a:r>
            <a:r>
              <a:rPr lang="en-US" sz="2000" dirty="0"/>
              <a:t> Russet;</a:t>
            </a:r>
          </a:p>
          <a:p>
            <a:r>
              <a:rPr lang="en-US" sz="2000" dirty="0" err="1"/>
              <a:t>Kanzi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Ruebens</a:t>
            </a:r>
            <a:r>
              <a:rPr lang="en-US" sz="2000" dirty="0"/>
              <a:t>;</a:t>
            </a:r>
          </a:p>
          <a:p>
            <a:r>
              <a:rPr lang="en-US" sz="2000" dirty="0"/>
              <a:t>Worcester </a:t>
            </a:r>
            <a:r>
              <a:rPr lang="en-US" sz="2000" dirty="0" err="1"/>
              <a:t>Pearmain</a:t>
            </a:r>
            <a:r>
              <a:rPr lang="en-US" sz="2000" dirty="0"/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342" y="1732548"/>
            <a:ext cx="3631066" cy="2418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0096" y="4218892"/>
            <a:ext cx="258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Egremont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Russet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623" y="6077023"/>
            <a:ext cx="169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Kanzi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5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apples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1491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Bramley</a:t>
            </a:r>
            <a:r>
              <a:rPr lang="en-US" sz="2000" dirty="0"/>
              <a:t> apples are traditionally used for cooking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first </a:t>
            </a:r>
            <a:r>
              <a:rPr lang="en-US" sz="2000" dirty="0" err="1"/>
              <a:t>Bramley</a:t>
            </a:r>
            <a:r>
              <a:rPr lang="en-US" sz="2000" dirty="0"/>
              <a:t> tree grew from pips planted by a young girl, Mary Ann </a:t>
            </a:r>
            <a:r>
              <a:rPr lang="en-US" sz="2000" dirty="0" err="1"/>
              <a:t>Brailsford</a:t>
            </a:r>
            <a:r>
              <a:rPr lang="en-US" sz="2000" dirty="0"/>
              <a:t>, in her garden in England in 1809.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087" y="2571092"/>
            <a:ext cx="3614099" cy="24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5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347" y="3737924"/>
            <a:ext cx="2135642" cy="2576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649" y="1833715"/>
            <a:ext cx="1876926" cy="2815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228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Pear varieties include:</a:t>
            </a:r>
          </a:p>
          <a:p>
            <a:r>
              <a:rPr lang="en-US" sz="2000" dirty="0"/>
              <a:t>Conference;</a:t>
            </a:r>
          </a:p>
          <a:p>
            <a:r>
              <a:rPr lang="en-US" sz="2000" dirty="0" err="1"/>
              <a:t>Comice</a:t>
            </a:r>
            <a:r>
              <a:rPr lang="en-US" sz="2000" dirty="0"/>
              <a:t>;</a:t>
            </a:r>
          </a:p>
          <a:p>
            <a:r>
              <a:rPr lang="en-US" sz="2000" dirty="0"/>
              <a:t>Williams.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72"/>
          <a:stretch/>
        </p:blipFill>
        <p:spPr>
          <a:xfrm>
            <a:off x="9589817" y="1792397"/>
            <a:ext cx="2425629" cy="2406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78716" y="4427619"/>
            <a:ext cx="158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0309" y="4734329"/>
            <a:ext cx="182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5152" y="6130073"/>
            <a:ext cx="23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52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Stone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12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Stone fruits are those that have a large, hard ‘stone’ in the middle of them that is not eaten.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4967" y="5310104"/>
            <a:ext cx="258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Plums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664" y="2241906"/>
            <a:ext cx="4602297" cy="30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3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8553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Fruit are the mature ripened ovaries of flowers.</a:t>
            </a:r>
          </a:p>
          <a:p>
            <a:pPr marL="0" indent="0">
              <a:buNone/>
            </a:pPr>
            <a:r>
              <a:rPr lang="en-US" sz="2000" dirty="0"/>
              <a:t>One of the main purposes of fruit is to spread the seeds of the plant.</a:t>
            </a:r>
          </a:p>
          <a:p>
            <a:pPr marL="0" indent="0">
              <a:buNone/>
            </a:pPr>
            <a:r>
              <a:rPr lang="en-US" sz="2000" dirty="0"/>
              <a:t>Fruit can be classified as:</a:t>
            </a:r>
          </a:p>
          <a:p>
            <a:r>
              <a:rPr lang="en-US" sz="2000" dirty="0"/>
              <a:t>berries;</a:t>
            </a:r>
          </a:p>
          <a:p>
            <a:r>
              <a:rPr lang="en-US" sz="2000" dirty="0"/>
              <a:t>citrus fruit;</a:t>
            </a:r>
          </a:p>
          <a:p>
            <a:r>
              <a:rPr lang="en-US" sz="2000" dirty="0"/>
              <a:t>fleshy fruit;</a:t>
            </a:r>
          </a:p>
          <a:p>
            <a:r>
              <a:rPr lang="en-US" sz="2000" dirty="0"/>
              <a:t>pomes;</a:t>
            </a:r>
          </a:p>
          <a:p>
            <a:r>
              <a:rPr lang="en-US" sz="2000" dirty="0"/>
              <a:t>stone fruit.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267" y="1908101"/>
            <a:ext cx="4267903" cy="2935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879" y="3468346"/>
            <a:ext cx="3722882" cy="2475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6248" y="4947385"/>
            <a:ext cx="247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Apples trees in flower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273" y="6028354"/>
            <a:ext cx="231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Apples trees in fruit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Stone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Stone fruit include:</a:t>
            </a:r>
          </a:p>
          <a:p>
            <a:r>
              <a:rPr lang="en-US" sz="2000" dirty="0"/>
              <a:t>apricots;</a:t>
            </a:r>
          </a:p>
          <a:p>
            <a:r>
              <a:rPr lang="en-US" sz="2000" dirty="0"/>
              <a:t>cherries;</a:t>
            </a:r>
          </a:p>
          <a:p>
            <a:r>
              <a:rPr lang="en-US" sz="2000" dirty="0"/>
              <a:t>mangoes</a:t>
            </a:r>
          </a:p>
          <a:p>
            <a:r>
              <a:rPr lang="en-US" sz="2000" dirty="0"/>
              <a:t>peaches;</a:t>
            </a:r>
          </a:p>
          <a:p>
            <a:r>
              <a:rPr lang="en-US" sz="2000" dirty="0"/>
              <a:t>plums.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893" y="3641921"/>
            <a:ext cx="3024512" cy="201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0" t="10983" r="5307" b="9880"/>
          <a:stretch/>
        </p:blipFill>
        <p:spPr>
          <a:xfrm>
            <a:off x="6420350" y="1762549"/>
            <a:ext cx="2204083" cy="1689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0" r="30339"/>
          <a:stretch/>
        </p:blipFill>
        <p:spPr>
          <a:xfrm>
            <a:off x="8527639" y="3848622"/>
            <a:ext cx="2190766" cy="198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423" y="1682010"/>
            <a:ext cx="2392697" cy="1679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9831" y="3906071"/>
            <a:ext cx="169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Peaches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6526" y="3272589"/>
            <a:ext cx="161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Mango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2188" y="5630117"/>
            <a:ext cx="19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Apricots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3177" y="5905111"/>
            <a:ext cx="201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0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Prunes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37916" cy="3600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Sweet black plums are often dried to make prunes.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375" y="2156059"/>
            <a:ext cx="4417947" cy="29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Stone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Less common examples of stone fruit include:</a:t>
            </a:r>
          </a:p>
          <a:p>
            <a:r>
              <a:rPr lang="en-US" sz="2000" dirty="0"/>
              <a:t>damsons;</a:t>
            </a:r>
          </a:p>
          <a:p>
            <a:r>
              <a:rPr lang="en-US" sz="2000" dirty="0"/>
              <a:t>lychees.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011" y="3345474"/>
            <a:ext cx="3330836" cy="249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7" t="12694" r="21309" b="10081"/>
          <a:stretch/>
        </p:blipFill>
        <p:spPr>
          <a:xfrm>
            <a:off x="9375007" y="2433102"/>
            <a:ext cx="2213519" cy="1842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7651" y="4419476"/>
            <a:ext cx="140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Lychees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3770" y="5725643"/>
            <a:ext cx="139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Damsons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9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importance of fruit and vegetables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325" y="2368762"/>
            <a:ext cx="7092645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should all aim to have at least 5 portions of a variety of fruit and vegetables each day.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Fruit and vegetables should make up around one third of what we eat each day.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>
                <a:latin typeface="Arial"/>
                <a:cs typeface="Arial"/>
              </a:rPr>
              <a:t>Fruit and vegetables are </a:t>
            </a:r>
            <a:r>
              <a:rPr lang="en-GB" altLang="en-US" sz="2000" dirty="0">
                <a:latin typeface="Arial"/>
                <a:cs typeface="Arial"/>
              </a:rPr>
              <a:t>an important part of a healthy, balanced diet, as some types </a:t>
            </a:r>
            <a:r>
              <a:rPr lang="en-GB" altLang="en-US" sz="2000" dirty="0" smtClean="0">
                <a:latin typeface="Arial"/>
                <a:cs typeface="Arial"/>
              </a:rPr>
              <a:t>are </a:t>
            </a:r>
            <a:r>
              <a:rPr lang="en-GB" altLang="en-US" sz="2000" dirty="0">
                <a:latin typeface="Arial"/>
                <a:cs typeface="Arial"/>
              </a:rPr>
              <a:t>good sources of fibre, as well as </a:t>
            </a:r>
            <a:r>
              <a:rPr lang="en-GB" altLang="en-US" sz="2000" dirty="0" smtClean="0">
                <a:latin typeface="Arial"/>
                <a:cs typeface="Arial"/>
              </a:rPr>
              <a:t>providing </a:t>
            </a:r>
            <a:r>
              <a:rPr lang="en-GB" altLang="en-US" sz="2000" dirty="0">
                <a:latin typeface="Arial"/>
                <a:cs typeface="Arial"/>
              </a:rPr>
              <a:t>lots of essential vitamins and minerals.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/>
              <a:t>Eating lots of fruit and vegetables can help you maintain a healthy weight (as they are naturally low in calories) and having your 5 A DAY could reduce your risk of some diseases.</a:t>
            </a:r>
          </a:p>
        </p:txBody>
      </p:sp>
      <p:pic>
        <p:nvPicPr>
          <p:cNvPr id="4" name="Picture 3" descr="Eatwell pie-2.psd">
            <a:extLst>
              <a:ext uri="{FF2B5EF4-FFF2-40B4-BE49-F238E27FC236}">
                <a16:creationId xmlns:a16="http://schemas.microsoft.com/office/drawing/2014/main" id="{99148B2C-28DA-4926-BCE0-8EF2DA75B7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726" y="1923798"/>
            <a:ext cx="3275984" cy="39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7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Fruit – what counts towards your 5 A DAY?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326" y="2368762"/>
            <a:ext cx="66793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fruit counts, including fresh,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frozen, canned,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dried and juiced varieties.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portion of fruit is 80g, or for children, around the amount that fits into the palm of their hands.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/>
              <a:t>A 150ml smoothie or a glass of unsweetened 100% fruit juice counts as a maximum of one portion of your 5 A DAY (because when a fruit is juiced or blended, sugars are released which can cause damage to teeth).</a:t>
            </a:r>
          </a:p>
          <a:p>
            <a:pPr marL="0" indent="0">
              <a:spcBef>
                <a:spcPct val="0"/>
              </a:spcBef>
              <a:buNone/>
            </a:pPr>
            <a:endParaRPr lang="en-GB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sz="2000" dirty="0"/>
              <a:t>One portion of dried fruit is 30g, and this counts one a portion of your 5 A DAY.</a:t>
            </a:r>
          </a:p>
        </p:txBody>
      </p:sp>
      <p:pic>
        <p:nvPicPr>
          <p:cNvPr id="6" name="Picture 5" descr="Eatwell pie-2.psd">
            <a:extLst>
              <a:ext uri="{FF2B5EF4-FFF2-40B4-BE49-F238E27FC236}">
                <a16:creationId xmlns:a16="http://schemas.microsoft.com/office/drawing/2014/main" id="{A6EC2151-F087-4DB8-8EF7-44831084E5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710" y="2283798"/>
            <a:ext cx="3275984" cy="39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2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and eating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9669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Fruit can be eaten raw, just wash first and remove any large stones or peel.</a:t>
            </a:r>
          </a:p>
          <a:p>
            <a:pPr marL="0" indent="0">
              <a:buNone/>
            </a:pPr>
            <a:r>
              <a:rPr lang="en-US" sz="2000" dirty="0"/>
              <a:t>Fruit can also be canned, dried, </a:t>
            </a:r>
            <a:r>
              <a:rPr lang="en-US" sz="2000" dirty="0" smtClean="0"/>
              <a:t>frozen, juiced </a:t>
            </a:r>
            <a:r>
              <a:rPr lang="en-US" sz="2000" dirty="0"/>
              <a:t>or cooked and made into dishes.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9" r="16159"/>
          <a:stretch/>
        </p:blipFill>
        <p:spPr>
          <a:xfrm>
            <a:off x="9677907" y="1688003"/>
            <a:ext cx="2130463" cy="220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101" y="3949875"/>
            <a:ext cx="3247011" cy="2164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80" y="3897510"/>
            <a:ext cx="2741792" cy="2269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1" t="790" r="12998" b="-790"/>
          <a:stretch/>
        </p:blipFill>
        <p:spPr>
          <a:xfrm>
            <a:off x="3169832" y="4042778"/>
            <a:ext cx="2484409" cy="2182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737" y="4398032"/>
            <a:ext cx="2574733" cy="17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7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77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Berries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41440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berry is a small, sweet fruit. </a:t>
            </a:r>
          </a:p>
          <a:p>
            <a:pPr marL="0" indent="0">
              <a:buNone/>
            </a:pPr>
            <a:r>
              <a:rPr lang="en-GB" sz="2000" dirty="0"/>
              <a:t>They are often coloured red, blue or black. </a:t>
            </a:r>
          </a:p>
          <a:p>
            <a:pPr marL="0" indent="0">
              <a:buNone/>
            </a:pPr>
            <a:r>
              <a:rPr lang="en-GB" sz="2000" dirty="0"/>
              <a:t>They contain small seeds, which are usually edible and do not have a large stone.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10" y="2283798"/>
            <a:ext cx="3794960" cy="25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Berries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681" y="1204939"/>
            <a:ext cx="3322540" cy="2373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954" y="1492919"/>
            <a:ext cx="2802674" cy="1868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2726" y="3428297"/>
            <a:ext cx="211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3248" y="3431869"/>
            <a:ext cx="204055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9274" y="2427144"/>
            <a:ext cx="4211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Berries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lackberries;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lackcurrants;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blueberries;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grapes;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aspberries*;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535" y="3757726"/>
            <a:ext cx="3308872" cy="1947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3083" y="5322784"/>
            <a:ext cx="7563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*Botanically, raspberries are not a true berry (a fruit with many seeds scattered throughout the pulp) but an 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etaerio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(or 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aggregate fruit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made up of 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drupelets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(individual sections of fruit each with its own seed).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2273" y="5335615"/>
            <a:ext cx="211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Raspberries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6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Berries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Lesson common examples of berries include: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lderberries;</a:t>
            </a:r>
            <a:endParaRPr lang="en-US" sz="2000" dirty="0"/>
          </a:p>
          <a:p>
            <a:r>
              <a:rPr lang="en-US" sz="2000" dirty="0"/>
              <a:t>goji </a:t>
            </a:r>
            <a:r>
              <a:rPr lang="en-US" sz="2000" dirty="0" smtClean="0"/>
              <a:t>berries;</a:t>
            </a:r>
            <a:endParaRPr lang="en-US" sz="2000" dirty="0"/>
          </a:p>
          <a:p>
            <a:r>
              <a:rPr lang="en-US" sz="2000" dirty="0"/>
              <a:t>gooseberries;</a:t>
            </a:r>
          </a:p>
          <a:p>
            <a:r>
              <a:rPr lang="en-US" sz="2000" dirty="0"/>
              <a:t>loganberries.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4" y="2136999"/>
            <a:ext cx="3461666" cy="2305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673" y="4512367"/>
            <a:ext cx="2475327" cy="37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Loganberries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northeurope1-mediap.svc.ms/transform/thumbnail?provider=spo&amp;inputFormat=jpg&amp;cs=fFNQTw&amp;docid=https%3A%2F%2Fbritishnutritionfounda.sharepoint.com%3A443%2F_api%2Fv2.0%2Fdrives%2Fb!zVWG0DeXP06YqRI5JYzuPP582epoqX9CsCuJPmugNVr0cTDFRH_9Q4lcjntqN0aw%2Fitems%2F01DKTTREVAP2TPJWV3MBB2BJVDERDWZPFX%3Fversion%3DPublished&amp;access_token=eyJ0eXAiOiJKV1QiLCJhbGciOiJub25lIn0.eyJhdWQiOiIwMDAwMDAwMy0wMDAwLTBmZjEtY2UwMC0wMDAwMDAwMDAwMDAvYnJpdGlzaG51dHJpdGlvbmZvdW5kYS5zaGFyZXBvaW50LmNvbUA1MjU5NDY2Zi1hNzQ2LTRiNTgtYjRiYy1iYWI3YTNiZTEzMjQiLCJpc3MiOiIwMDAwMDAwMy0wMDAwLTBmZjEtY2UwMC0wMDAwMDAwMDAwMDAiLCJuYmYiOiIxNjE1MjE1NjAwIiwiZXhwIjoiMTYxNTIzNz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.K3NKN2dEajl3YS84L3U3Uyt6ZCtvdi8zK3NzU1MvRlJNejVXaWRNSnZPcz0&amp;encodeFailures=1&amp;srcWidth=&amp;srcHeight=&amp;width=1919&amp;height=848&amp;action=Acce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705" y="3369785"/>
            <a:ext cx="2319766" cy="17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54945" y="5287689"/>
            <a:ext cx="183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Gooseberries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0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Citrus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335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Citrus fruits are usually quite large and round. </a:t>
            </a:r>
          </a:p>
          <a:p>
            <a:pPr marL="0" indent="0">
              <a:buNone/>
            </a:pPr>
            <a:r>
              <a:rPr lang="en-GB" sz="2000" dirty="0"/>
              <a:t>They have a waxy outer layer that needs to be peeled off before they can be eaten. </a:t>
            </a:r>
          </a:p>
          <a:p>
            <a:pPr marL="0" indent="0">
              <a:buNone/>
            </a:pPr>
            <a:r>
              <a:rPr lang="en-GB" sz="2000" dirty="0"/>
              <a:t>They also tend to have a sour taste.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2502" y="5801760"/>
            <a:ext cx="19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Oranges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243" y="2058113"/>
            <a:ext cx="5400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6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Citrus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860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Citrus fruit include:</a:t>
            </a:r>
          </a:p>
          <a:p>
            <a:r>
              <a:rPr lang="en-US" sz="2000" dirty="0"/>
              <a:t>grapefruits;</a:t>
            </a:r>
          </a:p>
          <a:p>
            <a:r>
              <a:rPr lang="en-US" sz="2000" dirty="0"/>
              <a:t>lemons;</a:t>
            </a:r>
          </a:p>
          <a:p>
            <a:r>
              <a:rPr lang="en-US" sz="2000" dirty="0"/>
              <a:t>limes;</a:t>
            </a:r>
          </a:p>
          <a:p>
            <a:r>
              <a:rPr lang="en-US" sz="2000" dirty="0"/>
              <a:t>oranges.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896" y="1645920"/>
            <a:ext cx="3208933" cy="2301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5146" y="3986157"/>
            <a:ext cx="175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Navel oranges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058" y="3040526"/>
            <a:ext cx="2847860" cy="2847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628" y="3609429"/>
            <a:ext cx="3156599" cy="2540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109" y="1321059"/>
            <a:ext cx="2888217" cy="1925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2629" y="3304610"/>
            <a:ext cx="165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Lemons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5273" y="6078136"/>
            <a:ext cx="191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4563" y="5845073"/>
            <a:ext cx="198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Grapefruits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5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Citrus fruit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Lesson common examples of citrus fruit include:</a:t>
            </a:r>
          </a:p>
          <a:p>
            <a:r>
              <a:rPr lang="en-US" sz="2000" dirty="0"/>
              <a:t>bergamot;</a:t>
            </a:r>
          </a:p>
          <a:p>
            <a:r>
              <a:rPr lang="en-US" sz="2000" dirty="0"/>
              <a:t>kumquat;</a:t>
            </a:r>
          </a:p>
          <a:p>
            <a:r>
              <a:rPr lang="en-US" sz="2000" dirty="0"/>
              <a:t>pomelo.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854" y="1816854"/>
            <a:ext cx="3360227" cy="235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9303" y="4458068"/>
            <a:ext cx="156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Kumquats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00" y="3414695"/>
            <a:ext cx="2366609" cy="2086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4144" y="5788735"/>
            <a:ext cx="168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Pomelo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Fleshy fruit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5929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These fruits are usually fairly large and do not have a central stone. </a:t>
            </a:r>
          </a:p>
          <a:p>
            <a:pPr marL="0" indent="0">
              <a:buNone/>
            </a:pPr>
            <a:r>
              <a:rPr lang="en-GB" sz="2000" dirty="0"/>
              <a:t>Often, the seeds in the fruit are eaten along with the flesh as they are small and soft, but this is not true with melons.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8740" y="5473004"/>
            <a:ext cx="175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Bananas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789" y="1875881"/>
            <a:ext cx="2945139" cy="34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23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84615-6D8B-4A8F-B9A5-3805127A3ACB}">
  <ds:schemaRefs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0893D3-D2A1-4F31-85B0-C7B45F1CB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9F3FD5-8BE4-4C63-8E08-C5A7A17FEE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909</Words>
  <Application>Microsoft Office PowerPoint</Application>
  <PresentationFormat>Widescreen</PresentationFormat>
  <Paragraphs>170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Office Theme</vt:lpstr>
      <vt:lpstr>Custom Design</vt:lpstr>
      <vt:lpstr>1_Custom Design</vt:lpstr>
      <vt:lpstr>3_Custom Design</vt:lpstr>
      <vt:lpstr>Fruit</vt:lpstr>
      <vt:lpstr>Fruit</vt:lpstr>
      <vt:lpstr>Berries</vt:lpstr>
      <vt:lpstr>Berries</vt:lpstr>
      <vt:lpstr>Berries</vt:lpstr>
      <vt:lpstr>Citrus fruit</vt:lpstr>
      <vt:lpstr>Citrus fruit</vt:lpstr>
      <vt:lpstr>Citrus fruit</vt:lpstr>
      <vt:lpstr>Fleshy fruit </vt:lpstr>
      <vt:lpstr>Fleshy fruit</vt:lpstr>
      <vt:lpstr>Growing and harvesting bananas</vt:lpstr>
      <vt:lpstr>Growing and harvesting pineapples</vt:lpstr>
      <vt:lpstr>Fleshy fruit</vt:lpstr>
      <vt:lpstr>Pomes</vt:lpstr>
      <vt:lpstr>Apple varieties</vt:lpstr>
      <vt:lpstr>Apple varieties</vt:lpstr>
      <vt:lpstr>Cooking apples</vt:lpstr>
      <vt:lpstr>Pears</vt:lpstr>
      <vt:lpstr>Stone fruit</vt:lpstr>
      <vt:lpstr>Stone fruit</vt:lpstr>
      <vt:lpstr>Prunes</vt:lpstr>
      <vt:lpstr>Stone fruit</vt:lpstr>
      <vt:lpstr>The importance of fruit and vegetables</vt:lpstr>
      <vt:lpstr>Fruit – what counts towards your 5 A DAY?</vt:lpstr>
      <vt:lpstr>Cooking and eating fruit</vt:lpstr>
      <vt:lpstr>Fruit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58</cp:revision>
  <dcterms:created xsi:type="dcterms:W3CDTF">2018-10-10T09:22:08Z</dcterms:created>
  <dcterms:modified xsi:type="dcterms:W3CDTF">2021-03-15T15:21:37Z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