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2" r:id="rId8"/>
  </p:sldMasterIdLst>
  <p:notesMasterIdLst>
    <p:notesMasterId r:id="rId38"/>
  </p:notesMasterIdLst>
  <p:sldIdLst>
    <p:sldId id="25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3" r:id="rId26"/>
    <p:sldId id="284" r:id="rId27"/>
    <p:sldId id="285" r:id="rId28"/>
    <p:sldId id="286" r:id="rId29"/>
    <p:sldId id="287" r:id="rId30"/>
    <p:sldId id="294" r:id="rId31"/>
    <p:sldId id="296" r:id="rId32"/>
    <p:sldId id="295" r:id="rId33"/>
    <p:sldId id="288" r:id="rId34"/>
    <p:sldId id="289" r:id="rId35"/>
    <p:sldId id="290" r:id="rId36"/>
    <p:sldId id="26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0" dt="2021-03-09T11:56:06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S::r.ballam@nutrition.org.uk::c142d6ba-9e44-42ad-85a8-e76793bc375e" providerId="AD" clId="Web-{00000000-0000-0000-0000-000000000000}"/>
    <pc:docChg chg="modSld">
      <pc:chgData name="Roy Ballam" userId="S::r.ballam@nutrition.org.uk::c142d6ba-9e44-42ad-85a8-e76793bc375e" providerId="AD" clId="Web-{00000000-0000-0000-0000-000000000000}" dt="2021-03-09T11:56:05.750" v="7" actId="20577"/>
      <pc:docMkLst>
        <pc:docMk/>
      </pc:docMkLst>
      <pc:sldChg chg="modSp">
        <pc:chgData name="Roy Ballam" userId="S::r.ballam@nutrition.org.uk::c142d6ba-9e44-42ad-85a8-e76793bc375e" providerId="AD" clId="Web-{00000000-0000-0000-0000-000000000000}" dt="2021-03-09T11:54:45.310" v="3" actId="20577"/>
        <pc:sldMkLst>
          <pc:docMk/>
          <pc:sldMk cId="2404395035" sldId="286"/>
        </pc:sldMkLst>
        <pc:spChg chg="mod">
          <ac:chgData name="Roy Ballam" userId="S::r.ballam@nutrition.org.uk::c142d6ba-9e44-42ad-85a8-e76793bc375e" providerId="AD" clId="Web-{00000000-0000-0000-0000-000000000000}" dt="2021-03-09T11:54:45.310" v="3" actId="20577"/>
          <ac:spMkLst>
            <pc:docMk/>
            <pc:sldMk cId="2404395035" sldId="286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00000000-0000-0000-0000-000000000000}" dt="2021-03-09T11:56:05.750" v="7" actId="20577"/>
        <pc:sldMkLst>
          <pc:docMk/>
          <pc:sldMk cId="2566910926" sldId="288"/>
        </pc:sldMkLst>
        <pc:spChg chg="mod">
          <ac:chgData name="Roy Ballam" userId="S::r.ballam@nutrition.org.uk::c142d6ba-9e44-42ad-85a8-e76793bc375e" providerId="AD" clId="Web-{00000000-0000-0000-0000-000000000000}" dt="2021-03-09T11:56:05.750" v="7" actId="20577"/>
          <ac:spMkLst>
            <pc:docMk/>
            <pc:sldMk cId="2566910926" sldId="28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CBF7-25F4-42EB-93C1-50D006B61063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D13D-CFAC-49AC-9DF1-9395BB697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3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129CC-2BE7-4F9D-9A39-413E3D19D9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8885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677334" y="4652964"/>
            <a:ext cx="7429500" cy="1704975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</a:rPr>
              <a:t>British Nutrition Foundation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New Derwent House,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69-73 Theobalds Road,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London,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WC1X 8TA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Email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postbox@nutrition.org.uk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Web</a:t>
            </a:r>
            <a:r>
              <a:rPr lang="en-US" dirty="0">
                <a:solidFill>
                  <a:srgbClr val="000000"/>
                </a:solidFill>
              </a:rPr>
              <a:t>: www.nutrition.org.uk  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35706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9259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377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50645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QJRHgp4AIbw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youtu.be/AVwt1UIRGuM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Fleshy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Fleshy fruit include:</a:t>
            </a:r>
          </a:p>
          <a:p>
            <a:r>
              <a:rPr lang="en-US" sz="2000" dirty="0"/>
              <a:t>bananas;</a:t>
            </a:r>
          </a:p>
          <a:p>
            <a:r>
              <a:rPr lang="en-US" sz="2000" dirty="0"/>
              <a:t>k</a:t>
            </a:r>
            <a:r>
              <a:rPr lang="en-US" sz="2000" dirty="0" smtClean="0"/>
              <a:t>iwi </a:t>
            </a:r>
            <a:r>
              <a:rPr lang="en-US" sz="2000" dirty="0" smtClean="0"/>
              <a:t>fruit;</a:t>
            </a:r>
            <a:endParaRPr lang="en-US" sz="2000" dirty="0"/>
          </a:p>
          <a:p>
            <a:r>
              <a:rPr lang="en-US" sz="2000" dirty="0"/>
              <a:t>melons.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258" y="2607930"/>
            <a:ext cx="2501082" cy="1766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074" y="1651058"/>
            <a:ext cx="2767018" cy="1840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9567" y="5505828"/>
            <a:ext cx="700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Melons are, botanically speaking, berries and are part of a particular group of berries known as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pepoes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(a type of berry with a hard rind).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1970" y="4501825"/>
            <a:ext cx="13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Kiwi fruit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6269" y="3491125"/>
            <a:ext cx="141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Melon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96" y="2283798"/>
            <a:ext cx="2910626" cy="19404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26975" y="4311023"/>
            <a:ext cx="175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2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and harvesting bananas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To find out more about growing and harvesting bananas, watch this </a:t>
            </a:r>
            <a:r>
              <a:rPr lang="en-US" sz="2000" i="1" dirty="0"/>
              <a:t>Brilliant bananas – from field to fork </a:t>
            </a:r>
            <a:r>
              <a:rPr lang="en-US" sz="2000" dirty="0"/>
              <a:t>video.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948" y="3407482"/>
            <a:ext cx="5550719" cy="276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4720" y="6171092"/>
            <a:ext cx="490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image to play the video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2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Fleshy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Less common examples of fleshy fruit include:</a:t>
            </a:r>
          </a:p>
          <a:p>
            <a:r>
              <a:rPr lang="en-US" sz="2000" dirty="0"/>
              <a:t>dragon fruit;</a:t>
            </a:r>
          </a:p>
          <a:p>
            <a:r>
              <a:rPr lang="en-US" sz="2000" dirty="0" err="1"/>
              <a:t>mangosteen</a:t>
            </a:r>
            <a:r>
              <a:rPr lang="en-US" sz="2000" dirty="0"/>
              <a:t>;</a:t>
            </a:r>
          </a:p>
          <a:p>
            <a:r>
              <a:rPr lang="en-US" sz="2000" dirty="0"/>
              <a:t>persimmon;</a:t>
            </a:r>
          </a:p>
          <a:p>
            <a:r>
              <a:rPr lang="en-US" sz="2000" dirty="0"/>
              <a:t>guava.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870" y="1692048"/>
            <a:ext cx="2730054" cy="2063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94" y="3536345"/>
            <a:ext cx="2839267" cy="1885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7199" y="3757289"/>
            <a:ext cx="209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Persimmon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224" y="5611778"/>
            <a:ext cx="267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Dragon fruit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0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8552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Apples and pears are a special type of fruit called a ‘pome’. </a:t>
            </a:r>
          </a:p>
          <a:p>
            <a:pPr marL="0" indent="0">
              <a:buNone/>
            </a:pPr>
            <a:r>
              <a:rPr lang="en-GB" sz="2000" dirty="0"/>
              <a:t>Pomes are berry-like fruits, with a large portion of outer flesh and a tough ‘core’ which contains the seeds (usually five.)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712" y="1765577"/>
            <a:ext cx="3912092" cy="2605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72"/>
          <a:stretch/>
        </p:blipFill>
        <p:spPr>
          <a:xfrm>
            <a:off x="6554804" y="3610465"/>
            <a:ext cx="2425629" cy="2406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3133" y="4371092"/>
            <a:ext cx="174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0821" y="6018387"/>
            <a:ext cx="18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Apple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030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There are lots of different types apple – 3,000 varieties in the UK</a:t>
            </a:r>
            <a:r>
              <a:rPr lang="en-GB" sz="2000" dirty="0" smtClean="0"/>
              <a:t>!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They have different names, such as:</a:t>
            </a:r>
          </a:p>
          <a:p>
            <a:r>
              <a:rPr lang="en-US" sz="2000" dirty="0" err="1"/>
              <a:t>Braeburn</a:t>
            </a:r>
            <a:r>
              <a:rPr lang="en-US" sz="2000" dirty="0"/>
              <a:t>;</a:t>
            </a:r>
          </a:p>
          <a:p>
            <a:r>
              <a:rPr lang="en-US" sz="2000" dirty="0"/>
              <a:t>Cox;</a:t>
            </a:r>
            <a:endParaRPr lang="en-GB" sz="2000" dirty="0"/>
          </a:p>
          <a:p>
            <a:r>
              <a:rPr lang="en-US" sz="2000" dirty="0"/>
              <a:t>Jazz;</a:t>
            </a:r>
          </a:p>
          <a:p>
            <a:r>
              <a:rPr lang="en-US" sz="2000" dirty="0"/>
              <a:t>Royal gala.</a:t>
            </a:r>
            <a:endParaRPr lang="en-GB" sz="20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47" t="8806" r="21761" b="17735"/>
          <a:stretch/>
        </p:blipFill>
        <p:spPr>
          <a:xfrm>
            <a:off x="7553091" y="2192930"/>
            <a:ext cx="1875438" cy="1819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2" t="3522" r="17883" b="6918"/>
          <a:stretch/>
        </p:blipFill>
        <p:spPr>
          <a:xfrm>
            <a:off x="9811110" y="2283798"/>
            <a:ext cx="1931421" cy="182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086" y="4229453"/>
            <a:ext cx="1941639" cy="1941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0" t="24151" r="18135" b="11950"/>
          <a:stretch/>
        </p:blipFill>
        <p:spPr>
          <a:xfrm>
            <a:off x="10103512" y="4329328"/>
            <a:ext cx="1639019" cy="17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2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47" y="3135729"/>
            <a:ext cx="4137371" cy="275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Apple varieties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5499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Less well known apple varieties include:</a:t>
            </a:r>
          </a:p>
          <a:p>
            <a:r>
              <a:rPr lang="en-US" sz="2000" dirty="0"/>
              <a:t>Cameo;</a:t>
            </a:r>
          </a:p>
          <a:p>
            <a:r>
              <a:rPr lang="en-US" sz="2000" dirty="0" err="1"/>
              <a:t>Egremont</a:t>
            </a:r>
            <a:r>
              <a:rPr lang="en-US" sz="2000" dirty="0"/>
              <a:t> Russet;</a:t>
            </a:r>
          </a:p>
          <a:p>
            <a:r>
              <a:rPr lang="en-US" sz="2000" dirty="0" err="1"/>
              <a:t>Kanzi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Ruebens</a:t>
            </a:r>
            <a:r>
              <a:rPr lang="en-US" sz="2000" dirty="0"/>
              <a:t>;</a:t>
            </a:r>
          </a:p>
          <a:p>
            <a:r>
              <a:rPr lang="en-US" sz="2000" dirty="0"/>
              <a:t>Worcester </a:t>
            </a:r>
            <a:r>
              <a:rPr lang="en-US" sz="2000" dirty="0" err="1"/>
              <a:t>Pearmain</a:t>
            </a:r>
            <a:r>
              <a:rPr lang="en-US" sz="2000" dirty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42" y="1732548"/>
            <a:ext cx="3631066" cy="2418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0096" y="4218892"/>
            <a:ext cx="258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Egremont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Russet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623" y="6077023"/>
            <a:ext cx="169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Kanzi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39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apples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1491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Bramley</a:t>
            </a:r>
            <a:r>
              <a:rPr lang="en-US" sz="2000" dirty="0"/>
              <a:t> apples are traditionally used for cooking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first </a:t>
            </a:r>
            <a:r>
              <a:rPr lang="en-US" sz="2000" dirty="0" err="1"/>
              <a:t>Bramley</a:t>
            </a:r>
            <a:r>
              <a:rPr lang="en-US" sz="2000" dirty="0"/>
              <a:t> tree grew from pips planted by a young girl, Mary Ann </a:t>
            </a:r>
            <a:r>
              <a:rPr lang="en-US" sz="2000" dirty="0" err="1"/>
              <a:t>Brailsford</a:t>
            </a:r>
            <a:r>
              <a:rPr lang="en-US" sz="2000" dirty="0"/>
              <a:t>, in her garden in England in 1809.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087" y="2571092"/>
            <a:ext cx="3614099" cy="24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347" y="3737924"/>
            <a:ext cx="2135642" cy="2576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649" y="1833715"/>
            <a:ext cx="1876926" cy="2815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228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Pear varieties include:</a:t>
            </a:r>
          </a:p>
          <a:p>
            <a:r>
              <a:rPr lang="en-US" sz="2000" dirty="0"/>
              <a:t>Conference;</a:t>
            </a:r>
          </a:p>
          <a:p>
            <a:r>
              <a:rPr lang="en-US" sz="2000" dirty="0" err="1"/>
              <a:t>Comice</a:t>
            </a:r>
            <a:r>
              <a:rPr lang="en-US" sz="2000" dirty="0"/>
              <a:t>;</a:t>
            </a:r>
          </a:p>
          <a:p>
            <a:r>
              <a:rPr lang="en-US" sz="2000" dirty="0"/>
              <a:t>Williams.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72"/>
          <a:stretch/>
        </p:blipFill>
        <p:spPr>
          <a:xfrm>
            <a:off x="9589817" y="1792397"/>
            <a:ext cx="2425629" cy="2406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78716" y="4427619"/>
            <a:ext cx="15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309" y="4734329"/>
            <a:ext cx="182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5152" y="6130073"/>
            <a:ext cx="23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0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009" y="2093494"/>
            <a:ext cx="4172264" cy="2778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48237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Less common examples of pomes are:</a:t>
            </a:r>
          </a:p>
          <a:p>
            <a:r>
              <a:rPr lang="en-US" sz="2000" dirty="0"/>
              <a:t>loquat;</a:t>
            </a:r>
          </a:p>
          <a:p>
            <a:r>
              <a:rPr lang="en-US" sz="2000" dirty="0" err="1"/>
              <a:t>medlar</a:t>
            </a:r>
            <a:r>
              <a:rPr lang="en-US" sz="2000" dirty="0"/>
              <a:t>;</a:t>
            </a:r>
          </a:p>
          <a:p>
            <a:r>
              <a:rPr lang="en-US" sz="2000" dirty="0"/>
              <a:t>quince.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7" y="1660357"/>
            <a:ext cx="2171026" cy="2507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2462" y="4379495"/>
            <a:ext cx="206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7389" y="4831082"/>
            <a:ext cx="21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Medlar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937" y="4071956"/>
            <a:ext cx="3151782" cy="2099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23199" y="6005117"/>
            <a:ext cx="288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Loquat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Stone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12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Stone fruits are also known as drupes. A drupe is defined as a fleshy fruit containing a single seed (also known as a pit or stone), which is not eaten.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1477" y="4940772"/>
            <a:ext cx="258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666" y="1789518"/>
            <a:ext cx="4602297" cy="30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5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8553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Fruit are the mature ripened ovaries of flowers.</a:t>
            </a:r>
          </a:p>
          <a:p>
            <a:pPr marL="0" indent="0">
              <a:buNone/>
            </a:pPr>
            <a:r>
              <a:rPr lang="en-US" sz="2000" dirty="0"/>
              <a:t>One of the main purposes of fruit is to spread the seeds of the plant.</a:t>
            </a:r>
          </a:p>
          <a:p>
            <a:pPr marL="0" indent="0">
              <a:buNone/>
            </a:pPr>
            <a:r>
              <a:rPr lang="en-US" sz="2000" dirty="0"/>
              <a:t>Fruit can be classified as:</a:t>
            </a:r>
          </a:p>
          <a:p>
            <a:r>
              <a:rPr lang="en-US" sz="2000" dirty="0"/>
              <a:t>berries;</a:t>
            </a:r>
          </a:p>
          <a:p>
            <a:r>
              <a:rPr lang="en-US" sz="2000" dirty="0"/>
              <a:t>citrus fruit;</a:t>
            </a:r>
          </a:p>
          <a:p>
            <a:r>
              <a:rPr lang="en-US" sz="2000" dirty="0"/>
              <a:t>fleshy fruit;</a:t>
            </a:r>
          </a:p>
          <a:p>
            <a:r>
              <a:rPr lang="en-US" sz="2000" dirty="0"/>
              <a:t>pomes;</a:t>
            </a:r>
          </a:p>
          <a:p>
            <a:r>
              <a:rPr lang="en-US" sz="2000" dirty="0"/>
              <a:t>stone fruit.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267" y="1908101"/>
            <a:ext cx="4267903" cy="2935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879" y="3468346"/>
            <a:ext cx="3722882" cy="2475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6248" y="4947385"/>
            <a:ext cx="24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Apples trees in flower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273" y="6028354"/>
            <a:ext cx="231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Apples trees in fruit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9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Stone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Stone fruit include:</a:t>
            </a:r>
          </a:p>
          <a:p>
            <a:r>
              <a:rPr lang="en-US" sz="2000" dirty="0"/>
              <a:t>apricots;</a:t>
            </a:r>
          </a:p>
          <a:p>
            <a:r>
              <a:rPr lang="en-US" sz="2000" dirty="0"/>
              <a:t>cherries;</a:t>
            </a:r>
          </a:p>
          <a:p>
            <a:r>
              <a:rPr lang="en-US" sz="2000" dirty="0"/>
              <a:t>mangoes</a:t>
            </a:r>
          </a:p>
          <a:p>
            <a:r>
              <a:rPr lang="en-US" sz="2000" dirty="0"/>
              <a:t>peaches;</a:t>
            </a:r>
          </a:p>
          <a:p>
            <a:r>
              <a:rPr lang="en-US" sz="2000" dirty="0"/>
              <a:t>plums.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893" y="3641921"/>
            <a:ext cx="3024512" cy="201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0" t="10983" r="5307" b="9880"/>
          <a:stretch/>
        </p:blipFill>
        <p:spPr>
          <a:xfrm>
            <a:off x="6420350" y="1762549"/>
            <a:ext cx="2204083" cy="1689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0" r="30339"/>
          <a:stretch/>
        </p:blipFill>
        <p:spPr>
          <a:xfrm>
            <a:off x="8527639" y="3848622"/>
            <a:ext cx="2190766" cy="198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423" y="1682010"/>
            <a:ext cx="2392697" cy="1679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9831" y="3906071"/>
            <a:ext cx="16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Peaches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6526" y="3272589"/>
            <a:ext cx="161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Mango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2188" y="5630117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Apricots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3177" y="5905111"/>
            <a:ext cx="201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3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Prunes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37916" cy="3600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Sweet black plums are dried to make prunes.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375" y="2156059"/>
            <a:ext cx="4417947" cy="29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Stone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355923"/>
            <a:ext cx="4701813" cy="11910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Less common examples of stone fruit include:</a:t>
            </a:r>
          </a:p>
          <a:p>
            <a:r>
              <a:rPr lang="en-US" sz="2000" dirty="0"/>
              <a:t>damsons;</a:t>
            </a:r>
          </a:p>
          <a:p>
            <a:r>
              <a:rPr lang="en-US" sz="2000" dirty="0"/>
              <a:t>lychees.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089" y="1636345"/>
            <a:ext cx="2804666" cy="21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7" t="12694" r="21309" b="10081"/>
          <a:stretch/>
        </p:blipFill>
        <p:spPr>
          <a:xfrm>
            <a:off x="9543331" y="1730458"/>
            <a:ext cx="2213519" cy="1842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0156" y="3739845"/>
            <a:ext cx="14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Lychees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042" y="3913469"/>
            <a:ext cx="139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Damsons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276" y="57188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more savoury olive, is also a drupe.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TAM4PKVAAPAVCZVNYABBXJOZWB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1MjE1NjAwIiwiZXhwIjoiMTYxNTIzNz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K3NKN2dEajl3YS84L3U3Uyt6ZCtvdi8zK3NzU1MvRlJNejVXaWRNSnZPcz0&amp;encodeFailures=1&amp;srcWidth=&amp;srcHeight=&amp;width=1919&amp;height=848&amp;action=Acces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274" y="4566497"/>
            <a:ext cx="2560732" cy="17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4566" y="5996695"/>
            <a:ext cx="183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Olives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0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Multiple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6730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Multiple fruits are fruits that are formed from separate flowers, but that fuse together into a single mass.</a:t>
            </a:r>
          </a:p>
          <a:p>
            <a:pPr marL="0" indent="0">
              <a:buNone/>
            </a:pPr>
            <a:r>
              <a:rPr lang="en-US" sz="2000" dirty="0"/>
              <a:t>Examples of multiple fruits include:</a:t>
            </a:r>
          </a:p>
          <a:p>
            <a:r>
              <a:rPr lang="en-US" sz="2000" dirty="0"/>
              <a:t>breadfruit;</a:t>
            </a:r>
          </a:p>
          <a:p>
            <a:r>
              <a:rPr lang="en-US" sz="2000" dirty="0"/>
              <a:t>figs;</a:t>
            </a:r>
          </a:p>
          <a:p>
            <a:r>
              <a:rPr lang="en-US" sz="2000" dirty="0"/>
              <a:t>jackfruit (often eaten in </a:t>
            </a:r>
            <a:r>
              <a:rPr lang="en-US" sz="2000" dirty="0" err="1"/>
              <a:t>savoury</a:t>
            </a:r>
            <a:r>
              <a:rPr lang="en-US" sz="2000" dirty="0"/>
              <a:t> dishes);</a:t>
            </a:r>
          </a:p>
          <a:p>
            <a:r>
              <a:rPr lang="en-US" sz="2000" dirty="0"/>
              <a:t>mulberries;</a:t>
            </a:r>
          </a:p>
          <a:p>
            <a:r>
              <a:rPr lang="en-US" sz="2000" dirty="0"/>
              <a:t>pineapples.</a:t>
            </a:r>
            <a:endParaRPr lang="en-GB" sz="2000" dirty="0"/>
          </a:p>
        </p:txBody>
      </p:sp>
      <p:pic>
        <p:nvPicPr>
          <p:cNvPr id="4098" name="Picture 2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SDOYBDYJ47FZDYDC7GGXIKJMAU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1MjE1NjAwIiwiZXhwIjoiMTYxNTIzNz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K3NKN2dEajl3YS84L3U3Uyt6ZCtvdi8zK3NzU1MvRlJNejVXaWRNSnZPcz0&amp;encodeFailures=1&amp;srcWidth=&amp;srcHeight=&amp;width=1919&amp;height=848&amp;action=Acce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151" y="2168295"/>
            <a:ext cx="3354859" cy="18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54139" y="4186426"/>
            <a:ext cx="198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Jackfruit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SI73RSJBQFCNBLKGY6KADNERLU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1MjE1NjAwIiwiZXhwIjoiMTYxNTIzNz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K3NKN2dEajl3YS84L3U3Uyt6ZCtvdi8zK3NzU1MvRlJNejVXaWRNSnZPcz0&amp;encodeFailures=1&amp;srcWidth=&amp;srcHeight=&amp;width=1919&amp;height=848&amp;action=Acce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073" y="3339966"/>
            <a:ext cx="1866598" cy="2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3562" y="5987075"/>
            <a:ext cx="187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Pineapples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17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 and harvesting pineapples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348" y="3223761"/>
            <a:ext cx="5043638" cy="28582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To find out more about growing and harvesting </a:t>
            </a:r>
            <a:r>
              <a:rPr lang="en-US" sz="2000" dirty="0" smtClean="0"/>
              <a:t>pineapples, </a:t>
            </a:r>
            <a:r>
              <a:rPr lang="en-US" sz="2000" dirty="0"/>
              <a:t>watch this </a:t>
            </a:r>
            <a:r>
              <a:rPr lang="en-US" sz="2000" i="1" dirty="0" smtClean="0"/>
              <a:t>Prickly pineapples – </a:t>
            </a:r>
            <a:r>
              <a:rPr lang="en-US" sz="2000" i="1" dirty="0"/>
              <a:t>from field to fork </a:t>
            </a:r>
            <a:r>
              <a:rPr lang="en-US" sz="2000" dirty="0"/>
              <a:t>video.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48415" y="6171092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image to play the video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Rhubarb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7854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Rhubarb was originally grown as a vegetable crop in England and Scandinavia in the 18</a:t>
            </a:r>
            <a:r>
              <a:rPr lang="en-US" sz="2000" baseline="30000" dirty="0"/>
              <a:t>th</a:t>
            </a:r>
            <a:r>
              <a:rPr lang="en-US" sz="2000" dirty="0"/>
              <a:t> Century.</a:t>
            </a:r>
          </a:p>
          <a:p>
            <a:pPr marL="0" indent="0">
              <a:buNone/>
            </a:pPr>
            <a:r>
              <a:rPr lang="en-US" sz="2000" dirty="0"/>
              <a:t>It is now more commonly </a:t>
            </a:r>
            <a:r>
              <a:rPr lang="en-US" sz="2000" dirty="0" smtClean="0"/>
              <a:t>known </a:t>
            </a:r>
            <a:r>
              <a:rPr lang="en-US" sz="2000" dirty="0"/>
              <a:t>as a fruit and cooked in both sweet and </a:t>
            </a:r>
            <a:r>
              <a:rPr lang="en-US" sz="2000" dirty="0" err="1"/>
              <a:t>savoury</a:t>
            </a:r>
            <a:r>
              <a:rPr lang="en-US" sz="2000" dirty="0"/>
              <a:t> dishes.</a:t>
            </a:r>
          </a:p>
          <a:p>
            <a:pPr marL="0" indent="0">
              <a:buNone/>
            </a:pPr>
            <a:r>
              <a:rPr lang="en-US" sz="2000" dirty="0"/>
              <a:t>The pink fleshy stalk of the plant is edible but the leaves are poisonous so should not be eaten.  Hands should be washed after touching the leaves.</a:t>
            </a:r>
            <a:endParaRPr lang="en-GB" sz="2000" dirty="0"/>
          </a:p>
        </p:txBody>
      </p:sp>
      <p:pic>
        <p:nvPicPr>
          <p:cNvPr id="5122" name="Picture 2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XMR4XZA4HLTFFYEENKE2SQEF2W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1MjE1NjAwIiwiZXhwIjoiMTYxNTIzNz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K3NKN2dEajl3YS84L3U3Uyt6ZCtvdi8zK3NzU1MvRlJNejVXaWRNSnZPcz0&amp;encodeFailures=1&amp;srcWidth=&amp;srcHeight=&amp;width=1919&amp;height=848&amp;action=Acce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255" y="2571092"/>
            <a:ext cx="4484236" cy="29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32759" y="5471511"/>
            <a:ext cx="207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Rhubarb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04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importance of fruit and vegetables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325" y="2368762"/>
            <a:ext cx="7092645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should all aim to have at least 5 portions of a variety of fruit and vegetables each day.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Fruit and vegetables should make up around one third of what we eat each day.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>
                <a:latin typeface="Arial"/>
                <a:cs typeface="Arial"/>
              </a:rPr>
              <a:t>Fruit and vegetables </a:t>
            </a:r>
            <a:r>
              <a:rPr lang="en-GB" altLang="en-US" sz="2000" dirty="0">
                <a:latin typeface="Arial"/>
                <a:cs typeface="Arial"/>
              </a:rPr>
              <a:t>are an important part of a healthy, balanced diet, as some types </a:t>
            </a:r>
            <a:r>
              <a:rPr lang="en-GB" altLang="en-US" sz="2000" dirty="0" smtClean="0">
                <a:latin typeface="Arial"/>
                <a:cs typeface="Arial"/>
              </a:rPr>
              <a:t>are </a:t>
            </a:r>
            <a:r>
              <a:rPr lang="en-GB" altLang="en-US" sz="2000" dirty="0">
                <a:latin typeface="Arial"/>
                <a:cs typeface="Arial"/>
              </a:rPr>
              <a:t>good sources of fibre, as well as </a:t>
            </a:r>
            <a:r>
              <a:rPr lang="en-GB" altLang="en-US" sz="2000" dirty="0" smtClean="0">
                <a:latin typeface="Arial"/>
                <a:cs typeface="Arial"/>
              </a:rPr>
              <a:t>providing </a:t>
            </a:r>
            <a:r>
              <a:rPr lang="en-GB" altLang="en-US" sz="2000" dirty="0">
                <a:latin typeface="Arial"/>
                <a:cs typeface="Arial"/>
              </a:rPr>
              <a:t>lots of essential vitamins and minerals.</a:t>
            </a:r>
          </a:p>
          <a:p>
            <a:pPr marL="0" indent="0">
              <a:spcBef>
                <a:spcPct val="0"/>
              </a:spcBef>
              <a:buNone/>
            </a:pPr>
            <a:endParaRPr lang="en-GB" dirty="0"/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/>
              <a:t>Eating lots of fruit and vegetables can help you maintain a healthy weight (as they are naturally low in calories) and having your 5 A DAY could reduce your risk of some diseases.</a:t>
            </a:r>
          </a:p>
        </p:txBody>
      </p:sp>
      <p:pic>
        <p:nvPicPr>
          <p:cNvPr id="4" name="Picture 3" descr="Eatwell pie-2.psd">
            <a:extLst>
              <a:ext uri="{FF2B5EF4-FFF2-40B4-BE49-F238E27FC236}">
                <a16:creationId xmlns:a16="http://schemas.microsoft.com/office/drawing/2014/main" id="{99148B2C-28DA-4926-BCE0-8EF2DA75B7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726" y="1923798"/>
            <a:ext cx="3275984" cy="39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1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Fruit – what counts towards your 5 A DAY?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326" y="2368762"/>
            <a:ext cx="66793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fruit counts, including fresh, frozen,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canned,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dried and juiced varieties.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portion of fruit is 80g, or for children, around the amount that fits into the palm of their hands.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/>
              <a:t>A 150ml smoothie or a glass of unsweetened 100% fruit juice counts as a maximum of one portion of your 5 A DAY (because when a fruit is juiced or blended, sugars are released which can cause damage to teeth).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/>
              <a:t>One portion of dried fruit is 30g, and this counts one a portion of your 5 A DAY.</a:t>
            </a:r>
          </a:p>
        </p:txBody>
      </p:sp>
      <p:pic>
        <p:nvPicPr>
          <p:cNvPr id="6" name="Picture 5" descr="Eatwell pie-2.psd">
            <a:extLst>
              <a:ext uri="{FF2B5EF4-FFF2-40B4-BE49-F238E27FC236}">
                <a16:creationId xmlns:a16="http://schemas.microsoft.com/office/drawing/2014/main" id="{A6EC2151-F087-4DB8-8EF7-44831084E5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710" y="2283798"/>
            <a:ext cx="3275984" cy="39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5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and eating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9669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Fruit can be eaten raw, just wash first and remove any large stones or peel.</a:t>
            </a:r>
          </a:p>
          <a:p>
            <a:pPr marL="0" indent="0">
              <a:buNone/>
            </a:pPr>
            <a:r>
              <a:rPr lang="en-US" sz="2000" dirty="0"/>
              <a:t>Fruit can also be canned, dried, frozen, juiced or cooked and </a:t>
            </a:r>
            <a:r>
              <a:rPr lang="en-US" sz="2000"/>
              <a:t>made into dishes.</a:t>
            </a:r>
            <a:endParaRPr lang="en-US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9" r="16159"/>
          <a:stretch/>
        </p:blipFill>
        <p:spPr>
          <a:xfrm>
            <a:off x="9677907" y="1688003"/>
            <a:ext cx="2130463" cy="220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101" y="3949875"/>
            <a:ext cx="3247011" cy="2164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80" y="3897510"/>
            <a:ext cx="2741792" cy="2269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1" t="790" r="12998" b="-790"/>
          <a:stretch/>
        </p:blipFill>
        <p:spPr>
          <a:xfrm>
            <a:off x="3169832" y="4042778"/>
            <a:ext cx="2484409" cy="2182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737" y="4398032"/>
            <a:ext cx="2574733" cy="17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2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77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Berries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13629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berry is a small, sweet fruit. They are often coloured red, blue or black. </a:t>
            </a:r>
          </a:p>
          <a:p>
            <a:pPr marL="0" indent="0">
              <a:buNone/>
            </a:pPr>
            <a:r>
              <a:rPr lang="en-GB" sz="2000" dirty="0"/>
              <a:t>True berries are defined as a fleshy fruit where the entire ovary wall (in a single flower) ripens into a fruit.</a:t>
            </a:r>
          </a:p>
          <a:p>
            <a:pPr marL="0" indent="0">
              <a:buNone/>
            </a:pPr>
            <a:r>
              <a:rPr lang="en-GB" sz="2000" dirty="0"/>
              <a:t>Cranberries and blueberries, are formed from both the ovary and other parts of the flower and are known as ‘false berries’.</a:t>
            </a:r>
          </a:p>
          <a:p>
            <a:pPr marL="0" indent="0">
              <a:buNone/>
            </a:pPr>
            <a:r>
              <a:rPr lang="en-US" sz="2000" dirty="0"/>
              <a:t>Blackberries and raspberries are known as aggregate fruits, and have lots of individual ‘drupelets’. They are formed </a:t>
            </a:r>
            <a:r>
              <a:rPr lang="en-GB" sz="2000" dirty="0"/>
              <a:t>from a single flower, but from a number of separate carpels (female reproductive parts) within that flower.</a:t>
            </a:r>
          </a:p>
        </p:txBody>
      </p:sp>
      <p:pic>
        <p:nvPicPr>
          <p:cNvPr id="1026" name="Picture 2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RRNMKALZGEHVFZXDGIOLJRD7U7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1MjE1NjAwIiwiZXhwIjoiMTYxNTIzNz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K3NKN2dEajl3YS84L3U3Uyt6ZCtvdi8zK3NzU1MvRlJNejVXaWRNSnZPcz0&amp;encodeFailures=1&amp;srcWidth=&amp;srcHeight=&amp;width=1919&amp;height=848&amp;action=Acce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6017" y="1563798"/>
            <a:ext cx="2388738" cy="15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61417" y="3045153"/>
            <a:ext cx="199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Blueberries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513" y="3500899"/>
            <a:ext cx="2523409" cy="1484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89194" y="4801221"/>
            <a:ext cx="211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Raspberries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127" y="4343499"/>
            <a:ext cx="2175290" cy="14501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7398" y="5866425"/>
            <a:ext cx="211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7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Berries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018" y="2356935"/>
            <a:ext cx="3322540" cy="2373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1170" y="4663021"/>
            <a:ext cx="204055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273" y="2549610"/>
            <a:ext cx="58764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Berries also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lackcurrants;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Strawberries are also known as an accessory fruit as the flesh has resulted from the receptacle of the flower.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5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Berries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Lesson common examples of berries include: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lderberries;</a:t>
            </a:r>
            <a:endParaRPr lang="en-US" sz="2000" dirty="0"/>
          </a:p>
          <a:p>
            <a:r>
              <a:rPr lang="en-US" sz="2000" dirty="0"/>
              <a:t>goji </a:t>
            </a:r>
            <a:r>
              <a:rPr lang="en-US" sz="2000" dirty="0" smtClean="0"/>
              <a:t>berries;</a:t>
            </a:r>
            <a:endParaRPr lang="en-US" sz="2000" dirty="0"/>
          </a:p>
          <a:p>
            <a:r>
              <a:rPr lang="en-US" sz="2000" dirty="0"/>
              <a:t>gooseberries;</a:t>
            </a:r>
          </a:p>
          <a:p>
            <a:r>
              <a:rPr lang="en-US" sz="2000" dirty="0"/>
              <a:t>loganberries.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916" y="1651260"/>
            <a:ext cx="3461666" cy="2305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7138" y="3945276"/>
            <a:ext cx="2475327" cy="37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Loganberries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UVD4DBY5JZZBGIHQNA3F5DMZTW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1MjE1NjAwIiwiZXhwIjoiMTYxNTIzNz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K3NKN2dEajl3YS84L3U3Uyt6ZCtvdi8zK3NzU1MvRlJNejVXaWRNSnZPcz0&amp;encodeFailures=1&amp;srcWidth=&amp;srcHeight=&amp;width=1919&amp;height=848&amp;action=Acce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551" y="3820619"/>
            <a:ext cx="3047723" cy="21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9097" y="5777114"/>
            <a:ext cx="204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Elderberries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VAP2TPJWV3MBB2BJVDERDWZPFX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1MjE1NjAwIiwiZXhwIjoiMTYxNTIzNz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K3NKN2dEajl3YS84L3U3Uyt6ZCtvdi8zK3NzU1MvRlJNejVXaWRNSnZPcz0&amp;encodeFailures=1&amp;srcWidth=&amp;srcHeight=&amp;width=1919&amp;height=848&amp;action=Acces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370" y="3571916"/>
            <a:ext cx="2319766" cy="17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27610" y="5489820"/>
            <a:ext cx="183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Gooseberries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4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Citrus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0486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Citrus fruits are also berries, and are a type of berry known as </a:t>
            </a:r>
            <a:r>
              <a:rPr lang="en-GB" sz="2000" b="1" dirty="0" err="1"/>
              <a:t>hespiridiums</a:t>
            </a:r>
            <a:r>
              <a:rPr lang="en-GB" sz="2000" dirty="0"/>
              <a:t> (a berry with sections of pulp inside a </a:t>
            </a:r>
            <a:r>
              <a:rPr lang="en-GB" sz="2000" dirty="0" err="1"/>
              <a:t>peelable</a:t>
            </a:r>
            <a:r>
              <a:rPr lang="en-GB" sz="2000" dirty="0"/>
              <a:t> rind).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6095" y="5432428"/>
            <a:ext cx="1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Oranges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618" y="1750105"/>
            <a:ext cx="5400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7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Citrus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860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Citrus fruit include:</a:t>
            </a:r>
          </a:p>
          <a:p>
            <a:r>
              <a:rPr lang="en-US" sz="2000" dirty="0"/>
              <a:t>grapefruits;</a:t>
            </a:r>
          </a:p>
          <a:p>
            <a:r>
              <a:rPr lang="en-US" sz="2000" dirty="0"/>
              <a:t>lemons;</a:t>
            </a:r>
          </a:p>
          <a:p>
            <a:r>
              <a:rPr lang="en-US" sz="2000" dirty="0"/>
              <a:t>limes;</a:t>
            </a:r>
          </a:p>
          <a:p>
            <a:r>
              <a:rPr lang="en-US" sz="2000" dirty="0"/>
              <a:t>oranges.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896" y="1645920"/>
            <a:ext cx="3208933" cy="2301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5146" y="3986157"/>
            <a:ext cx="175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Navel oranges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058" y="3040526"/>
            <a:ext cx="2847860" cy="2847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628" y="3609429"/>
            <a:ext cx="3156599" cy="2540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109" y="1321059"/>
            <a:ext cx="2888217" cy="1925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2629" y="3304610"/>
            <a:ext cx="165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Lemons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5273" y="6078136"/>
            <a:ext cx="191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4563" y="5845073"/>
            <a:ext cx="198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Grapefruits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4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Citrus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Lesson common examples of citrus fruit include:</a:t>
            </a:r>
          </a:p>
          <a:p>
            <a:r>
              <a:rPr lang="en-US" sz="2000" dirty="0"/>
              <a:t>bergamot;</a:t>
            </a:r>
          </a:p>
          <a:p>
            <a:r>
              <a:rPr lang="en-US" sz="2000" dirty="0"/>
              <a:t>kumquat;</a:t>
            </a:r>
          </a:p>
          <a:p>
            <a:r>
              <a:rPr lang="en-US" sz="2000" dirty="0"/>
              <a:t>pomelo.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854" y="1816854"/>
            <a:ext cx="3360227" cy="235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9303" y="4458068"/>
            <a:ext cx="156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Kumquats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00" y="3414695"/>
            <a:ext cx="2366609" cy="2086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4144" y="5788735"/>
            <a:ext cx="16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Pomelo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5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Fleshy fruit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5929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These fruits are usually fairly large and do not have a central stone. </a:t>
            </a:r>
          </a:p>
          <a:p>
            <a:pPr marL="0" indent="0">
              <a:buNone/>
            </a:pPr>
            <a:r>
              <a:rPr lang="en-GB" sz="2000" dirty="0"/>
              <a:t>Often, the seeds in the fruit are eaten along with the flesh as they are small and soft, but this is not true with melons.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2861" y="5498153"/>
            <a:ext cx="175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789" y="2003298"/>
            <a:ext cx="2945139" cy="34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0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39D8A8-DD11-4831-B205-C4249DEF0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F89275-726D-4E17-92CB-CEFDFEF0B41A}">
  <ds:schemaRefs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D2B014-A1AF-437C-8923-34C0FD28E6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1127</Words>
  <Application>Microsoft Office PowerPoint</Application>
  <PresentationFormat>Widescreen</PresentationFormat>
  <Paragraphs>198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2_Custom Design</vt:lpstr>
      <vt:lpstr>Fruit</vt:lpstr>
      <vt:lpstr>Fruit</vt:lpstr>
      <vt:lpstr>Berries</vt:lpstr>
      <vt:lpstr>Berries</vt:lpstr>
      <vt:lpstr>Berries</vt:lpstr>
      <vt:lpstr>Citrus fruit</vt:lpstr>
      <vt:lpstr>Citrus fruit</vt:lpstr>
      <vt:lpstr>Citrus fruit</vt:lpstr>
      <vt:lpstr>Fleshy fruit </vt:lpstr>
      <vt:lpstr>Fleshy fruit</vt:lpstr>
      <vt:lpstr>Growing and harvesting bananas</vt:lpstr>
      <vt:lpstr>Fleshy fruit</vt:lpstr>
      <vt:lpstr>Pomes</vt:lpstr>
      <vt:lpstr>Apple varieties</vt:lpstr>
      <vt:lpstr>Apple varieties</vt:lpstr>
      <vt:lpstr>Cooking apples</vt:lpstr>
      <vt:lpstr>Pears</vt:lpstr>
      <vt:lpstr>Pomes</vt:lpstr>
      <vt:lpstr>Stone fruit</vt:lpstr>
      <vt:lpstr>Stone fruit</vt:lpstr>
      <vt:lpstr>Prunes</vt:lpstr>
      <vt:lpstr>Stone fruit</vt:lpstr>
      <vt:lpstr>Multiple fruit</vt:lpstr>
      <vt:lpstr>Growing and harvesting pineapples</vt:lpstr>
      <vt:lpstr>Rhubarb</vt:lpstr>
      <vt:lpstr>The importance of fruit and vegetables</vt:lpstr>
      <vt:lpstr>Fruit – what counts towards your 5 A DAY?</vt:lpstr>
      <vt:lpstr>Cooking and eating fruit</vt:lpstr>
      <vt:lpstr>Fruit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46</cp:revision>
  <dcterms:created xsi:type="dcterms:W3CDTF">2018-10-10T09:22:08Z</dcterms:created>
  <dcterms:modified xsi:type="dcterms:W3CDTF">2021-03-15T15:47:32Z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