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738" r:id="rId6"/>
    <p:sldMasterId id="2147483743" r:id="rId7"/>
    <p:sldMasterId id="2147483745" r:id="rId8"/>
    <p:sldMasterId id="2147483747" r:id="rId9"/>
    <p:sldMasterId id="2147483750" r:id="rId10"/>
  </p:sldMasterIdLst>
  <p:notesMasterIdLst>
    <p:notesMasterId r:id="rId30"/>
  </p:notesMasterIdLst>
  <p:handoutMasterIdLst>
    <p:handoutMasterId r:id="rId31"/>
  </p:handoutMasterIdLst>
  <p:sldIdLst>
    <p:sldId id="388" r:id="rId11"/>
    <p:sldId id="469" r:id="rId12"/>
    <p:sldId id="481" r:id="rId13"/>
    <p:sldId id="480" r:id="rId14"/>
    <p:sldId id="484" r:id="rId15"/>
    <p:sldId id="474" r:id="rId16"/>
    <p:sldId id="486" r:id="rId17"/>
    <p:sldId id="487" r:id="rId18"/>
    <p:sldId id="488" r:id="rId19"/>
    <p:sldId id="490" r:id="rId20"/>
    <p:sldId id="483" r:id="rId21"/>
    <p:sldId id="476" r:id="rId22"/>
    <p:sldId id="472" r:id="rId23"/>
    <p:sldId id="475" r:id="rId24"/>
    <p:sldId id="479" r:id="rId25"/>
    <p:sldId id="477" r:id="rId26"/>
    <p:sldId id="478" r:id="rId27"/>
    <p:sldId id="361" r:id="rId28"/>
    <p:sldId id="362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Lockyer" initials="SL" lastIdx="9" clrIdx="0">
    <p:extLst>
      <p:ext uri="{19B8F6BF-5375-455C-9EA6-DF929625EA0E}">
        <p15:presenceInfo xmlns:p15="http://schemas.microsoft.com/office/powerpoint/2012/main" userId="S-1-5-21-1974762338-2042246095-630515929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A5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49778C-B5AF-4CA4-80D0-EE15F95013E0}" v="31" dt="2021-03-23T11:34:22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CF3D-FF37-4C1C-82E8-430E71F90BAD}" type="datetimeFigureOut">
              <a:rPr lang="en-GB" smtClean="0"/>
              <a:t>25/03/2021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F54C-240F-49B2-893A-16BFF9AD5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54F4-ED46-4F26-A2D6-3B07EEE860FA}" type="datetimeFigureOut">
              <a:rPr lang="en-GB" smtClean="0"/>
              <a:t>25/03/2021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66ED-86A5-4133-9AFC-9F5F88392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062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279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054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203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115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8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5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19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88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91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42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82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5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05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75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ACD7-ED27-4292-8B74-2526C0FA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6668-8E2B-49E5-A397-1FE62B76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23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TC 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74638"/>
            <a:ext cx="10862997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1500176"/>
            <a:ext cx="10972800" cy="415604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A6A8-E67F-4495-8C77-DB6D965D2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56217"/>
            <a:ext cx="1610054" cy="15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AEAC-53E9-43E7-AE3A-448BAF47A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47326"/>
            <a:ext cx="1619552" cy="15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5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4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F38878DE-4658-D147-84A7-944727CC4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0" y="274638"/>
            <a:ext cx="635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1" y="1600201"/>
            <a:ext cx="625474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05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7127"/>
            <a:ext cx="11128310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837127"/>
            <a:ext cx="11268269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8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162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7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676504"/>
            <a:ext cx="2656676" cy="24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148" y="1412776"/>
            <a:ext cx="8544949" cy="1728192"/>
          </a:xfrm>
        </p:spPr>
        <p:txBody>
          <a:bodyPr/>
          <a:lstStyle>
            <a:lvl1pPr algn="ctr">
              <a:defRPr sz="6000" b="1" baseline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2" y="0"/>
            <a:ext cx="12172508" cy="68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4382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3072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36142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32335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32400" y="274638"/>
            <a:ext cx="635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27651" y="1600201"/>
            <a:ext cx="62547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025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604A7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A7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4A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hyperlink" Target="https://www.foodafactoflife.org.uk/5-7-years/food-commodities/potatoes/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hyperlink" Target="https://www.foodafactoflife.org.uk/7-11-years/food-commodities/potatoes/" TargetMode="Externa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foodafactoflife.org.uk/3-5-years/activity-packs/vegetable-activity-pack/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hyperlink" Target="https://www.seeandeat.org/" TargetMode="Externa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7-11-years/activity-packs/fibre-activity-pac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xplorefood.foodafactoflife.org.uk/" TargetMode="External"/><Relationship Id="rId3" Type="http://schemas.openxmlformats.org/officeDocument/2006/relationships/image" Target="../media/image58.png"/><Relationship Id="rId7" Type="http://schemas.openxmlformats.org/officeDocument/2006/relationships/hyperlink" Target="https://www.foodafactoflife.org.uk/7-11-years/activity-packs/fibre-activity-pack/" TargetMode="Externa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www.foodafactoflife.org.uk/7-11-years/activity-packs/harvest-festival-activity-pack/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" TargetMode="External"/><Relationship Id="rId2" Type="http://schemas.openxmlformats.org/officeDocument/2006/relationships/hyperlink" Target="https://www.foodafactoflife.org.uk/training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oodafactoflife.org.uk/training/2020/characteristics-of-good-practice-in-teaching-food-and-nutrition-primary/" TargetMode="External"/><Relationship Id="rId4" Type="http://schemas.openxmlformats.org/officeDocument/2006/relationships/hyperlink" Target="https://www.foodafactoflife.org.uk/training/2019/food-training-primary-england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foodafactoflife.org.uk/7-11-years/activity-packs/learn-with-stories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foodafactoflife.org.uk/5-7-years/food-commodities/fish-and-shellfish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hyperlink" Target="https://www.foodafactoflife.org.uk/7-11-years/food-commodities/fish-and-shellfish/" TargetMode="Externa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7-11-years/food-commodities/fish-and-shellfish/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foodafactoflife.org.uk/5-7-years/food-commodities/fish-and-shellfish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foodafactoflife.org.uk/5-7-years/activity-packs/learn-with-stories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hyperlink" Target="http://www.growyourownpotatoes.org.uk/" TargetMode="Externa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822" y="2990123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/>
              <a:t>A thematic approach to teaching food and nutrition in primary schools</a:t>
            </a:r>
            <a:endParaRPr lang="en-GB" sz="3200" b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24/3/2021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7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436023" y="6056180"/>
            <a:ext cx="8215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 Years &gt; Food commodities &gt; </a:t>
            </a: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Potatoes</a:t>
            </a:r>
            <a:endParaRPr lang="en-US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 &gt; Food commodities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Potatoes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Build your own thematic pack – potatoes</a:t>
            </a:r>
            <a:endParaRPr lang="en-GB" sz="28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40569" y="2110390"/>
            <a:ext cx="4809331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2. Search  </a:t>
            </a:r>
            <a:r>
              <a:rPr lang="en-US" sz="2000" b="1" i="1" dirty="0"/>
              <a:t>Food –a fact of life </a:t>
            </a:r>
            <a:r>
              <a:rPr lang="en-US" sz="2000" b="1" dirty="0"/>
              <a:t>for further potato resources and recipes</a:t>
            </a:r>
          </a:p>
          <a:p>
            <a:pPr marL="0" indent="0">
              <a:buNone/>
            </a:pPr>
            <a:r>
              <a:rPr lang="en-US" sz="2000" dirty="0"/>
              <a:t>For example:</a:t>
            </a:r>
          </a:p>
          <a:p>
            <a:r>
              <a:rPr lang="en-US" sz="2000" dirty="0"/>
              <a:t>presentations about potato varieties, how they are farmed, potato dishes;</a:t>
            </a:r>
          </a:p>
          <a:p>
            <a:r>
              <a:rPr lang="en-US" sz="2000" dirty="0"/>
              <a:t>activity sheets about locating where potatoes grow in the UK, investigating the best conditions for growing potatoes.</a:t>
            </a:r>
            <a:br>
              <a:rPr lang="en-US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GB" sz="2000" b="1" dirty="0"/>
              <a:t>3. Use the </a:t>
            </a:r>
            <a:r>
              <a:rPr lang="en-GB" sz="2000" b="1" i="1" dirty="0"/>
              <a:t>Food – a fact of life </a:t>
            </a:r>
            <a:r>
              <a:rPr lang="en-GB" sz="2000" b="1" dirty="0"/>
              <a:t>Dashboard facility to keep your resources together in a ‘collection’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1A3BD-3413-4549-9EC2-67924F5ED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242" y="1385434"/>
            <a:ext cx="2388801" cy="1343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8E701-85AD-44C3-9BFD-69C677F17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438" y="2508531"/>
            <a:ext cx="2388801" cy="1343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81150-1F12-437A-87EF-C65B8012D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762" y="1934821"/>
            <a:ext cx="2568810" cy="1444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F5EB6-5CE6-4273-8941-120E0798C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675" y="3232495"/>
            <a:ext cx="1283672" cy="1817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0C147-6BED-427D-93FE-5EBB6BAFB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763" y="3491960"/>
            <a:ext cx="1286905" cy="1817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D3E34D-079C-403A-8AAA-64C85AFC2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548" y="4172051"/>
            <a:ext cx="1265416" cy="1837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698C52-9C33-45F8-A3F1-0195D42F1F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722" y="4062941"/>
            <a:ext cx="1520242" cy="2160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8799EA-4DE2-451D-8853-955794268B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9486" y="4700266"/>
            <a:ext cx="1576571" cy="1817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508831-2F30-4F24-8A1B-0B964DEC1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0540" y="4850835"/>
            <a:ext cx="1576467" cy="189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983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628797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Ready to use thematic packs</a:t>
            </a:r>
            <a:endParaRPr lang="en-US" sz="2800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142" y="2527443"/>
            <a:ext cx="8070668" cy="3719436"/>
          </a:xfrm>
        </p:spPr>
        <p:txBody>
          <a:bodyPr/>
          <a:lstStyle/>
          <a:p>
            <a:r>
              <a:rPr lang="en-US" sz="2000" dirty="0">
                <a:latin typeface="Arial"/>
                <a:cs typeface="Arial"/>
              </a:rPr>
              <a:t>Vegetables </a:t>
            </a:r>
          </a:p>
          <a:p>
            <a:r>
              <a:rPr lang="en-US" sz="2000" dirty="0">
                <a:latin typeface="Arial"/>
                <a:cs typeface="Arial"/>
              </a:rPr>
              <a:t>Fibre</a:t>
            </a:r>
          </a:p>
          <a:p>
            <a:r>
              <a:rPr lang="en-US" sz="2000" dirty="0">
                <a:latin typeface="Arial"/>
                <a:cs typeface="Arial"/>
              </a:rPr>
              <a:t>Harvest</a:t>
            </a: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Victorians </a:t>
            </a: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Space</a:t>
            </a:r>
          </a:p>
          <a:p>
            <a:pPr marL="213995" indent="-213995"/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icture containing indoor, person, table&#10;&#10;Description automatically generated">
            <a:extLst>
              <a:ext uri="{FF2B5EF4-FFF2-40B4-BE49-F238E27FC236}">
                <a16:creationId xmlns:a16="http://schemas.microsoft.com/office/drawing/2014/main" id="{9E96B698-0C34-4D98-B79E-3B5D0531F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476" y="2348797"/>
            <a:ext cx="5743508" cy="38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Theme: Vegetables (3-5 years)</a:t>
            </a:r>
            <a:endParaRPr lang="en-GB" sz="2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317219" y="6442158"/>
            <a:ext cx="987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Years &gt; Activity packs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Vegetable activity pack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Vegetable </a:t>
            </a:r>
            <a:r>
              <a:rPr lang="en-GB" sz="1200" b="1" dirty="0" err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ebooks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200" b="1" i="0" u="sng" dirty="0">
                <a:solidFill>
                  <a:srgbClr val="0056B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https://www.seeandeat.org/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CD962-93E2-471A-80CD-5E25AFBB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298" y="1934234"/>
            <a:ext cx="1376633" cy="1953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27DA00DC-5806-41F9-BEA6-F983952BC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604" y="1893847"/>
            <a:ext cx="3351865" cy="397269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Supports</a:t>
            </a:r>
          </a:p>
          <a:p>
            <a:r>
              <a:rPr lang="en-US" sz="2000" dirty="0"/>
              <a:t>Learning about healthy eating – vegetables (5 A DAY)</a:t>
            </a:r>
          </a:p>
          <a:p>
            <a:r>
              <a:rPr lang="en-US" sz="2000" dirty="0"/>
              <a:t>Encourages vegetable consumption (Reading University research)</a:t>
            </a:r>
          </a:p>
          <a:p>
            <a:r>
              <a:rPr lang="en-US" sz="2000" dirty="0"/>
              <a:t>Where food come from (vegetables) </a:t>
            </a:r>
          </a:p>
          <a:p>
            <a:pPr marL="0" indent="0">
              <a:buNone/>
            </a:pPr>
            <a:r>
              <a:rPr lang="en-US" sz="2000" b="1" dirty="0"/>
              <a:t>Includes</a:t>
            </a:r>
          </a:p>
          <a:p>
            <a:r>
              <a:rPr lang="en-US" sz="2000" dirty="0"/>
              <a:t>Image cards – A-Z, where vegetables can be bought, farm to fork (sequencing)</a:t>
            </a:r>
          </a:p>
          <a:p>
            <a:r>
              <a:rPr lang="en-US" sz="2000" dirty="0"/>
              <a:t>Activity sheets</a:t>
            </a:r>
          </a:p>
          <a:p>
            <a:endParaRPr lang="en-US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7C8850-10F7-475B-8095-96193352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752" y="3472242"/>
            <a:ext cx="1776612" cy="2553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A4D173-354D-48E7-8727-19F4131F6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029" y="4163381"/>
            <a:ext cx="1408714" cy="2024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576573-1948-4162-937D-9C0DBEB4FC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142" b="51510"/>
          <a:stretch/>
        </p:blipFill>
        <p:spPr>
          <a:xfrm>
            <a:off x="5537492" y="1810132"/>
            <a:ext cx="1853844" cy="1285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5FFBDF-9DA0-4A8D-9D30-A4BCFE07B3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3494" b="49758"/>
          <a:stretch/>
        </p:blipFill>
        <p:spPr>
          <a:xfrm>
            <a:off x="7893016" y="802436"/>
            <a:ext cx="1032213" cy="1465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C6E35-AFC2-49D4-8DA0-799425CB7D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673" r="83680"/>
          <a:stretch/>
        </p:blipFill>
        <p:spPr>
          <a:xfrm>
            <a:off x="8331645" y="1530037"/>
            <a:ext cx="1020600" cy="1438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53A7A-7453-4F7F-9886-452BD6119E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85" t="50186" r="66456"/>
          <a:stretch/>
        </p:blipFill>
        <p:spPr>
          <a:xfrm>
            <a:off x="9223746" y="1802455"/>
            <a:ext cx="1060570" cy="1452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9F954-3752-479E-A827-D6057412BF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659" r="49717" b="48910"/>
          <a:stretch/>
        </p:blipFill>
        <p:spPr>
          <a:xfrm>
            <a:off x="10373349" y="1872075"/>
            <a:ext cx="1039592" cy="1490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8FB739-5D89-4BEC-87A1-73CFF1AD5D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718" b="50632"/>
          <a:stretch/>
        </p:blipFill>
        <p:spPr>
          <a:xfrm>
            <a:off x="8534460" y="4812553"/>
            <a:ext cx="1890947" cy="1345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075BEC-733C-45D9-BA35-0725909318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718" t="50632"/>
          <a:stretch/>
        </p:blipFill>
        <p:spPr>
          <a:xfrm>
            <a:off x="8376374" y="3424111"/>
            <a:ext cx="1768636" cy="1258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641543-283D-4C75-BA6F-B06992B1D3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087" r="67142"/>
          <a:stretch/>
        </p:blipFill>
        <p:spPr>
          <a:xfrm>
            <a:off x="6529181" y="2897725"/>
            <a:ext cx="1618855" cy="1155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461829-255D-4D09-9433-445FB8138E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3076" y="4163381"/>
            <a:ext cx="1425775" cy="2024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BDA7F-AD3A-4258-B1A4-4324A7A894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513" t="1568" r="33295" b="51170"/>
          <a:stretch/>
        </p:blipFill>
        <p:spPr>
          <a:xfrm>
            <a:off x="9700568" y="3616200"/>
            <a:ext cx="2253842" cy="15463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22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Theme: Fibre</a:t>
            </a:r>
            <a:endParaRPr lang="en-GB" sz="2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608216" y="6463998"/>
            <a:ext cx="8215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 &gt; Activity pack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Fibre activity pack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58318F-995A-40F1-AD3D-81BEE7BC6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157" y="1194421"/>
            <a:ext cx="2716278" cy="287128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A0982B3-89BF-4332-B207-22F26D231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59416"/>
              </p:ext>
            </p:extLst>
          </p:nvPr>
        </p:nvGraphicFramePr>
        <p:xfrm>
          <a:off x="4887157" y="4227937"/>
          <a:ext cx="6926170" cy="1706574"/>
        </p:xfrm>
        <a:graphic>
          <a:graphicData uri="http://schemas.openxmlformats.org/drawingml/2006/table">
            <a:tbl>
              <a:tblPr firstRow="1" firstCol="1" bandRow="1"/>
              <a:tblGrid>
                <a:gridCol w="1038624">
                  <a:extLst>
                    <a:ext uri="{9D8B030D-6E8A-4147-A177-3AD203B41FA5}">
                      <a16:colId xmlns:a16="http://schemas.microsoft.com/office/drawing/2014/main" val="3139925077"/>
                    </a:ext>
                  </a:extLst>
                </a:gridCol>
                <a:gridCol w="1901131">
                  <a:extLst>
                    <a:ext uri="{9D8B030D-6E8A-4147-A177-3AD203B41FA5}">
                      <a16:colId xmlns:a16="http://schemas.microsoft.com/office/drawing/2014/main" val="2320569004"/>
                    </a:ext>
                  </a:extLst>
                </a:gridCol>
                <a:gridCol w="1613182">
                  <a:extLst>
                    <a:ext uri="{9D8B030D-6E8A-4147-A177-3AD203B41FA5}">
                      <a16:colId xmlns:a16="http://schemas.microsoft.com/office/drawing/2014/main" val="2033903430"/>
                    </a:ext>
                  </a:extLst>
                </a:gridCol>
                <a:gridCol w="2373233">
                  <a:extLst>
                    <a:ext uri="{9D8B030D-6E8A-4147-A177-3AD203B41FA5}">
                      <a16:colId xmlns:a16="http://schemas.microsoft.com/office/drawing/2014/main" val="1229186335"/>
                    </a:ext>
                  </a:extLst>
                </a:gridCol>
              </a:tblGrid>
              <a:tr h="484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Recommended intake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per 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intake 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meeting recommendation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139114"/>
                  </a:ext>
                </a:extLst>
              </a:tr>
              <a:tr h="277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1.5-3 years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15g*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04091"/>
                  </a:ext>
                </a:extLst>
              </a:tr>
              <a:tr h="23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4-10 years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20g*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28421"/>
                  </a:ext>
                </a:extLst>
              </a:tr>
              <a:tr h="23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11-18 years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25g*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15.3g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79196"/>
                  </a:ext>
                </a:extLst>
              </a:tr>
              <a:tr h="23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19-64 years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64288"/>
                  </a:ext>
                </a:extLst>
              </a:tr>
              <a:tr h="236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65+ years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17.5g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479777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1FC9F137-9867-42EF-9202-10478654F7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37" r="10575" b="3972"/>
          <a:stretch/>
        </p:blipFill>
        <p:spPr>
          <a:xfrm>
            <a:off x="7923949" y="1350179"/>
            <a:ext cx="2721242" cy="2871283"/>
          </a:xfrm>
          <a:prstGeom prst="rect">
            <a:avLst/>
          </a:pr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1EA3A543-8BA8-457B-81E5-22DD55E9B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604" y="1893847"/>
            <a:ext cx="3238850" cy="37052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Supports</a:t>
            </a:r>
          </a:p>
          <a:p>
            <a:r>
              <a:rPr lang="en-US" sz="2000" dirty="0"/>
              <a:t>Learning about healthy eating – fibre (fibre recommendations, amount of fibre in different food)</a:t>
            </a:r>
          </a:p>
          <a:p>
            <a:r>
              <a:rPr lang="en-US" sz="2000" dirty="0"/>
              <a:t>Numeracy (decimals)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Includes</a:t>
            </a:r>
          </a:p>
          <a:p>
            <a:r>
              <a:rPr lang="en-GB" sz="2000" dirty="0"/>
              <a:t>Teachers’ guide, games, activity sheets, fibre cards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32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Theme: Fibre</a:t>
            </a:r>
            <a:endParaRPr lang="en-GB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3E99-1285-4735-8A73-381EFA74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06" y="1746468"/>
            <a:ext cx="3146382" cy="2193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2FD6FD-75B4-427B-8907-71C74189D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04" y="4182698"/>
            <a:ext cx="2286641" cy="1579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5E345F-5E36-4F36-833A-119A7548A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715" y="1382506"/>
            <a:ext cx="1724664" cy="2498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210F6-2C2B-4007-95B0-974FEE6F4B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099" r="50883"/>
          <a:stretch/>
        </p:blipFill>
        <p:spPr>
          <a:xfrm>
            <a:off x="6271306" y="3052406"/>
            <a:ext cx="1441722" cy="1019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67C0E2-4CBD-4A8F-A8D7-46C987012D28}"/>
              </a:ext>
            </a:extLst>
          </p:cNvPr>
          <p:cNvSpPr txBox="1"/>
          <p:nvPr/>
        </p:nvSpPr>
        <p:spPr>
          <a:xfrm>
            <a:off x="455295" y="6055490"/>
            <a:ext cx="8215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 &gt; Activity pack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Fibre activity pack</a:t>
            </a:r>
            <a:b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b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nutritional analysis tool (on </a:t>
            </a:r>
            <a:r>
              <a:rPr lang="en-GB" sz="1200" b="1" i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– a fact of life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Explore Food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D23A02-073A-4398-BA78-B6BD2365B9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83" b="67099"/>
          <a:stretch/>
        </p:blipFill>
        <p:spPr>
          <a:xfrm>
            <a:off x="6460512" y="5399605"/>
            <a:ext cx="1514585" cy="1071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E4B9A-4AFD-40AF-B8D8-F6E9148C92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83" b="67099"/>
          <a:stretch/>
        </p:blipFill>
        <p:spPr>
          <a:xfrm>
            <a:off x="6347926" y="4168127"/>
            <a:ext cx="1500590" cy="1061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6D86D-8653-4898-A020-391C46B1C0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977" y="4094055"/>
            <a:ext cx="2711698" cy="1696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24E8D-CA82-4BF1-B796-6F2FD22C0E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7417" y="1103078"/>
            <a:ext cx="2493027" cy="1751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566FAC-A492-4FAE-81C9-AB7369D4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5370" y="1746468"/>
            <a:ext cx="2520719" cy="3653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C751F-CD65-4438-BDFE-35D73DD5C0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1004" y="4093775"/>
            <a:ext cx="1706294" cy="21317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1435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Theme: Harvest festival</a:t>
            </a:r>
            <a:endParaRPr lang="en-GB" sz="2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496047" y="6252422"/>
            <a:ext cx="8215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 &gt; Activity packs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Harvest festival activity pack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C2682-88C9-4FE3-AB0A-A348B45C7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470" y="1133771"/>
            <a:ext cx="3005001" cy="1690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EACD-C60A-41EA-8004-5949B9BF3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900" y="2036462"/>
            <a:ext cx="3005002" cy="1690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687E62-88A1-4C84-9D32-7B40F6156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3422" y="1821842"/>
            <a:ext cx="1933454" cy="2765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DB1DD6-612D-4DEC-832D-CABAA007C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532" y="1981868"/>
            <a:ext cx="1876824" cy="2707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4B8D9A-2AB7-4646-BC23-8330EDEC3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569" y="4098690"/>
            <a:ext cx="2820471" cy="1962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1AF37A-28C0-4693-AEFE-FAB9E80E6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040" y="4010657"/>
            <a:ext cx="1724094" cy="2479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29D249-50AC-43BD-997C-ABFC85FC5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402" y="3204343"/>
            <a:ext cx="2300288" cy="3390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ubtitle 5">
            <a:extLst>
              <a:ext uri="{FF2B5EF4-FFF2-40B4-BE49-F238E27FC236}">
                <a16:creationId xmlns:a16="http://schemas.microsoft.com/office/drawing/2014/main" id="{F07E53E1-A269-494D-AEBB-EBAB2C446BC5}"/>
              </a:ext>
            </a:extLst>
          </p:cNvPr>
          <p:cNvSpPr txBox="1">
            <a:spLocks/>
          </p:cNvSpPr>
          <p:nvPr/>
        </p:nvSpPr>
        <p:spPr>
          <a:xfrm>
            <a:off x="675604" y="1893849"/>
            <a:ext cx="3251445" cy="419872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Supports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Introducing the context of harvest festival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History and social dimensions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Harvesting today (and the grain chain)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Practical aspects of harvest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Includes</a:t>
            </a:r>
          </a:p>
          <a:p>
            <a:r>
              <a:rPr lang="en-GB" sz="2000" dirty="0">
                <a:latin typeface="Arial"/>
                <a:cs typeface="Arial"/>
              </a:rPr>
              <a:t>Presentations, quizzes, games, sequencing cards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Font typeface="Arial" charset="0"/>
              <a:buNone/>
            </a:pPr>
            <a:endParaRPr lang="en-GB" sz="2000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39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Theme: Victorians (new!)</a:t>
            </a:r>
            <a:endParaRPr lang="en-GB" sz="2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608216" y="6463998"/>
            <a:ext cx="821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7-11 Years &gt; Activity packs &gt; Victorians (coming soon)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CD284-D422-4C50-A972-743917E4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611" y="1821842"/>
            <a:ext cx="2747143" cy="1545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5648A-E0AB-4BC1-9925-EC3F7D1F7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227" y="1662927"/>
            <a:ext cx="2716732" cy="1528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CA1B8-2BF7-4175-BE38-4BC16F2B6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476" y="2830545"/>
            <a:ext cx="2685918" cy="1510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8B8F0F-294E-4306-9763-53A07347E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015" y="1019737"/>
            <a:ext cx="2747144" cy="1545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89CAF9-F94B-41C8-AD5B-75FE728B3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408" y="2565005"/>
            <a:ext cx="2621638" cy="1474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ubtitle 5">
            <a:extLst>
              <a:ext uri="{FF2B5EF4-FFF2-40B4-BE49-F238E27FC236}">
                <a16:creationId xmlns:a16="http://schemas.microsoft.com/office/drawing/2014/main" id="{7817362A-53BE-4E88-8328-ED3D12B654C4}"/>
              </a:ext>
            </a:extLst>
          </p:cNvPr>
          <p:cNvSpPr txBox="1">
            <a:spLocks/>
          </p:cNvSpPr>
          <p:nvPr/>
        </p:nvSpPr>
        <p:spPr>
          <a:xfrm>
            <a:off x="675604" y="1893849"/>
            <a:ext cx="3033367" cy="419872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Supports</a:t>
            </a:r>
          </a:p>
          <a:p>
            <a:r>
              <a:rPr lang="en-GB" sz="2000" dirty="0">
                <a:latin typeface="Arial"/>
                <a:cs typeface="Arial"/>
              </a:rPr>
              <a:t>Learning about food in Victorian times – eating, shopping cooking</a:t>
            </a:r>
          </a:p>
          <a:p>
            <a:r>
              <a:rPr lang="en-GB" sz="2000" dirty="0">
                <a:latin typeface="Arial"/>
                <a:cs typeface="Arial"/>
              </a:rPr>
              <a:t>Seasonal food</a:t>
            </a:r>
          </a:p>
          <a:p>
            <a:r>
              <a:rPr lang="en-GB" sz="2000" dirty="0">
                <a:latin typeface="Arial"/>
                <a:cs typeface="Arial"/>
              </a:rPr>
              <a:t>Preserving food</a:t>
            </a:r>
          </a:p>
          <a:p>
            <a:r>
              <a:rPr lang="en-GB" sz="2000" dirty="0">
                <a:latin typeface="Arial"/>
                <a:cs typeface="Arial"/>
              </a:rPr>
              <a:t>Comparing Victorian and modern-day diets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Includes</a:t>
            </a:r>
          </a:p>
          <a:p>
            <a:r>
              <a:rPr lang="en-GB" sz="2000" dirty="0">
                <a:latin typeface="Arial"/>
                <a:cs typeface="Arial"/>
              </a:rPr>
              <a:t>Teachers guide, presentation, activity sheets and a recipe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Font typeface="Arial" charset="0"/>
              <a:buNone/>
            </a:pPr>
            <a:endParaRPr lang="en-GB" sz="2000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14E43-5969-428E-9B13-2768F09B4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939" y="4392155"/>
            <a:ext cx="2433295" cy="1719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C908FB-6B60-429D-AC7F-969F80F84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1299" y="3595088"/>
            <a:ext cx="1891610" cy="2724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03ED9E-2046-4883-82E8-069110C478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5388" y="4459687"/>
            <a:ext cx="2597627" cy="1818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32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Theme: Space (new!)</a:t>
            </a:r>
            <a:endParaRPr lang="en-GB" sz="2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608216" y="6463998"/>
            <a:ext cx="821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7-11 Years &gt; Activity packs &gt; Space (coming soon)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AE9FBA93-8A40-40FC-9165-804E29E7F1A7}"/>
              </a:ext>
            </a:extLst>
          </p:cNvPr>
          <p:cNvSpPr txBox="1">
            <a:spLocks/>
          </p:cNvSpPr>
          <p:nvPr/>
        </p:nvSpPr>
        <p:spPr>
          <a:xfrm>
            <a:off x="675604" y="1893848"/>
            <a:ext cx="3343781" cy="4126807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Supports</a:t>
            </a:r>
          </a:p>
          <a:p>
            <a:r>
              <a:rPr lang="en-GB" sz="2000" dirty="0">
                <a:latin typeface="Arial"/>
                <a:cs typeface="Arial"/>
              </a:rPr>
              <a:t>Nutrition and human health </a:t>
            </a:r>
          </a:p>
          <a:p>
            <a:r>
              <a:rPr lang="en-GB" sz="2000" dirty="0">
                <a:latin typeface="Arial"/>
                <a:cs typeface="Arial"/>
              </a:rPr>
              <a:t>Comparing food on earth to food in space (requirements)</a:t>
            </a:r>
          </a:p>
          <a:p>
            <a:r>
              <a:rPr lang="en-GB" sz="2000" dirty="0">
                <a:latin typeface="Arial"/>
                <a:cs typeface="Arial"/>
              </a:rPr>
              <a:t>Physical activity</a:t>
            </a:r>
          </a:p>
          <a:p>
            <a:r>
              <a:rPr lang="en-GB" sz="2000" dirty="0">
                <a:latin typeface="Arial"/>
                <a:cs typeface="Arial"/>
              </a:rPr>
              <a:t>Preserving food, e.g. dehydrating 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Includes</a:t>
            </a:r>
          </a:p>
          <a:p>
            <a:r>
              <a:rPr lang="en-GB" sz="2000" dirty="0">
                <a:latin typeface="Arial"/>
                <a:cs typeface="Arial"/>
              </a:rPr>
              <a:t>Teachers guide, presentation, activity sheets, game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Font typeface="Arial" charset="0"/>
              <a:buNone/>
            </a:pPr>
            <a:endParaRPr lang="en-GB" sz="2000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ECB05-5112-49B6-AD34-274930C9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80" y="927809"/>
            <a:ext cx="2723185" cy="1531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5B01A-12AD-40AD-9A11-F554516FE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163" y="2296888"/>
            <a:ext cx="2820442" cy="1586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CBDD5-44B4-4B30-8678-4C8AEC2D5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021" y="1258929"/>
            <a:ext cx="2815977" cy="1583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79E2D-6E3C-4C5F-9B85-144B9C712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193" y="2493009"/>
            <a:ext cx="2820441" cy="1586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30746-6131-4BB1-B709-C97FB8582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644" y="3401627"/>
            <a:ext cx="2591888" cy="1457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F6F05B-E020-4DB9-BC69-4A1BA6041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180" y="4522850"/>
            <a:ext cx="2528936" cy="1923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A23872-C8D7-498E-B61C-38841F8AA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428" y="4161591"/>
            <a:ext cx="1585040" cy="2302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E6D4F-84CF-4B5C-9509-9FE2C80D91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7987" y="3883387"/>
            <a:ext cx="1763355" cy="2290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186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808" y="1565192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Wrap up!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808" y="2408023"/>
            <a:ext cx="7215745" cy="1407768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Feedback 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 are planning to develop more thematic packs.</a:t>
            </a:r>
            <a:r>
              <a:rPr lang="en-US" dirty="0"/>
              <a:t> </a:t>
            </a:r>
            <a:r>
              <a:rPr lang="en-GB" sz="2000" dirty="0">
                <a:latin typeface="Arial"/>
                <a:cs typeface="Arial"/>
              </a:rPr>
              <a:t>We'd really like your feedback on what we've done, as well as ideas for the future. Let us know on the evaluation form.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91413-3B54-4DB6-A2FF-673285B56560}"/>
              </a:ext>
            </a:extLst>
          </p:cNvPr>
          <p:cNvSpPr txBox="1"/>
          <p:nvPr/>
        </p:nvSpPr>
        <p:spPr>
          <a:xfrm>
            <a:off x="8322905" y="1991166"/>
            <a:ext cx="3285460" cy="1477328"/>
          </a:xfrm>
          <a:prstGeom prst="rect">
            <a:avLst/>
          </a:prstGeom>
          <a:noFill/>
          <a:ln w="25400">
            <a:solidFill>
              <a:srgbClr val="F33DA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find out more and to book, go to: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https://www.foodafactoflife.org.uk/training/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33601-F0A6-49B8-8530-3BA418D676E4}"/>
              </a:ext>
            </a:extLst>
          </p:cNvPr>
          <p:cNvSpPr txBox="1"/>
          <p:nvPr/>
        </p:nvSpPr>
        <p:spPr>
          <a:xfrm>
            <a:off x="8322905" y="3684674"/>
            <a:ext cx="3285460" cy="1754326"/>
          </a:xfrm>
          <a:prstGeom prst="rect">
            <a:avLst/>
          </a:prstGeom>
          <a:noFill/>
          <a:ln w="25400">
            <a:solidFill>
              <a:srgbClr val="F33DA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PPD information, support and newsletter sign-up: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https://www.foodafactoflife.org.uk/professional-development/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E3998CA-6DDA-45E3-BD0E-D5C3BCAAE32A}"/>
              </a:ext>
            </a:extLst>
          </p:cNvPr>
          <p:cNvSpPr txBox="1">
            <a:spLocks/>
          </p:cNvSpPr>
          <p:nvPr/>
        </p:nvSpPr>
        <p:spPr>
          <a:xfrm>
            <a:off x="680821" y="4163087"/>
            <a:ext cx="11119924" cy="2259441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000" b="1" dirty="0">
                <a:latin typeface="Arial"/>
                <a:cs typeface="Arial"/>
              </a:rPr>
              <a:t>More training</a:t>
            </a:r>
          </a:p>
          <a:p>
            <a:r>
              <a:rPr lang="en-GB" sz="2000" dirty="0"/>
              <a:t>Webinar and conference recordings.</a:t>
            </a:r>
          </a:p>
          <a:p>
            <a:r>
              <a:rPr lang="en-GB" sz="2000" dirty="0"/>
              <a:t>Online training including:</a:t>
            </a:r>
          </a:p>
          <a:p>
            <a:pPr marL="0" indent="0">
              <a:buFont typeface="Arial" charset="0"/>
              <a:buNone/>
            </a:pPr>
            <a:r>
              <a:rPr lang="en-GB" sz="2000" dirty="0"/>
              <a:t>	- </a:t>
            </a:r>
            <a:r>
              <a:rPr lang="en-GB" sz="2000" dirty="0">
                <a:hlinkClick r:id="rId4"/>
              </a:rPr>
              <a:t>Food teaching in primary – the why, what and how</a:t>
            </a:r>
            <a:r>
              <a:rPr lang="en-GB" sz="2000" dirty="0"/>
              <a:t>;</a:t>
            </a:r>
          </a:p>
          <a:p>
            <a:pPr marL="0" indent="0">
              <a:buFont typeface="Arial" charset="0"/>
              <a:buNone/>
            </a:pPr>
            <a:r>
              <a:rPr lang="en-GB" sz="2000" dirty="0"/>
              <a:t>	- </a:t>
            </a:r>
            <a:r>
              <a:rPr lang="en-GB" sz="2000" dirty="0">
                <a:hlinkClick r:id="rId5"/>
              </a:rPr>
              <a:t>Characteristics of good practice in teaching food and nutrition education in primary schools</a:t>
            </a:r>
            <a:r>
              <a:rPr lang="en-GB" sz="2000" dirty="0"/>
              <a:t>.</a:t>
            </a:r>
          </a:p>
          <a:p>
            <a:pPr marL="0" indent="0">
              <a:buFont typeface="Arial" charset="0"/>
              <a:buNone/>
            </a:pPr>
            <a:endParaRPr lang="en-GB" sz="2000" dirty="0"/>
          </a:p>
          <a:p>
            <a:pPr marL="0" indent="0">
              <a:buFont typeface="Arial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4959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700" dirty="0"/>
              <a:t>For further information, go to:</a:t>
            </a:r>
          </a:p>
          <a:p>
            <a:pPr marL="0" indent="0" algn="ctr">
              <a:buNone/>
            </a:pPr>
            <a:r>
              <a:rPr lang="en-GB" sz="2700" dirty="0"/>
              <a:t>www.foodafactoflife.org.uk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676" y="581132"/>
            <a:ext cx="7677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thematic approach to teaching food and nutrition in primary schools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2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556879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Covered in today’s webinar</a:t>
            </a:r>
            <a:endParaRPr lang="en-US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605" y="2393879"/>
            <a:ext cx="10215001" cy="4079032"/>
          </a:xfrm>
        </p:spPr>
        <p:txBody>
          <a:bodyPr/>
          <a:lstStyle/>
          <a:p>
            <a:r>
              <a:rPr lang="en-GB" sz="2000" dirty="0">
                <a:latin typeface="Arial"/>
                <a:cs typeface="Arial"/>
              </a:rPr>
              <a:t>Thematic learning in primary schools and using food as a context.</a:t>
            </a:r>
          </a:p>
          <a:p>
            <a:r>
              <a:rPr lang="en-GB" sz="2000" dirty="0">
                <a:latin typeface="Arial"/>
                <a:cs typeface="Arial"/>
              </a:rPr>
              <a:t>A look at the types of thematic packs available on </a:t>
            </a:r>
            <a:r>
              <a:rPr lang="en-GB" sz="2000" i="1" dirty="0">
                <a:latin typeface="Arial"/>
                <a:cs typeface="Arial"/>
              </a:rPr>
              <a:t>Food – a fact of life</a:t>
            </a:r>
            <a:r>
              <a:rPr lang="en-GB" sz="2000" dirty="0">
                <a:latin typeface="Arial"/>
                <a:cs typeface="Arial"/>
              </a:rPr>
              <a:t>.</a:t>
            </a:r>
          </a:p>
          <a:p>
            <a:r>
              <a:rPr lang="en-GB" sz="2000" dirty="0">
                <a:latin typeface="Arial"/>
                <a:cs typeface="Arial"/>
              </a:rPr>
              <a:t>An introduction to two new thematic packs, Victorians and Space, and what they include.</a:t>
            </a:r>
          </a:p>
          <a:p>
            <a:r>
              <a:rPr lang="en-GB" sz="2000" dirty="0">
                <a:latin typeface="Arial"/>
                <a:cs typeface="Arial"/>
              </a:rPr>
              <a:t>An introduction to the resources available, and how these support learning.</a:t>
            </a:r>
          </a:p>
          <a:p>
            <a:r>
              <a:rPr lang="en-GB" sz="2000" dirty="0">
                <a:latin typeface="Arial"/>
                <a:cs typeface="Arial"/>
              </a:rPr>
              <a:t>Get inspiration on how the packs can be used in primary schools throughout the UK.</a:t>
            </a:r>
          </a:p>
          <a:p>
            <a:r>
              <a:rPr lang="en-GB" sz="2000" dirty="0">
                <a:latin typeface="Arial"/>
                <a:cs typeface="Arial"/>
              </a:rPr>
              <a:t>Links to </a:t>
            </a:r>
            <a:r>
              <a:rPr lang="en-GB" sz="2000" i="1" dirty="0">
                <a:latin typeface="Arial"/>
                <a:cs typeface="Arial"/>
              </a:rPr>
              <a:t>Food – a fact of life </a:t>
            </a:r>
            <a:r>
              <a:rPr lang="en-GB" sz="2000" dirty="0">
                <a:latin typeface="Arial"/>
                <a:cs typeface="Arial"/>
              </a:rPr>
              <a:t>resources.</a:t>
            </a:r>
          </a:p>
          <a:p>
            <a:r>
              <a:rPr lang="en-GB" sz="2000" dirty="0">
                <a:latin typeface="Arial"/>
                <a:cs typeface="Arial"/>
              </a:rPr>
              <a:t>Suggestions for further reading and sources of information.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8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Why take a themed approach? </a:t>
            </a:r>
            <a:endParaRPr lang="en-US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605" y="1978928"/>
            <a:ext cx="7293007" cy="4267951"/>
          </a:xfrm>
        </p:spPr>
        <p:txBody>
          <a:bodyPr/>
          <a:lstStyle/>
          <a:p>
            <a:pPr marL="342900" indent="-342900"/>
            <a:r>
              <a:rPr lang="en-US" sz="2000" dirty="0">
                <a:latin typeface="Arial"/>
                <a:cs typeface="Arial"/>
              </a:rPr>
              <a:t>A thematic pack is a series of lessons and activities with a ‘theme’.</a:t>
            </a:r>
            <a:endParaRPr lang="en-US" sz="2000" dirty="0"/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Many areas of the curriculum can be linked together under a theme.</a:t>
            </a:r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Gives context to learning – helping pupils to grasp concepts, makes learning more connected, less fragmented.</a:t>
            </a:r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Help to motivated pupils - get them curious. </a:t>
            </a:r>
            <a:endParaRPr lang="en-US" sz="2000" dirty="0"/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Provide a meaningful way to explore food and nutrition concepts through other learning, such as history, families, technology. </a:t>
            </a:r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Unifies everything you teach – skills, concepts, lessons, and more – under a single topic, theme or an overarching question or ‘big idea’.</a:t>
            </a:r>
            <a:endParaRPr lang="en-US" sz="2000" dirty="0">
              <a:cs typeface="Arial"/>
            </a:endParaRPr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Packs are created to advance understanding of the theme. </a:t>
            </a:r>
            <a:endParaRPr lang="en-US" sz="2000" dirty="0">
              <a:cs typeface="Arial"/>
            </a:endParaRPr>
          </a:p>
          <a:p>
            <a:pPr marL="213995" indent="-213995"/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group of children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C67A9443-9917-43B9-A249-A6E9ECA4D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2" r="23212"/>
          <a:stretch/>
        </p:blipFill>
        <p:spPr>
          <a:xfrm>
            <a:off x="8194644" y="2232028"/>
            <a:ext cx="3544337" cy="38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5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Two ways to take a thematic approach to teaching using </a:t>
            </a:r>
            <a:r>
              <a:rPr lang="en-US" sz="2800" i="1" dirty="0"/>
              <a:t>Food – a fact of life </a:t>
            </a:r>
            <a:r>
              <a:rPr lang="en-US" sz="2800" dirty="0"/>
              <a:t>resources</a:t>
            </a:r>
            <a:endParaRPr lang="en-GB" sz="2800" i="1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100" y="2404153"/>
            <a:ext cx="6756400" cy="384272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Build your own!</a:t>
            </a:r>
          </a:p>
          <a:p>
            <a:r>
              <a:rPr lang="en-US" sz="2000" dirty="0"/>
              <a:t>Fish </a:t>
            </a:r>
          </a:p>
          <a:p>
            <a:r>
              <a:rPr lang="en-US" sz="2000" dirty="0"/>
              <a:t>Potatoes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Ready to use!</a:t>
            </a:r>
          </a:p>
          <a:p>
            <a:r>
              <a:rPr lang="en-US" sz="2000" dirty="0"/>
              <a:t>Vegetables </a:t>
            </a:r>
          </a:p>
          <a:p>
            <a:r>
              <a:rPr lang="en-US" sz="2000" dirty="0"/>
              <a:t>Fibre</a:t>
            </a:r>
          </a:p>
          <a:p>
            <a:r>
              <a:rPr lang="en-US" sz="2000" dirty="0"/>
              <a:t>Harvest </a:t>
            </a:r>
          </a:p>
          <a:p>
            <a:r>
              <a:rPr lang="en-US" sz="2000" dirty="0"/>
              <a:t>Victorians</a:t>
            </a:r>
          </a:p>
          <a:p>
            <a:r>
              <a:rPr lang="en-US" sz="2000" dirty="0"/>
              <a:t>Space </a:t>
            </a:r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3451C-7A4D-4072-9AD2-D612A0348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05" y="2404153"/>
            <a:ext cx="470042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1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Build your own thematic pack</a:t>
            </a:r>
            <a:endParaRPr lang="en-GB" sz="2800" i="1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605" y="2164844"/>
            <a:ext cx="5090195" cy="384272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Build your own!</a:t>
            </a:r>
          </a:p>
          <a:p>
            <a:r>
              <a:rPr lang="en-US" sz="2000" dirty="0"/>
              <a:t>Decide on your food theme… you could start with the use the </a:t>
            </a:r>
            <a:r>
              <a:rPr lang="en-US" sz="2000" i="1" dirty="0"/>
              <a:t>Learn with stories </a:t>
            </a:r>
            <a:r>
              <a:rPr lang="en-US" sz="2000" dirty="0"/>
              <a:t>themes</a:t>
            </a:r>
          </a:p>
          <a:p>
            <a:endParaRPr lang="en-US" sz="2000" dirty="0"/>
          </a:p>
          <a:p>
            <a:r>
              <a:rPr lang="en-US" sz="2000" dirty="0"/>
              <a:t>Search your food theme on </a:t>
            </a:r>
            <a:r>
              <a:rPr lang="en-US" sz="2000" i="1" dirty="0"/>
              <a:t>Food – a fact of life </a:t>
            </a:r>
            <a:r>
              <a:rPr lang="en-US" sz="2000" dirty="0"/>
              <a:t>for more resources and recipes suitable for the age of your pupils </a:t>
            </a:r>
          </a:p>
          <a:p>
            <a:pPr marL="0" indent="0">
              <a:buNone/>
            </a:pPr>
            <a:endParaRPr lang="en-US" sz="2000" i="1" dirty="0"/>
          </a:p>
          <a:p>
            <a:r>
              <a:rPr lang="en-US" sz="2000" dirty="0"/>
              <a:t>Create a collection using the </a:t>
            </a:r>
            <a:r>
              <a:rPr lang="en-US" sz="2000" i="1" dirty="0"/>
              <a:t>Food – a fact of life </a:t>
            </a:r>
            <a:r>
              <a:rPr lang="en-US" sz="2000" dirty="0"/>
              <a:t>Dashboard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D52FE-9EB6-4FD7-966B-6BE35844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56" y="1618928"/>
            <a:ext cx="4056949" cy="4574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481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436023" y="6056180"/>
            <a:ext cx="8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&gt; Activity packs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Learn with stories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98AF1B-9A60-426F-8ECA-E6FC6506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91" y="1819983"/>
            <a:ext cx="2895645" cy="1628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B8A8D-C9DF-4003-ACAB-A3E4AD88C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95" y="3511810"/>
            <a:ext cx="2253000" cy="1267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AC6EC-0230-4168-9089-03CE0D292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283" y="4630022"/>
            <a:ext cx="2438219" cy="1371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C1107-F0A6-48CA-96C4-0974A603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361" y="4924907"/>
            <a:ext cx="2252998" cy="1267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21D16-9C31-4C29-9046-2825C7C6A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8163" y="1716551"/>
            <a:ext cx="1683707" cy="2375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320FDB-D2F5-4759-BA6B-723ECB93E6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4576" y="3913656"/>
            <a:ext cx="1575068" cy="2266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2D5C14-4D1E-4F37-A397-F59883D94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9792" y="3483715"/>
            <a:ext cx="1526432" cy="2193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Build your own thematic pack – fish</a:t>
            </a:r>
            <a:endParaRPr lang="en-GB" sz="28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40569" y="2110390"/>
            <a:ext cx="5318795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1. Start with… </a:t>
            </a:r>
            <a:r>
              <a:rPr lang="en-US" sz="2000" b="1" i="1" dirty="0"/>
              <a:t>Learn with stories </a:t>
            </a:r>
            <a:r>
              <a:rPr lang="en-US" sz="2000" b="1" dirty="0"/>
              <a:t>– </a:t>
            </a:r>
            <a:br>
              <a:rPr lang="en-US" sz="2000" b="1" dirty="0"/>
            </a:br>
            <a:r>
              <a:rPr lang="en-US" sz="2000" b="1" dirty="0"/>
              <a:t>The seaside adventure, about:</a:t>
            </a:r>
          </a:p>
          <a:p>
            <a:r>
              <a:rPr lang="en-US" sz="2000" dirty="0"/>
              <a:t>Catching fish - fishing</a:t>
            </a:r>
          </a:p>
          <a:p>
            <a:r>
              <a:rPr lang="en-US" sz="2000" dirty="0"/>
              <a:t>Fish available – varieties </a:t>
            </a:r>
          </a:p>
          <a:p>
            <a:r>
              <a:rPr lang="en-US" sz="2000" dirty="0"/>
              <a:t>Fish dishes</a:t>
            </a:r>
          </a:p>
          <a:p>
            <a:r>
              <a:rPr lang="en-US" sz="2000" dirty="0"/>
              <a:t>Tasting fish </a:t>
            </a:r>
          </a:p>
          <a:p>
            <a:r>
              <a:rPr lang="en-US" sz="2000" dirty="0"/>
              <a:t>Fish themed literacy and numeracy </a:t>
            </a:r>
            <a:br>
              <a:rPr lang="en-US" sz="2000" dirty="0"/>
            </a:br>
            <a:r>
              <a:rPr lang="en-US" sz="2000" dirty="0"/>
              <a:t>activity sheets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C8ECE8-81C8-45C7-8E4C-83FD26C04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8895" y="3306621"/>
            <a:ext cx="2153888" cy="1211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774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531091" y="6223671"/>
            <a:ext cx="860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 Years &gt; Food commodities &gt; </a:t>
            </a: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Fish and shellfish  </a:t>
            </a: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 &gt; Food commodities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Fish and shellfish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Build your own thematic pack – fish</a:t>
            </a:r>
            <a:endParaRPr lang="en-GB" sz="28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03175" y="1972282"/>
            <a:ext cx="5318795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i="1" dirty="0"/>
              <a:t>2. </a:t>
            </a:r>
            <a:r>
              <a:rPr lang="en-US" sz="2000" b="1" dirty="0"/>
              <a:t>Search  </a:t>
            </a:r>
            <a:r>
              <a:rPr lang="en-US" sz="2000" b="1" i="1" dirty="0"/>
              <a:t>Food –a fact of life </a:t>
            </a:r>
            <a:r>
              <a:rPr lang="en-US" sz="2000" b="1" dirty="0"/>
              <a:t>for further fish resources </a:t>
            </a:r>
            <a:br>
              <a:rPr lang="en-US" sz="2000" b="1" dirty="0"/>
            </a:br>
            <a:endParaRPr lang="en-US" sz="2000" b="1" dirty="0"/>
          </a:p>
          <a:p>
            <a:pPr marL="0" indent="0">
              <a:buFont typeface="Arial" charset="0"/>
              <a:buNone/>
            </a:pPr>
            <a:r>
              <a:rPr lang="en-US" sz="2000" dirty="0"/>
              <a:t>5-7 Years (Food commodities)</a:t>
            </a:r>
          </a:p>
          <a:p>
            <a:r>
              <a:rPr lang="en-US" sz="2000" dirty="0"/>
              <a:t>Presentations - Types of fish, Fish dishes</a:t>
            </a:r>
          </a:p>
          <a:p>
            <a:r>
              <a:rPr lang="en-US" sz="2000" dirty="0"/>
              <a:t>Activity sheets – investigations and surveys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7-11 Years (Food commodities)</a:t>
            </a:r>
          </a:p>
          <a:p>
            <a:r>
              <a:rPr lang="en-US" sz="2000" dirty="0"/>
              <a:t>Presentations -  Being a fisher, Growing mussels, The fish and chip shop</a:t>
            </a:r>
          </a:p>
          <a:p>
            <a:r>
              <a:rPr lang="en-US" sz="2000" dirty="0"/>
              <a:t>Activity sheets – retelling how mussels are grown, and drawing and labelling a fish counter</a:t>
            </a:r>
            <a:endParaRPr lang="en-US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A2ACAA-78AB-457A-8023-971E50E9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708" y="1885838"/>
            <a:ext cx="2743399" cy="1543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54325E-87E8-4AE1-B5D6-9C92476BB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001" y="1404671"/>
            <a:ext cx="2189838" cy="1231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87B1CD-4ACA-4789-84E9-223171EAD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224" y="2644478"/>
            <a:ext cx="2173090" cy="1222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0FF62-15E5-423D-84AF-EBA5031E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103" y="1737485"/>
            <a:ext cx="1605497" cy="2294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B1EF24-38DE-4628-81AF-E624EF5E6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8376" y="3931130"/>
            <a:ext cx="2689059" cy="1522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0ACD4C-57F5-4024-9870-626580054D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3332" y="4628709"/>
            <a:ext cx="2644982" cy="14999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F96FFB-A309-460F-AD30-E77535B04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4983" y="4031540"/>
            <a:ext cx="1609327" cy="22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Build your own thematic pack – fish</a:t>
            </a:r>
            <a:endParaRPr lang="en-GB" sz="28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03175" y="1972282"/>
            <a:ext cx="5318795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3. Search </a:t>
            </a:r>
            <a:r>
              <a:rPr lang="en-US" sz="2000" b="1" i="1" dirty="0"/>
              <a:t>Food – a fact of life </a:t>
            </a:r>
            <a:r>
              <a:rPr lang="en-US" sz="2000" b="1" dirty="0"/>
              <a:t>for supporting recipes</a:t>
            </a:r>
          </a:p>
          <a:p>
            <a:r>
              <a:rPr lang="en-US" sz="2000" dirty="0"/>
              <a:t>For example, Terrific tuna tarts, Fantastic fish cakes, Marvelous mackerel pâté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4. Use the </a:t>
            </a:r>
            <a:r>
              <a:rPr lang="en-US" sz="2000" b="1" i="1" dirty="0"/>
              <a:t>Food – a fact of life </a:t>
            </a:r>
            <a:r>
              <a:rPr lang="en-US" sz="2000" b="1" dirty="0"/>
              <a:t>Dashboard facility to keep your resources together in a ‘collection’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B15370-E23C-4F7A-8FA7-891789F02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13"/>
          <a:stretch/>
        </p:blipFill>
        <p:spPr>
          <a:xfrm>
            <a:off x="7376934" y="1027602"/>
            <a:ext cx="1551922" cy="1676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7A1D95-CC9A-4BBB-9400-583A0E4DE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821" y="3059425"/>
            <a:ext cx="1528000" cy="1687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ED3AA8-B299-456A-9A9E-7CB6A7FE2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17"/>
          <a:stretch/>
        </p:blipFill>
        <p:spPr>
          <a:xfrm>
            <a:off x="9153769" y="1518231"/>
            <a:ext cx="1527999" cy="1631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09B5F-420B-441F-9A57-4778702B4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433" y="3429000"/>
            <a:ext cx="3500543" cy="255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9414AB-3A99-4180-8D5F-706F1148AF14}"/>
              </a:ext>
            </a:extLst>
          </p:cNvPr>
          <p:cNvSpPr txBox="1"/>
          <p:nvPr/>
        </p:nvSpPr>
        <p:spPr>
          <a:xfrm>
            <a:off x="531091" y="6223671"/>
            <a:ext cx="860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 Years &gt; Food commodities &gt; </a:t>
            </a: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Fish and shellfish  </a:t>
            </a:r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7 - 11 Years  &gt; Food commodities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Fish and shellfish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1699A-8440-45AC-8B08-2ADF571CE5FE}"/>
              </a:ext>
            </a:extLst>
          </p:cNvPr>
          <p:cNvSpPr/>
          <p:nvPr/>
        </p:nvSpPr>
        <p:spPr>
          <a:xfrm>
            <a:off x="8465906" y="3149600"/>
            <a:ext cx="1454983" cy="795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9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EF4AF3-9533-4050-8632-D8CFD4C6651B}"/>
              </a:ext>
            </a:extLst>
          </p:cNvPr>
          <p:cNvSpPr txBox="1"/>
          <p:nvPr/>
        </p:nvSpPr>
        <p:spPr>
          <a:xfrm>
            <a:off x="271636" y="6207264"/>
            <a:ext cx="97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 Years &gt; Activity packs &gt;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Learn with stories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Visit 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www.growyourownpotatoes.org.uk</a:t>
            </a:r>
            <a:r>
              <a:rPr lang="en-GB" sz="12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potato growing kits </a:t>
            </a:r>
          </a:p>
          <a:p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05" y="1258928"/>
            <a:ext cx="9720000" cy="720000"/>
          </a:xfrm>
        </p:spPr>
        <p:txBody>
          <a:bodyPr/>
          <a:lstStyle/>
          <a:p>
            <a:r>
              <a:rPr lang="en-US" sz="2800" dirty="0"/>
              <a:t>Build your own thematic pack – potatoes </a:t>
            </a:r>
            <a:endParaRPr lang="en-GB" sz="28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40569" y="2110390"/>
            <a:ext cx="5368131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1. Start with… </a:t>
            </a:r>
            <a:r>
              <a:rPr lang="en-US" sz="2000" b="1" i="1" dirty="0"/>
              <a:t>Learn with stories </a:t>
            </a:r>
            <a:r>
              <a:rPr lang="en-US" sz="2000" b="1" dirty="0"/>
              <a:t>– </a:t>
            </a:r>
            <a:br>
              <a:rPr lang="en-US" sz="2000" b="1" dirty="0"/>
            </a:br>
            <a:r>
              <a:rPr lang="en-US" sz="2000" b="1" dirty="0"/>
              <a:t>The bucket garden, about:</a:t>
            </a:r>
          </a:p>
          <a:p>
            <a:r>
              <a:rPr lang="en-US" sz="2000" dirty="0"/>
              <a:t>Growing potatoes </a:t>
            </a:r>
          </a:p>
          <a:p>
            <a:r>
              <a:rPr lang="en-US" sz="2000" dirty="0"/>
              <a:t>Potato themed literacy and numeracy activity sheets</a:t>
            </a:r>
          </a:p>
          <a:p>
            <a:endParaRPr lang="en-US" sz="2000" b="1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3EA8B-8F85-461F-B889-E523D52DF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457" y="1885625"/>
            <a:ext cx="2876355" cy="1617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A2D4-52DD-4916-AD71-1E24828BC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100" y="2225581"/>
            <a:ext cx="3018652" cy="16979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7E5B0-6C2E-4749-9E19-E5AAB4824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812" y="4049134"/>
            <a:ext cx="2598200" cy="1461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A1FA0-D66D-4A92-A30C-1AFE5E933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9533" y="3604860"/>
            <a:ext cx="1772704" cy="2506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CED52B-0D9B-42A5-A0EB-C6BEC9BCD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6105" y="3684567"/>
            <a:ext cx="1772704" cy="2524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3AC0E-0CD3-476A-8E97-11C7A14124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2677" y="3835048"/>
            <a:ext cx="1639984" cy="23739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23411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Education">
      <a:dk1>
        <a:srgbClr val="6C0633"/>
      </a:dk1>
      <a:lt1>
        <a:srgbClr val="FFFFFF"/>
      </a:lt1>
      <a:dk2>
        <a:srgbClr val="EE1F60"/>
      </a:dk2>
      <a:lt2>
        <a:srgbClr val="FFFFFF"/>
      </a:lt2>
      <a:accent1>
        <a:srgbClr val="F6A6B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58"/>
      </a:hlink>
      <a:folHlink>
        <a:srgbClr val="005058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2" ma:contentTypeDescription="Create a new document." ma:contentTypeScope="" ma:versionID="b134f5e88b3ea123a910815f09e865d3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58644792baf05f14ca744c1dc1f1ca8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5BC0D5-8915-4AD8-A6C0-3960C8FE24FF}">
  <ds:schemaRefs>
    <ds:schemaRef ds:uri="c53071f4-7f44-43fd-895c-8e7b6a3746b0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ead97cfe-a968-427f-b02b-893e6ba0355a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699C4F-5595-4796-B1EF-D8B20E85D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077E6A-F2A9-4102-8884-58F6975EA6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Widescreen</Template>
  <TotalTime>1218</TotalTime>
  <Words>1291</Words>
  <Application>Microsoft Office PowerPoint</Application>
  <PresentationFormat>Widescreen</PresentationFormat>
  <Paragraphs>204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Custom Design</vt:lpstr>
      <vt:lpstr>1_Custom Design</vt:lpstr>
      <vt:lpstr>2_Custom Design</vt:lpstr>
      <vt:lpstr>3_Custom Design</vt:lpstr>
      <vt:lpstr>5_Custom Design</vt:lpstr>
      <vt:lpstr>Office Theme</vt:lpstr>
      <vt:lpstr>1_Office Theme</vt:lpstr>
      <vt:lpstr>A thematic approach to teaching food and nutrition in primary schools</vt:lpstr>
      <vt:lpstr>Covered in today’s webinar</vt:lpstr>
      <vt:lpstr>Why take a themed approach? </vt:lpstr>
      <vt:lpstr>Two ways to take a thematic approach to teaching using Food – a fact of life resources</vt:lpstr>
      <vt:lpstr>Build your own thematic pack</vt:lpstr>
      <vt:lpstr>Build your own thematic pack – fish</vt:lpstr>
      <vt:lpstr>Build your own thematic pack – fish</vt:lpstr>
      <vt:lpstr>Build your own thematic pack – fish</vt:lpstr>
      <vt:lpstr>Build your own thematic pack – potatoes </vt:lpstr>
      <vt:lpstr>Build your own thematic pack – potatoes</vt:lpstr>
      <vt:lpstr>Ready to use thematic packs</vt:lpstr>
      <vt:lpstr>Theme: Vegetables (3-5 years)</vt:lpstr>
      <vt:lpstr>Theme: Fibre</vt:lpstr>
      <vt:lpstr>Theme: Fibre</vt:lpstr>
      <vt:lpstr>Theme: Harvest festival</vt:lpstr>
      <vt:lpstr>Theme: Victorians (new!)</vt:lpstr>
      <vt:lpstr>Theme: Space (new!)</vt:lpstr>
      <vt:lpstr>Wrap up!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 White</cp:lastModifiedBy>
  <cp:revision>246</cp:revision>
  <cp:lastPrinted>2019-09-19T12:37:07Z</cp:lastPrinted>
  <dcterms:created xsi:type="dcterms:W3CDTF">2017-10-26T16:07:58Z</dcterms:created>
  <dcterms:modified xsi:type="dcterms:W3CDTF">2021-03-25T08:21:33Z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