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45"/>
  </p:notesMasterIdLst>
  <p:sldIdLst>
    <p:sldId id="256" r:id="rId8"/>
    <p:sldId id="259" r:id="rId9"/>
    <p:sldId id="264" r:id="rId10"/>
    <p:sldId id="265" r:id="rId11"/>
    <p:sldId id="267" r:id="rId12"/>
    <p:sldId id="297" r:id="rId13"/>
    <p:sldId id="268" r:id="rId14"/>
    <p:sldId id="269" r:id="rId15"/>
    <p:sldId id="270" r:id="rId16"/>
    <p:sldId id="281" r:id="rId17"/>
    <p:sldId id="283" r:id="rId18"/>
    <p:sldId id="287" r:id="rId19"/>
    <p:sldId id="284" r:id="rId20"/>
    <p:sldId id="282" r:id="rId21"/>
    <p:sldId id="289" r:id="rId22"/>
    <p:sldId id="285" r:id="rId23"/>
    <p:sldId id="286" r:id="rId24"/>
    <p:sldId id="271" r:id="rId25"/>
    <p:sldId id="272" r:id="rId26"/>
    <p:sldId id="275" r:id="rId27"/>
    <p:sldId id="273" r:id="rId28"/>
    <p:sldId id="274" r:id="rId29"/>
    <p:sldId id="276" r:id="rId30"/>
    <p:sldId id="277" r:id="rId31"/>
    <p:sldId id="278" r:id="rId32"/>
    <p:sldId id="290" r:id="rId33"/>
    <p:sldId id="291" r:id="rId34"/>
    <p:sldId id="279" r:id="rId35"/>
    <p:sldId id="280" r:id="rId36"/>
    <p:sldId id="288" r:id="rId37"/>
    <p:sldId id="292" r:id="rId38"/>
    <p:sldId id="293" r:id="rId39"/>
    <p:sldId id="294" r:id="rId40"/>
    <p:sldId id="262" r:id="rId41"/>
    <p:sldId id="296" r:id="rId42"/>
    <p:sldId id="298" r:id="rId43"/>
    <p:sldId id="26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F0976-F00F-36CB-D85C-D67E74E1812A}" v="261" dt="2021-03-17T13:47:36.593"/>
    <p1510:client id="{CB45FED8-2A6B-34C6-9BFE-7197B237CDA9}" v="276" dt="2021-03-23T16:11:46.6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Ballam" userId="S::r.ballam@nutrition.org.uk::c142d6ba-9e44-42ad-85a8-e76793bc375e" providerId="AD" clId="Web-{8AAF0976-F00F-36CB-D85C-D67E74E1812A}"/>
    <pc:docChg chg="modSld">
      <pc:chgData name="Roy Ballam" userId="S::r.ballam@nutrition.org.uk::c142d6ba-9e44-42ad-85a8-e76793bc375e" providerId="AD" clId="Web-{8AAF0976-F00F-36CB-D85C-D67E74E1812A}" dt="2021-03-17T13:47:33.546" v="244" actId="20577"/>
      <pc:docMkLst>
        <pc:docMk/>
      </pc:docMkLst>
      <pc:sldChg chg="modSp">
        <pc:chgData name="Roy Ballam" userId="S::r.ballam@nutrition.org.uk::c142d6ba-9e44-42ad-85a8-e76793bc375e" providerId="AD" clId="Web-{8AAF0976-F00F-36CB-D85C-D67E74E1812A}" dt="2021-03-17T13:35:16.886" v="1" actId="1076"/>
        <pc:sldMkLst>
          <pc:docMk/>
          <pc:sldMk cId="1740713487" sldId="259"/>
        </pc:sldMkLst>
        <pc:spChg chg="mod">
          <ac:chgData name="Roy Ballam" userId="S::r.ballam@nutrition.org.uk::c142d6ba-9e44-42ad-85a8-e76793bc375e" providerId="AD" clId="Web-{8AAF0976-F00F-36CB-D85C-D67E74E1812A}" dt="2021-03-17T13:35:16.886" v="1" actId="1076"/>
          <ac:spMkLst>
            <pc:docMk/>
            <pc:sldMk cId="1740713487" sldId="259"/>
            <ac:spMk id="8" creationId="{00000000-0000-0000-0000-000000000000}"/>
          </ac:spMkLst>
        </pc:spChg>
      </pc:sldChg>
      <pc:sldChg chg="addSp modSp">
        <pc:chgData name="Roy Ballam" userId="S::r.ballam@nutrition.org.uk::c142d6ba-9e44-42ad-85a8-e76793bc375e" providerId="AD" clId="Web-{8AAF0976-F00F-36CB-D85C-D67E74E1812A}" dt="2021-03-17T13:46:37.888" v="208" actId="20577"/>
        <pc:sldMkLst>
          <pc:docMk/>
          <pc:sldMk cId="712115984" sldId="262"/>
        </pc:sldMkLst>
        <pc:spChg chg="mod">
          <ac:chgData name="Roy Ballam" userId="S::r.ballam@nutrition.org.uk::c142d6ba-9e44-42ad-85a8-e76793bc375e" providerId="AD" clId="Web-{8AAF0976-F00F-36CB-D85C-D67E74E1812A}" dt="2021-03-17T13:46:26.591" v="201" actId="20577"/>
          <ac:spMkLst>
            <pc:docMk/>
            <pc:sldMk cId="712115984" sldId="262"/>
            <ac:spMk id="3" creationId="{F5A41A56-A3BE-4296-8F56-312CE2FC516A}"/>
          </ac:spMkLst>
        </pc:spChg>
        <pc:spChg chg="add mod">
          <ac:chgData name="Roy Ballam" userId="S::r.ballam@nutrition.org.uk::c142d6ba-9e44-42ad-85a8-e76793bc375e" providerId="AD" clId="Web-{8AAF0976-F00F-36CB-D85C-D67E74E1812A}" dt="2021-03-17T13:46:37.888" v="208" actId="20577"/>
          <ac:spMkLst>
            <pc:docMk/>
            <pc:sldMk cId="712115984" sldId="262"/>
            <ac:spMk id="6" creationId="{1DB27A70-9CB4-4AD1-92EA-98D147ED26FE}"/>
          </ac:spMkLst>
        </pc:spChg>
        <pc:picChg chg="mod">
          <ac:chgData name="Roy Ballam" userId="S::r.ballam@nutrition.org.uk::c142d6ba-9e44-42ad-85a8-e76793bc375e" providerId="AD" clId="Web-{8AAF0976-F00F-36CB-D85C-D67E74E1812A}" dt="2021-03-17T13:46:13.028" v="199" actId="1076"/>
          <ac:picMkLst>
            <pc:docMk/>
            <pc:sldMk cId="712115984" sldId="262"/>
            <ac:picMk id="4" creationId="{96513170-2232-4FA8-B098-DBAD00A570A6}"/>
          </ac:picMkLst>
        </pc:picChg>
      </pc:sldChg>
      <pc:sldChg chg="addSp modSp">
        <pc:chgData name="Roy Ballam" userId="S::r.ballam@nutrition.org.uk::c142d6ba-9e44-42ad-85a8-e76793bc375e" providerId="AD" clId="Web-{8AAF0976-F00F-36CB-D85C-D67E74E1812A}" dt="2021-03-17T13:47:33.546" v="244" actId="20577"/>
        <pc:sldMkLst>
          <pc:docMk/>
          <pc:sldMk cId="83298758" sldId="263"/>
        </pc:sldMkLst>
        <pc:spChg chg="add mod">
          <ac:chgData name="Roy Ballam" userId="S::r.ballam@nutrition.org.uk::c142d6ba-9e44-42ad-85a8-e76793bc375e" providerId="AD" clId="Web-{8AAF0976-F00F-36CB-D85C-D67E74E1812A}" dt="2021-03-17T13:47:33.546" v="244" actId="20577"/>
          <ac:spMkLst>
            <pc:docMk/>
            <pc:sldMk cId="83298758" sldId="263"/>
            <ac:spMk id="6" creationId="{82C1D7A4-B064-45B9-B8D9-3609C1B4860B}"/>
          </ac:spMkLst>
        </pc:spChg>
      </pc:sldChg>
      <pc:sldChg chg="modSp">
        <pc:chgData name="Roy Ballam" userId="S::r.ballam@nutrition.org.uk::c142d6ba-9e44-42ad-85a8-e76793bc375e" providerId="AD" clId="Web-{8AAF0976-F00F-36CB-D85C-D67E74E1812A}" dt="2021-03-17T13:35:40.512" v="4" actId="1076"/>
        <pc:sldMkLst>
          <pc:docMk/>
          <pc:sldMk cId="1988203532" sldId="264"/>
        </pc:sldMkLst>
        <pc:spChg chg="mod">
          <ac:chgData name="Roy Ballam" userId="S::r.ballam@nutrition.org.uk::c142d6ba-9e44-42ad-85a8-e76793bc375e" providerId="AD" clId="Web-{8AAF0976-F00F-36CB-D85C-D67E74E1812A}" dt="2021-03-17T13:35:36.449" v="3" actId="14100"/>
          <ac:spMkLst>
            <pc:docMk/>
            <pc:sldMk cId="1988203532" sldId="264"/>
            <ac:spMk id="3" creationId="{00000000-0000-0000-0000-000000000000}"/>
          </ac:spMkLst>
        </pc:spChg>
        <pc:spChg chg="mod">
          <ac:chgData name="Roy Ballam" userId="S::r.ballam@nutrition.org.uk::c142d6ba-9e44-42ad-85a8-e76793bc375e" providerId="AD" clId="Web-{8AAF0976-F00F-36CB-D85C-D67E74E1812A}" dt="2021-03-17T13:35:40.512" v="4" actId="1076"/>
          <ac:spMkLst>
            <pc:docMk/>
            <pc:sldMk cId="1988203532" sldId="264"/>
            <ac:spMk id="5" creationId="{00000000-0000-0000-0000-000000000000}"/>
          </ac:spMkLst>
        </pc:spChg>
      </pc:sldChg>
      <pc:sldChg chg="modSp">
        <pc:chgData name="Roy Ballam" userId="S::r.ballam@nutrition.org.uk::c142d6ba-9e44-42ad-85a8-e76793bc375e" providerId="AD" clId="Web-{8AAF0976-F00F-36CB-D85C-D67E74E1812A}" dt="2021-03-17T13:36:19.310" v="5" actId="14100"/>
        <pc:sldMkLst>
          <pc:docMk/>
          <pc:sldMk cId="3988132431" sldId="270"/>
        </pc:sldMkLst>
        <pc:spChg chg="mod">
          <ac:chgData name="Roy Ballam" userId="S::r.ballam@nutrition.org.uk::c142d6ba-9e44-42ad-85a8-e76793bc375e" providerId="AD" clId="Web-{8AAF0976-F00F-36CB-D85C-D67E74E1812A}" dt="2021-03-17T13:36:19.310" v="5" actId="14100"/>
          <ac:spMkLst>
            <pc:docMk/>
            <pc:sldMk cId="3988132431" sldId="270"/>
            <ac:spMk id="3" creationId="{00000000-0000-0000-0000-000000000000}"/>
          </ac:spMkLst>
        </pc:spChg>
      </pc:sldChg>
      <pc:sldChg chg="modSp">
        <pc:chgData name="Roy Ballam" userId="S::r.ballam@nutrition.org.uk::c142d6ba-9e44-42ad-85a8-e76793bc375e" providerId="AD" clId="Web-{8AAF0976-F00F-36CB-D85C-D67E74E1812A}" dt="2021-03-17T13:40:39.410" v="113" actId="14100"/>
        <pc:sldMkLst>
          <pc:docMk/>
          <pc:sldMk cId="2391627430" sldId="273"/>
        </pc:sldMkLst>
        <pc:spChg chg="mod">
          <ac:chgData name="Roy Ballam" userId="S::r.ballam@nutrition.org.uk::c142d6ba-9e44-42ad-85a8-e76793bc375e" providerId="AD" clId="Web-{8AAF0976-F00F-36CB-D85C-D67E74E1812A}" dt="2021-03-17T13:40:39.410" v="113" actId="14100"/>
          <ac:spMkLst>
            <pc:docMk/>
            <pc:sldMk cId="2391627430" sldId="273"/>
            <ac:spMk id="3" creationId="{00000000-0000-0000-0000-000000000000}"/>
          </ac:spMkLst>
        </pc:spChg>
      </pc:sldChg>
      <pc:sldChg chg="addSp modSp">
        <pc:chgData name="Roy Ballam" userId="S::r.ballam@nutrition.org.uk::c142d6ba-9e44-42ad-85a8-e76793bc375e" providerId="AD" clId="Web-{8AAF0976-F00F-36CB-D85C-D67E74E1812A}" dt="2021-03-17T13:40:21.113" v="104" actId="20577"/>
        <pc:sldMkLst>
          <pc:docMk/>
          <pc:sldMk cId="406906197" sldId="275"/>
        </pc:sldMkLst>
        <pc:spChg chg="mod">
          <ac:chgData name="Roy Ballam" userId="S::r.ballam@nutrition.org.uk::c142d6ba-9e44-42ad-85a8-e76793bc375e" providerId="AD" clId="Web-{8AAF0976-F00F-36CB-D85C-D67E74E1812A}" dt="2021-03-17T13:39:49.706" v="68" actId="1076"/>
          <ac:spMkLst>
            <pc:docMk/>
            <pc:sldMk cId="406906197" sldId="275"/>
            <ac:spMk id="8" creationId="{00000000-0000-0000-0000-000000000000}"/>
          </ac:spMkLst>
        </pc:spChg>
        <pc:spChg chg="add mod">
          <ac:chgData name="Roy Ballam" userId="S::r.ballam@nutrition.org.uk::c142d6ba-9e44-42ad-85a8-e76793bc375e" providerId="AD" clId="Web-{8AAF0976-F00F-36CB-D85C-D67E74E1812A}" dt="2021-03-17T13:40:21.113" v="104" actId="20577"/>
          <ac:spMkLst>
            <pc:docMk/>
            <pc:sldMk cId="406906197" sldId="275"/>
            <ac:spMk id="12" creationId="{2C915DC3-D7E1-43C2-83B9-A8C7C6CFFC20}"/>
          </ac:spMkLst>
        </pc:spChg>
        <pc:picChg chg="mod">
          <ac:chgData name="Roy Ballam" userId="S::r.ballam@nutrition.org.uk::c142d6ba-9e44-42ad-85a8-e76793bc375e" providerId="AD" clId="Web-{8AAF0976-F00F-36CB-D85C-D67E74E1812A}" dt="2021-03-17T13:39:45.831" v="67" actId="1076"/>
          <ac:picMkLst>
            <pc:docMk/>
            <pc:sldMk cId="406906197" sldId="275"/>
            <ac:picMk id="6" creationId="{00000000-0000-0000-0000-000000000000}"/>
          </ac:picMkLst>
        </pc:picChg>
      </pc:sldChg>
      <pc:sldChg chg="modSp">
        <pc:chgData name="Roy Ballam" userId="S::r.ballam@nutrition.org.uk::c142d6ba-9e44-42ad-85a8-e76793bc375e" providerId="AD" clId="Web-{8AAF0976-F00F-36CB-D85C-D67E74E1812A}" dt="2021-03-17T13:41:07.395" v="116" actId="1076"/>
        <pc:sldMkLst>
          <pc:docMk/>
          <pc:sldMk cId="2899934885" sldId="276"/>
        </pc:sldMkLst>
        <pc:spChg chg="mod">
          <ac:chgData name="Roy Ballam" userId="S::r.ballam@nutrition.org.uk::c142d6ba-9e44-42ad-85a8-e76793bc375e" providerId="AD" clId="Web-{8AAF0976-F00F-36CB-D85C-D67E74E1812A}" dt="2021-03-17T13:41:07.395" v="116" actId="1076"/>
          <ac:spMkLst>
            <pc:docMk/>
            <pc:sldMk cId="2899934885" sldId="276"/>
            <ac:spMk id="5" creationId="{00000000-0000-0000-0000-000000000000}"/>
          </ac:spMkLst>
        </pc:spChg>
        <pc:picChg chg="mod">
          <ac:chgData name="Roy Ballam" userId="S::r.ballam@nutrition.org.uk::c142d6ba-9e44-42ad-85a8-e76793bc375e" providerId="AD" clId="Web-{8AAF0976-F00F-36CB-D85C-D67E74E1812A}" dt="2021-03-17T13:41:05.177" v="115" actId="1076"/>
          <ac:picMkLst>
            <pc:docMk/>
            <pc:sldMk cId="2899934885" sldId="276"/>
            <ac:picMk id="4" creationId="{00000000-0000-0000-0000-000000000000}"/>
          </ac:picMkLst>
        </pc:picChg>
      </pc:sldChg>
      <pc:sldChg chg="modSp">
        <pc:chgData name="Roy Ballam" userId="S::r.ballam@nutrition.org.uk::c142d6ba-9e44-42ad-85a8-e76793bc375e" providerId="AD" clId="Web-{8AAF0976-F00F-36CB-D85C-D67E74E1812A}" dt="2021-03-17T13:41:16.802" v="118" actId="1076"/>
        <pc:sldMkLst>
          <pc:docMk/>
          <pc:sldMk cId="2983068024" sldId="277"/>
        </pc:sldMkLst>
        <pc:spChg chg="mod">
          <ac:chgData name="Roy Ballam" userId="S::r.ballam@nutrition.org.uk::c142d6ba-9e44-42ad-85a8-e76793bc375e" providerId="AD" clId="Web-{8AAF0976-F00F-36CB-D85C-D67E74E1812A}" dt="2021-03-17T13:41:16.802" v="118" actId="1076"/>
          <ac:spMkLst>
            <pc:docMk/>
            <pc:sldMk cId="2983068024" sldId="277"/>
            <ac:spMk id="11" creationId="{00000000-0000-0000-0000-000000000000}"/>
          </ac:spMkLst>
        </pc:spChg>
        <pc:picChg chg="mod">
          <ac:chgData name="Roy Ballam" userId="S::r.ballam@nutrition.org.uk::c142d6ba-9e44-42ad-85a8-e76793bc375e" providerId="AD" clId="Web-{8AAF0976-F00F-36CB-D85C-D67E74E1812A}" dt="2021-03-17T13:41:13.380" v="117" actId="1076"/>
          <ac:picMkLst>
            <pc:docMk/>
            <pc:sldMk cId="2983068024" sldId="277"/>
            <ac:picMk id="10" creationId="{00000000-0000-0000-0000-000000000000}"/>
          </ac:picMkLst>
        </pc:picChg>
      </pc:sldChg>
      <pc:sldChg chg="addSp delSp modSp">
        <pc:chgData name="Roy Ballam" userId="S::r.ballam@nutrition.org.uk::c142d6ba-9e44-42ad-85a8-e76793bc375e" providerId="AD" clId="Web-{8AAF0976-F00F-36CB-D85C-D67E74E1812A}" dt="2021-03-17T13:38:17.844" v="55" actId="20577"/>
        <pc:sldMkLst>
          <pc:docMk/>
          <pc:sldMk cId="3495142775" sldId="281"/>
        </pc:sldMkLst>
        <pc:spChg chg="add del mod">
          <ac:chgData name="Roy Ballam" userId="S::r.ballam@nutrition.org.uk::c142d6ba-9e44-42ad-85a8-e76793bc375e" providerId="AD" clId="Web-{8AAF0976-F00F-36CB-D85C-D67E74E1812A}" dt="2021-03-17T13:36:56.873" v="8"/>
          <ac:spMkLst>
            <pc:docMk/>
            <pc:sldMk cId="3495142775" sldId="281"/>
            <ac:spMk id="6" creationId="{01655D4B-EA41-4497-B20C-62D44646947E}"/>
          </ac:spMkLst>
        </pc:spChg>
        <pc:spChg chg="add del mod">
          <ac:chgData name="Roy Ballam" userId="S::r.ballam@nutrition.org.uk::c142d6ba-9e44-42ad-85a8-e76793bc375e" providerId="AD" clId="Web-{8AAF0976-F00F-36CB-D85C-D67E74E1812A}" dt="2021-03-17T13:38:17.844" v="55" actId="20577"/>
          <ac:spMkLst>
            <pc:docMk/>
            <pc:sldMk cId="3495142775" sldId="281"/>
            <ac:spMk id="7" creationId="{057AE822-F541-45E7-A977-BBFF38A560DA}"/>
          </ac:spMkLst>
        </pc:spChg>
      </pc:sldChg>
      <pc:sldChg chg="modSp">
        <pc:chgData name="Roy Ballam" userId="S::r.ballam@nutrition.org.uk::c142d6ba-9e44-42ad-85a8-e76793bc375e" providerId="AD" clId="Web-{8AAF0976-F00F-36CB-D85C-D67E74E1812A}" dt="2021-03-17T13:39:07.924" v="66" actId="1076"/>
        <pc:sldMkLst>
          <pc:docMk/>
          <pc:sldMk cId="775345692" sldId="282"/>
        </pc:sldMkLst>
        <pc:picChg chg="mod">
          <ac:chgData name="Roy Ballam" userId="S::r.ballam@nutrition.org.uk::c142d6ba-9e44-42ad-85a8-e76793bc375e" providerId="AD" clId="Web-{8AAF0976-F00F-36CB-D85C-D67E74E1812A}" dt="2021-03-17T13:39:07.924" v="66" actId="1076"/>
          <ac:picMkLst>
            <pc:docMk/>
            <pc:sldMk cId="775345692" sldId="282"/>
            <ac:picMk id="3" creationId="{00000000-0000-0000-0000-000000000000}"/>
          </ac:picMkLst>
        </pc:picChg>
      </pc:sldChg>
      <pc:sldChg chg="modSp">
        <pc:chgData name="Roy Ballam" userId="S::r.ballam@nutrition.org.uk::c142d6ba-9e44-42ad-85a8-e76793bc375e" providerId="AD" clId="Web-{8AAF0976-F00F-36CB-D85C-D67E74E1812A}" dt="2021-03-17T13:38:50.017" v="64" actId="14100"/>
        <pc:sldMkLst>
          <pc:docMk/>
          <pc:sldMk cId="815928738" sldId="284"/>
        </pc:sldMkLst>
        <pc:spChg chg="mod">
          <ac:chgData name="Roy Ballam" userId="S::r.ballam@nutrition.org.uk::c142d6ba-9e44-42ad-85a8-e76793bc375e" providerId="AD" clId="Web-{8AAF0976-F00F-36CB-D85C-D67E74E1812A}" dt="2021-03-17T13:38:50.017" v="64" actId="14100"/>
          <ac:spMkLst>
            <pc:docMk/>
            <pc:sldMk cId="815928738" sldId="284"/>
            <ac:spMk id="3" creationId="{00000000-0000-0000-0000-000000000000}"/>
          </ac:spMkLst>
        </pc:spChg>
      </pc:sldChg>
      <pc:sldChg chg="addSp delSp modSp">
        <pc:chgData name="Roy Ballam" userId="S::r.ballam@nutrition.org.uk::c142d6ba-9e44-42ad-85a8-e76793bc375e" providerId="AD" clId="Web-{8AAF0976-F00F-36CB-D85C-D67E74E1812A}" dt="2021-03-17T13:46:06.262" v="198" actId="20577"/>
        <pc:sldMkLst>
          <pc:docMk/>
          <pc:sldMk cId="2060303853" sldId="289"/>
        </pc:sldMkLst>
        <pc:spChg chg="mod">
          <ac:chgData name="Roy Ballam" userId="S::r.ballam@nutrition.org.uk::c142d6ba-9e44-42ad-85a8-e76793bc375e" providerId="AD" clId="Web-{8AAF0976-F00F-36CB-D85C-D67E74E1812A}" dt="2021-03-17T13:43:20.133" v="148" actId="1076"/>
          <ac:spMkLst>
            <pc:docMk/>
            <pc:sldMk cId="2060303853" sldId="289"/>
            <ac:spMk id="5" creationId="{00000000-0000-0000-0000-000000000000}"/>
          </ac:spMkLst>
        </pc:spChg>
        <pc:spChg chg="add del mod">
          <ac:chgData name="Roy Ballam" userId="S::r.ballam@nutrition.org.uk::c142d6ba-9e44-42ad-85a8-e76793bc375e" providerId="AD" clId="Web-{8AAF0976-F00F-36CB-D85C-D67E74E1812A}" dt="2021-03-17T13:44:31.182" v="152"/>
          <ac:spMkLst>
            <pc:docMk/>
            <pc:sldMk cId="2060303853" sldId="289"/>
            <ac:spMk id="6" creationId="{63EC24C6-8E0E-4D47-ADC8-5AE5AB2DF72C}"/>
          </ac:spMkLst>
        </pc:spChg>
        <pc:spChg chg="add del mod">
          <ac:chgData name="Roy Ballam" userId="S::r.ballam@nutrition.org.uk::c142d6ba-9e44-42ad-85a8-e76793bc375e" providerId="AD" clId="Web-{8AAF0976-F00F-36CB-D85C-D67E74E1812A}" dt="2021-03-17T13:44:31.307" v="156"/>
          <ac:spMkLst>
            <pc:docMk/>
            <pc:sldMk cId="2060303853" sldId="289"/>
            <ac:spMk id="7" creationId="{7422B42B-B0C1-4B83-B7FB-986A72157B5D}"/>
          </ac:spMkLst>
        </pc:spChg>
        <pc:spChg chg="add del">
          <ac:chgData name="Roy Ballam" userId="S::r.ballam@nutrition.org.uk::c142d6ba-9e44-42ad-85a8-e76793bc375e" providerId="AD" clId="Web-{8AAF0976-F00F-36CB-D85C-D67E74E1812A}" dt="2021-03-17T13:44:38.807" v="165"/>
          <ac:spMkLst>
            <pc:docMk/>
            <pc:sldMk cId="2060303853" sldId="289"/>
            <ac:spMk id="8" creationId="{A47074B4-05F3-49B0-BF8A-03CCBEAA69B4}"/>
          </ac:spMkLst>
        </pc:spChg>
        <pc:spChg chg="add del">
          <ac:chgData name="Roy Ballam" userId="S::r.ballam@nutrition.org.uk::c142d6ba-9e44-42ad-85a8-e76793bc375e" providerId="AD" clId="Web-{8AAF0976-F00F-36CB-D85C-D67E74E1812A}" dt="2021-03-17T13:44:37.276" v="164"/>
          <ac:spMkLst>
            <pc:docMk/>
            <pc:sldMk cId="2060303853" sldId="289"/>
            <ac:spMk id="9" creationId="{2EA70264-EA28-4A36-B3B5-2194301B697F}"/>
          </ac:spMkLst>
        </pc:spChg>
        <pc:spChg chg="add mod">
          <ac:chgData name="Roy Ballam" userId="S::r.ballam@nutrition.org.uk::c142d6ba-9e44-42ad-85a8-e76793bc375e" providerId="AD" clId="Web-{8AAF0976-F00F-36CB-D85C-D67E74E1812A}" dt="2021-03-17T13:46:06.262" v="198" actId="20577"/>
          <ac:spMkLst>
            <pc:docMk/>
            <pc:sldMk cId="2060303853" sldId="289"/>
            <ac:spMk id="10" creationId="{DB4393CF-E10C-4D75-8C61-532518AB35EA}"/>
          </ac:spMkLst>
        </pc:spChg>
        <pc:picChg chg="mod">
          <ac:chgData name="Roy Ballam" userId="S::r.ballam@nutrition.org.uk::c142d6ba-9e44-42ad-85a8-e76793bc375e" providerId="AD" clId="Web-{8AAF0976-F00F-36CB-D85C-D67E74E1812A}" dt="2021-03-17T13:43:14.774" v="147" actId="1076"/>
          <ac:picMkLst>
            <pc:docMk/>
            <pc:sldMk cId="2060303853" sldId="289"/>
            <ac:picMk id="4" creationId="{00000000-0000-0000-0000-000000000000}"/>
          </ac:picMkLst>
        </pc:picChg>
      </pc:sldChg>
      <pc:sldChg chg="addSp modSp">
        <pc:chgData name="Roy Ballam" userId="S::r.ballam@nutrition.org.uk::c142d6ba-9e44-42ad-85a8-e76793bc375e" providerId="AD" clId="Web-{8AAF0976-F00F-36CB-D85C-D67E74E1812A}" dt="2021-03-17T13:42:17.741" v="143" actId="20577"/>
        <pc:sldMkLst>
          <pc:docMk/>
          <pc:sldMk cId="811385924" sldId="290"/>
        </pc:sldMkLst>
        <pc:spChg chg="mod">
          <ac:chgData name="Roy Ballam" userId="S::r.ballam@nutrition.org.uk::c142d6ba-9e44-42ad-85a8-e76793bc375e" providerId="AD" clId="Web-{8AAF0976-F00F-36CB-D85C-D67E74E1812A}" dt="2021-03-17T13:41:48.396" v="120" actId="20577"/>
          <ac:spMkLst>
            <pc:docMk/>
            <pc:sldMk cId="811385924" sldId="290"/>
            <ac:spMk id="3" creationId="{00000000-0000-0000-0000-000000000000}"/>
          </ac:spMkLst>
        </pc:spChg>
        <pc:spChg chg="add mod">
          <ac:chgData name="Roy Ballam" userId="S::r.ballam@nutrition.org.uk::c142d6ba-9e44-42ad-85a8-e76793bc375e" providerId="AD" clId="Web-{8AAF0976-F00F-36CB-D85C-D67E74E1812A}" dt="2021-03-17T13:42:17.741" v="143" actId="20577"/>
          <ac:spMkLst>
            <pc:docMk/>
            <pc:sldMk cId="811385924" sldId="290"/>
            <ac:spMk id="8" creationId="{8B4E70A7-B2D2-48FA-8B70-2D4D7B3464A2}"/>
          </ac:spMkLst>
        </pc:spChg>
      </pc:sldChg>
      <pc:sldChg chg="modSp">
        <pc:chgData name="Roy Ballam" userId="S::r.ballam@nutrition.org.uk::c142d6ba-9e44-42ad-85a8-e76793bc375e" providerId="AD" clId="Web-{8AAF0976-F00F-36CB-D85C-D67E74E1812A}" dt="2021-03-17T13:42:54.336" v="146" actId="20577"/>
        <pc:sldMkLst>
          <pc:docMk/>
          <pc:sldMk cId="996498390" sldId="292"/>
        </pc:sldMkLst>
        <pc:spChg chg="mod">
          <ac:chgData name="Roy Ballam" userId="S::r.ballam@nutrition.org.uk::c142d6ba-9e44-42ad-85a8-e76793bc375e" providerId="AD" clId="Web-{8AAF0976-F00F-36CB-D85C-D67E74E1812A}" dt="2021-03-17T13:42:54.336" v="146" actId="20577"/>
          <ac:spMkLst>
            <pc:docMk/>
            <pc:sldMk cId="996498390" sldId="292"/>
            <ac:spMk id="3" creationId="{00000000-0000-0000-0000-000000000000}"/>
          </ac:spMkLst>
        </pc:spChg>
      </pc:sldChg>
    </pc:docChg>
  </pc:docChgLst>
  <pc:docChgLst>
    <pc:chgData name="Roy Ballam" userId="S::r.ballam@nutrition.org.uk::c142d6ba-9e44-42ad-85a8-e76793bc375e" providerId="AD" clId="Web-{CB45FED8-2A6B-34C6-9BFE-7197B237CDA9}"/>
    <pc:docChg chg="modSld sldOrd">
      <pc:chgData name="Roy Ballam" userId="S::r.ballam@nutrition.org.uk::c142d6ba-9e44-42ad-85a8-e76793bc375e" providerId="AD" clId="Web-{CB45FED8-2A6B-34C6-9BFE-7197B237CDA9}" dt="2021-03-23T16:11:46.620" v="260" actId="14100"/>
      <pc:docMkLst>
        <pc:docMk/>
      </pc:docMkLst>
      <pc:sldChg chg="modSp">
        <pc:chgData name="Roy Ballam" userId="S::r.ballam@nutrition.org.uk::c142d6ba-9e44-42ad-85a8-e76793bc375e" providerId="AD" clId="Web-{CB45FED8-2A6B-34C6-9BFE-7197B237CDA9}" dt="2021-03-23T16:11:46.620" v="260" actId="14100"/>
        <pc:sldMkLst>
          <pc:docMk/>
          <pc:sldMk cId="712115984" sldId="262"/>
        </pc:sldMkLst>
        <pc:spChg chg="mod">
          <ac:chgData name="Roy Ballam" userId="S::r.ballam@nutrition.org.uk::c142d6ba-9e44-42ad-85a8-e76793bc375e" providerId="AD" clId="Web-{CB45FED8-2A6B-34C6-9BFE-7197B237CDA9}" dt="2021-03-23T16:01:00.353" v="177" actId="20577"/>
          <ac:spMkLst>
            <pc:docMk/>
            <pc:sldMk cId="712115984" sldId="262"/>
            <ac:spMk id="3" creationId="{F5A41A56-A3BE-4296-8F56-312CE2FC516A}"/>
          </ac:spMkLst>
        </pc:spChg>
        <pc:picChg chg="mod">
          <ac:chgData name="Roy Ballam" userId="S::r.ballam@nutrition.org.uk::c142d6ba-9e44-42ad-85a8-e76793bc375e" providerId="AD" clId="Web-{CB45FED8-2A6B-34C6-9BFE-7197B237CDA9}" dt="2021-03-23T16:11:46.620" v="260" actId="14100"/>
          <ac:picMkLst>
            <pc:docMk/>
            <pc:sldMk cId="712115984" sldId="262"/>
            <ac:picMk id="4" creationId="{96513170-2232-4FA8-B098-DBAD00A570A6}"/>
          </ac:picMkLst>
        </pc:picChg>
      </pc:sldChg>
      <pc:sldChg chg="modSp">
        <pc:chgData name="Roy Ballam" userId="S::r.ballam@nutrition.org.uk::c142d6ba-9e44-42ad-85a8-e76793bc375e" providerId="AD" clId="Web-{CB45FED8-2A6B-34C6-9BFE-7197B237CDA9}" dt="2021-03-23T16:00:29.540" v="171" actId="14100"/>
        <pc:sldMkLst>
          <pc:docMk/>
          <pc:sldMk cId="2899934885" sldId="276"/>
        </pc:sldMkLst>
        <pc:spChg chg="mod">
          <ac:chgData name="Roy Ballam" userId="S::r.ballam@nutrition.org.uk::c142d6ba-9e44-42ad-85a8-e76793bc375e" providerId="AD" clId="Web-{CB45FED8-2A6B-34C6-9BFE-7197B237CDA9}" dt="2021-03-23T16:00:05.414" v="163" actId="20577"/>
          <ac:spMkLst>
            <pc:docMk/>
            <pc:sldMk cId="2899934885" sldId="276"/>
            <ac:spMk id="3" creationId="{00000000-0000-0000-0000-000000000000}"/>
          </ac:spMkLst>
        </pc:spChg>
        <pc:spChg chg="mod">
          <ac:chgData name="Roy Ballam" userId="S::r.ballam@nutrition.org.uk::c142d6ba-9e44-42ad-85a8-e76793bc375e" providerId="AD" clId="Web-{CB45FED8-2A6B-34C6-9BFE-7197B237CDA9}" dt="2021-03-23T16:00:29.540" v="171" actId="14100"/>
          <ac:spMkLst>
            <pc:docMk/>
            <pc:sldMk cId="2899934885" sldId="276"/>
            <ac:spMk id="5" creationId="{00000000-0000-0000-0000-000000000000}"/>
          </ac:spMkLst>
        </pc:spChg>
      </pc:sldChg>
      <pc:sldChg chg="modSp">
        <pc:chgData name="Roy Ballam" userId="S::r.ballam@nutrition.org.uk::c142d6ba-9e44-42ad-85a8-e76793bc375e" providerId="AD" clId="Web-{CB45FED8-2A6B-34C6-9BFE-7197B237CDA9}" dt="2021-03-23T15:58:55.944" v="147" actId="20577"/>
        <pc:sldMkLst>
          <pc:docMk/>
          <pc:sldMk cId="2870543012" sldId="279"/>
        </pc:sldMkLst>
        <pc:spChg chg="mod">
          <ac:chgData name="Roy Ballam" userId="S::r.ballam@nutrition.org.uk::c142d6ba-9e44-42ad-85a8-e76793bc375e" providerId="AD" clId="Web-{CB45FED8-2A6B-34C6-9BFE-7197B237CDA9}" dt="2021-03-23T15:58:55.944" v="147" actId="20577"/>
          <ac:spMkLst>
            <pc:docMk/>
            <pc:sldMk cId="2870543012" sldId="279"/>
            <ac:spMk id="3" creationId="{00000000-0000-0000-0000-000000000000}"/>
          </ac:spMkLst>
        </pc:spChg>
      </pc:sldChg>
      <pc:sldChg chg="modSp ord">
        <pc:chgData name="Roy Ballam" userId="S::r.ballam@nutrition.org.uk::c142d6ba-9e44-42ad-85a8-e76793bc375e" providerId="AD" clId="Web-{CB45FED8-2A6B-34C6-9BFE-7197B237CDA9}" dt="2021-03-23T16:05:14.360" v="223"/>
        <pc:sldMkLst>
          <pc:docMk/>
          <pc:sldMk cId="288553797" sldId="285"/>
        </pc:sldMkLst>
        <pc:spChg chg="mod">
          <ac:chgData name="Roy Ballam" userId="S::r.ballam@nutrition.org.uk::c142d6ba-9e44-42ad-85a8-e76793bc375e" providerId="AD" clId="Web-{CB45FED8-2A6B-34C6-9BFE-7197B237CDA9}" dt="2021-03-23T16:04:57.031" v="221" actId="20577"/>
          <ac:spMkLst>
            <pc:docMk/>
            <pc:sldMk cId="288553797" sldId="285"/>
            <ac:spMk id="3" creationId="{00000000-0000-0000-0000-000000000000}"/>
          </ac:spMkLst>
        </pc:spChg>
      </pc:sldChg>
      <pc:sldChg chg="ord">
        <pc:chgData name="Roy Ballam" userId="S::r.ballam@nutrition.org.uk::c142d6ba-9e44-42ad-85a8-e76793bc375e" providerId="AD" clId="Web-{CB45FED8-2A6B-34C6-9BFE-7197B237CDA9}" dt="2021-03-23T16:05:14.360" v="222"/>
        <pc:sldMkLst>
          <pc:docMk/>
          <pc:sldMk cId="1493764791" sldId="286"/>
        </pc:sldMkLst>
      </pc:sldChg>
      <pc:sldChg chg="modSp">
        <pc:chgData name="Roy Ballam" userId="S::r.ballam@nutrition.org.uk::c142d6ba-9e44-42ad-85a8-e76793bc375e" providerId="AD" clId="Web-{CB45FED8-2A6B-34C6-9BFE-7197B237CDA9}" dt="2021-03-23T16:03:27.467" v="185" actId="14100"/>
        <pc:sldMkLst>
          <pc:docMk/>
          <pc:sldMk cId="445119253" sldId="288"/>
        </pc:sldMkLst>
        <pc:spChg chg="mod">
          <ac:chgData name="Roy Ballam" userId="S::r.ballam@nutrition.org.uk::c142d6ba-9e44-42ad-85a8-e76793bc375e" providerId="AD" clId="Web-{CB45FED8-2A6B-34C6-9BFE-7197B237CDA9}" dt="2021-03-23T16:03:27.467" v="185" actId="14100"/>
          <ac:spMkLst>
            <pc:docMk/>
            <pc:sldMk cId="445119253" sldId="288"/>
            <ac:spMk id="3" creationId="{00000000-0000-0000-0000-000000000000}"/>
          </ac:spMkLst>
        </pc:spChg>
      </pc:sldChg>
      <pc:sldChg chg="addSp delSp modSp">
        <pc:chgData name="Roy Ballam" userId="S::r.ballam@nutrition.org.uk::c142d6ba-9e44-42ad-85a8-e76793bc375e" providerId="AD" clId="Web-{CB45FED8-2A6B-34C6-9BFE-7197B237CDA9}" dt="2021-03-23T16:11:39.120" v="259" actId="14100"/>
        <pc:sldMkLst>
          <pc:docMk/>
          <pc:sldMk cId="3837331970" sldId="296"/>
        </pc:sldMkLst>
        <pc:spChg chg="mod">
          <ac:chgData name="Roy Ballam" userId="S::r.ballam@nutrition.org.uk::c142d6ba-9e44-42ad-85a8-e76793bc375e" providerId="AD" clId="Web-{CB45FED8-2A6B-34C6-9BFE-7197B237CDA9}" dt="2021-03-23T16:07:55.161" v="233" actId="20577"/>
          <ac:spMkLst>
            <pc:docMk/>
            <pc:sldMk cId="3837331970" sldId="296"/>
            <ac:spMk id="2" creationId="{00000000-0000-0000-0000-000000000000}"/>
          </ac:spMkLst>
        </pc:spChg>
        <pc:spChg chg="mod">
          <ac:chgData name="Roy Ballam" userId="S::r.ballam@nutrition.org.uk::c142d6ba-9e44-42ad-85a8-e76793bc375e" providerId="AD" clId="Web-{CB45FED8-2A6B-34C6-9BFE-7197B237CDA9}" dt="2021-03-23T16:07:41.833" v="229" actId="1076"/>
          <ac:spMkLst>
            <pc:docMk/>
            <pc:sldMk cId="3837331970" sldId="296"/>
            <ac:spMk id="3" creationId="{00000000-0000-0000-0000-000000000000}"/>
          </ac:spMkLst>
        </pc:spChg>
        <pc:picChg chg="del">
          <ac:chgData name="Roy Ballam" userId="S::r.ballam@nutrition.org.uk::c142d6ba-9e44-42ad-85a8-e76793bc375e" providerId="AD" clId="Web-{CB45FED8-2A6B-34C6-9BFE-7197B237CDA9}" dt="2021-03-23T16:08:10.193" v="234"/>
          <ac:picMkLst>
            <pc:docMk/>
            <pc:sldMk cId="3837331970" sldId="296"/>
            <ac:picMk id="4" creationId="{DDF7AA8D-4E86-4BFE-B31B-250F5DA7B19C}"/>
          </ac:picMkLst>
        </pc:picChg>
        <pc:picChg chg="add del mod">
          <ac:chgData name="Roy Ballam" userId="S::r.ballam@nutrition.org.uk::c142d6ba-9e44-42ad-85a8-e76793bc375e" providerId="AD" clId="Web-{CB45FED8-2A6B-34C6-9BFE-7197B237CDA9}" dt="2021-03-23T16:11:18.167" v="251"/>
          <ac:picMkLst>
            <pc:docMk/>
            <pc:sldMk cId="3837331970" sldId="296"/>
            <ac:picMk id="5" creationId="{9CC7A741-F03D-4A5A-A605-C910B37E2A5F}"/>
          </ac:picMkLst>
        </pc:picChg>
        <pc:picChg chg="add mod">
          <ac:chgData name="Roy Ballam" userId="S::r.ballam@nutrition.org.uk::c142d6ba-9e44-42ad-85a8-e76793bc375e" providerId="AD" clId="Web-{CB45FED8-2A6B-34C6-9BFE-7197B237CDA9}" dt="2021-03-23T16:11:39.120" v="259" actId="14100"/>
          <ac:picMkLst>
            <pc:docMk/>
            <pc:sldMk cId="3837331970" sldId="296"/>
            <ac:picMk id="6" creationId="{BD3F9F38-8A2B-40C8-8410-A48D5AD8DCF0}"/>
          </ac:picMkLst>
        </pc:picChg>
        <pc:picChg chg="add mod">
          <ac:chgData name="Roy Ballam" userId="S::r.ballam@nutrition.org.uk::c142d6ba-9e44-42ad-85a8-e76793bc375e" providerId="AD" clId="Web-{CB45FED8-2A6B-34C6-9BFE-7197B237CDA9}" dt="2021-03-23T16:10:55.525" v="246" actId="1076"/>
          <ac:picMkLst>
            <pc:docMk/>
            <pc:sldMk cId="3837331970" sldId="296"/>
            <ac:picMk id="7" creationId="{802F8B97-6BBB-4A96-B2DC-6CAB2F3F2E41}"/>
          </ac:picMkLst>
        </pc:picChg>
        <pc:picChg chg="add mod">
          <ac:chgData name="Roy Ballam" userId="S::r.ballam@nutrition.org.uk::c142d6ba-9e44-42ad-85a8-e76793bc375e" providerId="AD" clId="Web-{CB45FED8-2A6B-34C6-9BFE-7197B237CDA9}" dt="2021-03-23T16:11:33.917" v="257" actId="1076"/>
          <ac:picMkLst>
            <pc:docMk/>
            <pc:sldMk cId="3837331970" sldId="296"/>
            <ac:picMk id="8" creationId="{E5EB9E2C-3D74-442F-B44D-CA56B836A761}"/>
          </ac:picMkLst>
        </pc:picChg>
      </pc:sldChg>
      <pc:sldChg chg="addSp modSp">
        <pc:chgData name="Roy Ballam" userId="S::r.ballam@nutrition.org.uk::c142d6ba-9e44-42ad-85a8-e76793bc375e" providerId="AD" clId="Web-{CB45FED8-2A6B-34C6-9BFE-7197B237CDA9}" dt="2021-03-23T15:53:04.528" v="103" actId="1076"/>
        <pc:sldMkLst>
          <pc:docMk/>
          <pc:sldMk cId="2037567368" sldId="297"/>
        </pc:sldMkLst>
        <pc:spChg chg="mod">
          <ac:chgData name="Roy Ballam" userId="S::r.ballam@nutrition.org.uk::c142d6ba-9e44-42ad-85a8-e76793bc375e" providerId="AD" clId="Web-{CB45FED8-2A6B-34C6-9BFE-7197B237CDA9}" dt="2021-03-23T15:37:22.300" v="2" actId="20577"/>
          <ac:spMkLst>
            <pc:docMk/>
            <pc:sldMk cId="2037567368" sldId="297"/>
            <ac:spMk id="3" creationId="{00000000-0000-0000-0000-000000000000}"/>
          </ac:spMkLst>
        </pc:spChg>
        <pc:spChg chg="add mod">
          <ac:chgData name="Roy Ballam" userId="S::r.ballam@nutrition.org.uk::c142d6ba-9e44-42ad-85a8-e76793bc375e" providerId="AD" clId="Web-{CB45FED8-2A6B-34C6-9BFE-7197B237CDA9}" dt="2021-03-23T15:52:59.606" v="101" actId="20577"/>
          <ac:spMkLst>
            <pc:docMk/>
            <pc:sldMk cId="2037567368" sldId="297"/>
            <ac:spMk id="7" creationId="{0955B039-EC17-46ED-835D-6E516908EF03}"/>
          </ac:spMkLst>
        </pc:spChg>
        <pc:spChg chg="add mod">
          <ac:chgData name="Roy Ballam" userId="S::r.ballam@nutrition.org.uk::c142d6ba-9e44-42ad-85a8-e76793bc375e" providerId="AD" clId="Web-{CB45FED8-2A6B-34C6-9BFE-7197B237CDA9}" dt="2021-03-23T15:53:04.528" v="103" actId="1076"/>
          <ac:spMkLst>
            <pc:docMk/>
            <pc:sldMk cId="2037567368" sldId="297"/>
            <ac:spMk id="8" creationId="{3B21E7BE-C9DF-4B59-A64E-48DF694A6E4A}"/>
          </ac:spMkLst>
        </pc:spChg>
      </pc:sldChg>
      <pc:sldChg chg="modSp">
        <pc:chgData name="Roy Ballam" userId="S::r.ballam@nutrition.org.uk::c142d6ba-9e44-42ad-85a8-e76793bc375e" providerId="AD" clId="Web-{CB45FED8-2A6B-34C6-9BFE-7197B237CDA9}" dt="2021-03-23T16:02:10.840" v="181" actId="14100"/>
        <pc:sldMkLst>
          <pc:docMk/>
          <pc:sldMk cId="1336843653" sldId="298"/>
        </pc:sldMkLst>
        <pc:picChg chg="mod">
          <ac:chgData name="Roy Ballam" userId="S::r.ballam@nutrition.org.uk::c142d6ba-9e44-42ad-85a8-e76793bc375e" providerId="AD" clId="Web-{CB45FED8-2A6B-34C6-9BFE-7197B237CDA9}" dt="2021-03-23T16:02:10.840" v="181" actId="14100"/>
          <ac:picMkLst>
            <pc:docMk/>
            <pc:sldMk cId="1336843653" sldId="298"/>
            <ac:picMk id="20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1020F-5B82-4FF7-810B-92E81DFD939E}" type="datetimeFigureOut">
              <a:rPr lang="en-GB" smtClean="0"/>
              <a:t>25/03/2021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D7351-7A98-4642-A638-8D69E9697520}" type="slidenum">
              <a:rPr lang="en-GB" smtClean="0"/>
              <a:t>‹#›</a:t>
            </a:fld>
            <a:endParaRPr lang="en-GB"/>
          </a:p>
        </p:txBody>
      </p:sp>
    </p:spTree>
    <p:extLst>
      <p:ext uri="{BB962C8B-B14F-4D97-AF65-F5344CB8AC3E}">
        <p14:creationId xmlns:p14="http://schemas.microsoft.com/office/powerpoint/2010/main" val="398207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ED7351-7A98-4642-A638-8D69E9697520}" type="slidenum">
              <a:rPr lang="en-GB" smtClean="0"/>
              <a:t>8</a:t>
            </a:fld>
            <a:endParaRPr lang="en-GB"/>
          </a:p>
        </p:txBody>
      </p:sp>
    </p:spTree>
    <p:extLst>
      <p:ext uri="{BB962C8B-B14F-4D97-AF65-F5344CB8AC3E}">
        <p14:creationId xmlns:p14="http://schemas.microsoft.com/office/powerpoint/2010/main" val="249145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AC092F-4DD7-4F9E-B629-72FC317E7F36}" type="slidenum">
              <a:rPr lang="en-GB" smtClean="0"/>
              <a:t>22</a:t>
            </a:fld>
            <a:endParaRPr lang="en-GB"/>
          </a:p>
        </p:txBody>
      </p:sp>
    </p:spTree>
    <p:extLst>
      <p:ext uri="{BB962C8B-B14F-4D97-AF65-F5344CB8AC3E}">
        <p14:creationId xmlns:p14="http://schemas.microsoft.com/office/powerpoint/2010/main" val="2616230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youtu.be/-W43z-XUGUo"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zqHi2gABb8" TargetMode="External"/><Relationship Id="rId2" Type="http://schemas.openxmlformats.org/officeDocument/2006/relationships/hyperlink" Target="https://www.foodafactoflife.org.uk/7-11-years/where-food-comes-from/videos/#quiz" TargetMode="Externa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youtu.be/csrXiLHla6c" TargetMode="Externa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3.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3.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3.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3.xml"/><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odafactoflife.org.uk/media/7737/farming-food-for-you-potatoes-p-516.pdf" TargetMode="External"/><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3.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3.xml"/><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3.xml"/><Relationship Id="rId4" Type="http://schemas.openxmlformats.org/officeDocument/2006/relationships/image" Target="../media/image84.jpeg"/></Relationships>
</file>

<file path=ppt/slides/_rels/slide3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3.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hyperlink" Target="https://youtu.be/9jFKVqsMV_o"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3.xml"/><Relationship Id="rId4" Type="http://schemas.openxmlformats.org/officeDocument/2006/relationships/image" Target="../media/image94.jpeg"/></Relationships>
</file>

<file path=ppt/slides/_rels/slide36.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image" Target="../media/image95.jpeg"/><Relationship Id="rId1" Type="http://schemas.openxmlformats.org/officeDocument/2006/relationships/slideLayout" Target="../slideLayouts/slideLayout3.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7.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soilassociation.org/organic-living/bee-organic/why-are-bees-important/"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hyperlink" Target="https://youtu.be/RaB51p9OpDg" TargetMode="External"/><Relationship Id="rId2" Type="http://schemas.openxmlformats.org/officeDocument/2006/relationships/hyperlink" Target="https://www.foodafactoflife.org.uk/7-11-years/where-food-comes-from/videos/#quiz" TargetMode="External"/><Relationship Id="rId1" Type="http://schemas.openxmlformats.org/officeDocument/2006/relationships/slideLayout" Target="../slideLayouts/slideLayout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Vegetables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Fruit</a:t>
            </a:r>
            <a:endParaRPr lang="en-GB"/>
          </a:p>
        </p:txBody>
      </p:sp>
      <p:sp>
        <p:nvSpPr>
          <p:cNvPr id="3" name="Subtitle 2"/>
          <p:cNvSpPr>
            <a:spLocks noGrp="1"/>
          </p:cNvSpPr>
          <p:nvPr>
            <p:ph type="subTitle" idx="1"/>
          </p:nvPr>
        </p:nvSpPr>
        <p:spPr>
          <a:xfrm>
            <a:off x="1169276" y="2571092"/>
            <a:ext cx="5924543" cy="3600000"/>
          </a:xfrm>
        </p:spPr>
        <p:txBody>
          <a:bodyPr/>
          <a:lstStyle/>
          <a:p>
            <a:pPr marL="0" indent="0">
              <a:buNone/>
            </a:pPr>
            <a:r>
              <a:rPr lang="en-GB" sz="2000"/>
              <a:t>The fruit of a plant is created after its flowers have been pollinated. </a:t>
            </a:r>
          </a:p>
          <a:p>
            <a:pPr marL="0" indent="0">
              <a:buNone/>
            </a:pPr>
            <a:r>
              <a:rPr lang="en-GB" sz="2000"/>
              <a:t>Many fruits are sweet, but some fruits are not and are usually used like a vegetable in food, e.g. tomatoes, cucumber and aubergine.</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5570" y="1923798"/>
            <a:ext cx="4357231" cy="2905146"/>
          </a:xfrm>
          <a:prstGeom prst="rect">
            <a:avLst/>
          </a:prstGeom>
        </p:spPr>
      </p:pic>
      <p:sp>
        <p:nvSpPr>
          <p:cNvPr id="5" name="TextBox 4"/>
          <p:cNvSpPr txBox="1"/>
          <p:nvPr/>
        </p:nvSpPr>
        <p:spPr>
          <a:xfrm>
            <a:off x="7488455" y="5053263"/>
            <a:ext cx="4274346"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Tomatoes are the edible fruit of a plant.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514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Fruit</a:t>
            </a:r>
            <a:endParaRPr lang="en-GB"/>
          </a:p>
        </p:txBody>
      </p:sp>
      <p:sp>
        <p:nvSpPr>
          <p:cNvPr id="3" name="Subtitle 2"/>
          <p:cNvSpPr>
            <a:spLocks noGrp="1"/>
          </p:cNvSpPr>
          <p:nvPr>
            <p:ph type="subTitle" idx="1"/>
          </p:nvPr>
        </p:nvSpPr>
        <p:spPr/>
        <p:txBody>
          <a:bodyPr/>
          <a:lstStyle/>
          <a:p>
            <a:pPr marL="0" indent="0">
              <a:buNone/>
            </a:pPr>
            <a:r>
              <a:rPr lang="en-US" sz="2000"/>
              <a:t>‘</a:t>
            </a:r>
            <a:r>
              <a:rPr lang="en-US" sz="2000" err="1"/>
              <a:t>Savoury</a:t>
            </a:r>
            <a:r>
              <a:rPr lang="en-US" sz="2000"/>
              <a:t>’ fruit includes:</a:t>
            </a:r>
          </a:p>
          <a:p>
            <a:r>
              <a:rPr lang="en-US" sz="2000" err="1"/>
              <a:t>aubergine</a:t>
            </a:r>
            <a:r>
              <a:rPr lang="en-US" sz="2000"/>
              <a:t>;</a:t>
            </a:r>
          </a:p>
          <a:p>
            <a:r>
              <a:rPr lang="en-US" sz="2000"/>
              <a:t>cucumber;</a:t>
            </a:r>
          </a:p>
          <a:p>
            <a:r>
              <a:rPr lang="en-US" sz="2000"/>
              <a:t>pepper;</a:t>
            </a:r>
          </a:p>
          <a:p>
            <a:r>
              <a:rPr lang="en-US" sz="2000"/>
              <a:t>squash;</a:t>
            </a:r>
          </a:p>
          <a:p>
            <a:r>
              <a:rPr lang="en-US" sz="2000"/>
              <a:t>sweetcorn;</a:t>
            </a:r>
          </a:p>
          <a:p>
            <a:r>
              <a:rPr lang="en-US" sz="2000"/>
              <a:t>tomatoes.</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5767" y="4620126"/>
            <a:ext cx="2104413" cy="1769812"/>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12168" y="1855915"/>
            <a:ext cx="2446039" cy="150279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92791" y="1250427"/>
            <a:ext cx="2825396" cy="1881758"/>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9426" y="3012005"/>
            <a:ext cx="2404305" cy="2305251"/>
          </a:xfrm>
          <a:prstGeom prst="rect">
            <a:avLst/>
          </a:prstGeom>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15754" y="4052071"/>
            <a:ext cx="2882510" cy="2032394"/>
          </a:xfrm>
          <a:prstGeom prst="rect">
            <a:avLst/>
          </a:prstGeom>
        </p:spPr>
      </p:pic>
      <p:sp>
        <p:nvSpPr>
          <p:cNvPr id="11" name="TextBox 10"/>
          <p:cNvSpPr txBox="1"/>
          <p:nvPr/>
        </p:nvSpPr>
        <p:spPr>
          <a:xfrm>
            <a:off x="6029273" y="2993457"/>
            <a:ext cx="208891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Spaghetti squash</a:t>
            </a:r>
            <a:endParaRPr lang="en-GB">
              <a:latin typeface="Arial" panose="020B0604020202020204" pitchFamily="34" charset="0"/>
              <a:cs typeface="Arial" panose="020B0604020202020204" pitchFamily="34" charset="0"/>
            </a:endParaRPr>
          </a:p>
        </p:txBody>
      </p:sp>
      <p:sp>
        <p:nvSpPr>
          <p:cNvPr id="12" name="TextBox 11"/>
          <p:cNvSpPr txBox="1"/>
          <p:nvPr/>
        </p:nvSpPr>
        <p:spPr>
          <a:xfrm>
            <a:off x="9836444" y="3501474"/>
            <a:ext cx="226182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Peppers</a:t>
            </a:r>
            <a:endParaRPr lang="en-GB">
              <a:latin typeface="Arial" panose="020B0604020202020204" pitchFamily="34" charset="0"/>
              <a:cs typeface="Arial" panose="020B0604020202020204" pitchFamily="34" charset="0"/>
            </a:endParaRPr>
          </a:p>
        </p:txBody>
      </p:sp>
      <p:sp>
        <p:nvSpPr>
          <p:cNvPr id="13" name="TextBox 12"/>
          <p:cNvSpPr txBox="1"/>
          <p:nvPr/>
        </p:nvSpPr>
        <p:spPr>
          <a:xfrm>
            <a:off x="7170936" y="4707918"/>
            <a:ext cx="1789917"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Yellow scallop squash</a:t>
            </a:r>
            <a:endParaRPr lang="en-GB">
              <a:latin typeface="Arial" panose="020B0604020202020204" pitchFamily="34" charset="0"/>
              <a:cs typeface="Arial" panose="020B0604020202020204" pitchFamily="34" charset="0"/>
            </a:endParaRPr>
          </a:p>
        </p:txBody>
      </p:sp>
      <p:sp>
        <p:nvSpPr>
          <p:cNvPr id="14" name="TextBox 13"/>
          <p:cNvSpPr txBox="1"/>
          <p:nvPr/>
        </p:nvSpPr>
        <p:spPr>
          <a:xfrm>
            <a:off x="10086584" y="5967662"/>
            <a:ext cx="1771623" cy="369332"/>
          </a:xfrm>
          <a:prstGeom prst="rect">
            <a:avLst/>
          </a:prstGeom>
          <a:noFill/>
        </p:spPr>
        <p:txBody>
          <a:bodyPr wrap="square" rtlCol="0">
            <a:spAutoFit/>
          </a:bodyPr>
          <a:lstStyle/>
          <a:p>
            <a:r>
              <a:rPr lang="en-US" err="1">
                <a:latin typeface="Arial" panose="020B0604020202020204" pitchFamily="34" charset="0"/>
                <a:cs typeface="Arial" panose="020B0604020202020204" pitchFamily="34" charset="0"/>
              </a:rPr>
              <a:t>Aubergine</a:t>
            </a:r>
            <a:endParaRPr lang="en-GB">
              <a:latin typeface="Arial" panose="020B0604020202020204" pitchFamily="34" charset="0"/>
              <a:cs typeface="Arial" panose="020B0604020202020204" pitchFamily="34" charset="0"/>
            </a:endParaRPr>
          </a:p>
        </p:txBody>
      </p:sp>
      <p:sp>
        <p:nvSpPr>
          <p:cNvPr id="15" name="TextBox 14"/>
          <p:cNvSpPr txBox="1"/>
          <p:nvPr/>
        </p:nvSpPr>
        <p:spPr>
          <a:xfrm>
            <a:off x="5122843" y="6205272"/>
            <a:ext cx="2144231"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Cucumber</a:t>
            </a:r>
            <a:endParaRPr lang="en-GB">
              <a:latin typeface="Arial" panose="020B0604020202020204" pitchFamily="34" charset="0"/>
              <a:cs typeface="Arial" panose="020B0604020202020204" pitchFamily="34" charset="0"/>
            </a:endParaRPr>
          </a:p>
        </p:txBody>
      </p:sp>
      <p:pic>
        <p:nvPicPr>
          <p:cNvPr id="16" name="Picture 2" descr="https://northeurope1-mediap.svc.ms/transform/thumbnail?provider=spo&amp;inputFormat=jpg&amp;cs=fFNQTw&amp;docid=https%3A%2F%2Fbritishnutritionfounda.sharepoint.com%3A443%2F_api%2Fv2.0%2Fdrives%2Fb!zVWG0DeXP06YqRI5JYzuPP582epoqX9CsCuJPmugNVr0cTDFRH_9Q4lcjntqN0aw%2Fitems%2F01DKTTRERD62TSYKGQKFGJOVX7X6LPIY6X%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83467" y="2993457"/>
            <a:ext cx="2019341" cy="13776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6836" y="4401280"/>
            <a:ext cx="1729078"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Sweetcorn</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50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Fruit - growing peppers</a:t>
            </a:r>
            <a:endParaRPr lang="en-GB"/>
          </a:p>
        </p:txBody>
      </p:sp>
      <p:sp>
        <p:nvSpPr>
          <p:cNvPr id="3" name="Subtitle 2"/>
          <p:cNvSpPr>
            <a:spLocks noGrp="1"/>
          </p:cNvSpPr>
          <p:nvPr>
            <p:ph type="subTitle" idx="1"/>
          </p:nvPr>
        </p:nvSpPr>
        <p:spPr>
          <a:xfrm>
            <a:off x="1169276" y="2571092"/>
            <a:ext cx="3835861" cy="3600000"/>
          </a:xfrm>
        </p:spPr>
        <p:txBody>
          <a:bodyPr/>
          <a:lstStyle/>
          <a:p>
            <a:pPr marL="0" indent="0">
              <a:buNone/>
            </a:pPr>
            <a:r>
              <a:rPr lang="en-US" sz="2000"/>
              <a:t>Watch this video about peppers.</a:t>
            </a:r>
            <a:endParaRPr lang="en-GB" sz="2000"/>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5532" y="2497794"/>
            <a:ext cx="5734902" cy="3003996"/>
          </a:xfrm>
          <a:prstGeom prst="rect">
            <a:avLst/>
          </a:prstGeom>
        </p:spPr>
      </p:pic>
      <p:sp>
        <p:nvSpPr>
          <p:cNvPr id="5" name="TextBox 4"/>
          <p:cNvSpPr txBox="1"/>
          <p:nvPr/>
        </p:nvSpPr>
        <p:spPr>
          <a:xfrm>
            <a:off x="6381549" y="5659655"/>
            <a:ext cx="500513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Click on the picture above to watch the video.</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417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1280" y="3369939"/>
            <a:ext cx="3118593" cy="3011609"/>
          </a:xfrm>
          <a:prstGeom prst="rect">
            <a:avLst/>
          </a:prstGeom>
        </p:spPr>
      </p:pic>
      <p:sp>
        <p:nvSpPr>
          <p:cNvPr id="2" name="Title 1"/>
          <p:cNvSpPr>
            <a:spLocks noGrp="1"/>
          </p:cNvSpPr>
          <p:nvPr>
            <p:ph type="ctrTitle"/>
          </p:nvPr>
        </p:nvSpPr>
        <p:spPr/>
        <p:txBody>
          <a:bodyPr/>
          <a:lstStyle/>
          <a:p>
            <a:r>
              <a:rPr lang="en-GB"/>
              <a:t>Fruit - tomatoes</a:t>
            </a:r>
            <a:endParaRPr lang="en-US"/>
          </a:p>
        </p:txBody>
      </p:sp>
      <p:sp>
        <p:nvSpPr>
          <p:cNvPr id="3" name="Subtitle 2"/>
          <p:cNvSpPr>
            <a:spLocks noGrp="1"/>
          </p:cNvSpPr>
          <p:nvPr>
            <p:ph type="subTitle" idx="1"/>
          </p:nvPr>
        </p:nvSpPr>
        <p:spPr>
          <a:xfrm>
            <a:off x="1169276" y="2571092"/>
            <a:ext cx="4798756" cy="3589562"/>
          </a:xfrm>
        </p:spPr>
        <p:txBody>
          <a:bodyPr/>
          <a:lstStyle/>
          <a:p>
            <a:pPr marL="0" indent="0">
              <a:buNone/>
            </a:pPr>
            <a:r>
              <a:rPr lang="en-GB" sz="2000">
                <a:latin typeface="Arial"/>
                <a:cs typeface="Arial"/>
              </a:rPr>
              <a:t>There are many different types of tomato.</a:t>
            </a:r>
          </a:p>
          <a:p>
            <a:pPr marL="0" indent="0">
              <a:buNone/>
            </a:pPr>
            <a:r>
              <a:rPr lang="en-GB" sz="2000"/>
              <a:t>They have different names, such as:</a:t>
            </a:r>
          </a:p>
          <a:p>
            <a:r>
              <a:rPr lang="en-US" sz="2000"/>
              <a:t>Cherry;</a:t>
            </a:r>
          </a:p>
          <a:p>
            <a:r>
              <a:rPr lang="en-US" sz="2000"/>
              <a:t>San </a:t>
            </a:r>
            <a:r>
              <a:rPr lang="en-US" sz="2000" err="1"/>
              <a:t>marzano</a:t>
            </a:r>
            <a:r>
              <a:rPr lang="en-US" sz="2000"/>
              <a:t>;</a:t>
            </a:r>
          </a:p>
          <a:p>
            <a:r>
              <a:rPr lang="en-US" sz="2000"/>
              <a:t>Green zebra.</a:t>
            </a:r>
            <a:endParaRPr lang="en-GB" sz="2000"/>
          </a:p>
          <a:p>
            <a:pPr marL="0" indent="0">
              <a:buNone/>
            </a:pPr>
            <a:endParaRPr lang="en-GB" sz="2800"/>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02863" y="734843"/>
            <a:ext cx="2225408" cy="283133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3344" y="3049825"/>
            <a:ext cx="2152719" cy="2690615"/>
          </a:xfrm>
          <a:prstGeom prst="rect">
            <a:avLst/>
          </a:prstGeom>
        </p:spPr>
      </p:pic>
      <p:sp>
        <p:nvSpPr>
          <p:cNvPr id="4" name="TextBox 3"/>
          <p:cNvSpPr txBox="1"/>
          <p:nvPr/>
        </p:nvSpPr>
        <p:spPr>
          <a:xfrm>
            <a:off x="7896063" y="3545123"/>
            <a:ext cx="1636295"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Green zebra</a:t>
            </a:r>
            <a:endParaRPr lang="en-GB">
              <a:latin typeface="Arial" panose="020B0604020202020204" pitchFamily="34" charset="0"/>
              <a:cs typeface="Arial" panose="020B0604020202020204" pitchFamily="34" charset="0"/>
            </a:endParaRPr>
          </a:p>
        </p:txBody>
      </p:sp>
      <p:sp>
        <p:nvSpPr>
          <p:cNvPr id="8" name="TextBox 7"/>
          <p:cNvSpPr txBox="1"/>
          <p:nvPr/>
        </p:nvSpPr>
        <p:spPr>
          <a:xfrm>
            <a:off x="5699966" y="5686957"/>
            <a:ext cx="1867301"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San </a:t>
            </a:r>
            <a:r>
              <a:rPr lang="en-US" err="1">
                <a:latin typeface="Arial" panose="020B0604020202020204" pitchFamily="34" charset="0"/>
                <a:cs typeface="Arial" panose="020B0604020202020204" pitchFamily="34" charset="0"/>
              </a:rPr>
              <a:t>Marzano</a:t>
            </a:r>
            <a:endParaRPr lang="en-GB">
              <a:latin typeface="Arial" panose="020B0604020202020204" pitchFamily="34" charset="0"/>
              <a:cs typeface="Arial" panose="020B0604020202020204" pitchFamily="34" charset="0"/>
            </a:endParaRPr>
          </a:p>
        </p:txBody>
      </p:sp>
      <p:sp>
        <p:nvSpPr>
          <p:cNvPr id="10" name="TextBox 9"/>
          <p:cNvSpPr txBox="1"/>
          <p:nvPr/>
        </p:nvSpPr>
        <p:spPr>
          <a:xfrm>
            <a:off x="10248202" y="5792134"/>
            <a:ext cx="231006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Cherry</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592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Fruit - harvesting tomatoes</a:t>
            </a:r>
            <a:endParaRPr lang="en-US"/>
          </a:p>
        </p:txBody>
      </p:sp>
      <p:sp>
        <p:nvSpPr>
          <p:cNvPr id="5" name="Subtitle 4"/>
          <p:cNvSpPr>
            <a:spLocks noGrp="1"/>
          </p:cNvSpPr>
          <p:nvPr>
            <p:ph type="subTitle" idx="1"/>
          </p:nvPr>
        </p:nvSpPr>
        <p:spPr>
          <a:xfrm>
            <a:off x="1169276" y="2571092"/>
            <a:ext cx="3604855" cy="3600000"/>
          </a:xfrm>
        </p:spPr>
        <p:txBody>
          <a:bodyPr/>
          <a:lstStyle/>
          <a:p>
            <a:pPr marL="0" indent="0">
              <a:buNone/>
            </a:pPr>
            <a:r>
              <a:rPr lang="en-US" sz="2000"/>
              <a:t>Watch this video about tomatoes.</a:t>
            </a:r>
          </a:p>
          <a:p>
            <a:pPr marL="0" indent="0">
              <a:buNone/>
            </a:pPr>
            <a:r>
              <a:rPr lang="en-US" sz="2000"/>
              <a:t>Then answer the Tasty tomatoes </a:t>
            </a:r>
            <a:r>
              <a:rPr lang="en-US" sz="2000">
                <a:hlinkClick r:id="rId2"/>
              </a:rPr>
              <a:t>quiz</a:t>
            </a:r>
            <a:r>
              <a:rPr lang="en-US" sz="2000"/>
              <a:t>.</a:t>
            </a:r>
            <a:endParaRPr lang="en-GB" sz="2000"/>
          </a:p>
        </p:txBody>
      </p:sp>
      <p:pic>
        <p:nvPicPr>
          <p:cNvPr id="3" name="Picture 2">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13106" y="2335269"/>
            <a:ext cx="6070790" cy="3127536"/>
          </a:xfrm>
          <a:prstGeom prst="rect">
            <a:avLst/>
          </a:prstGeom>
        </p:spPr>
      </p:pic>
      <p:sp>
        <p:nvSpPr>
          <p:cNvPr id="4" name="TextBox 3"/>
          <p:cNvSpPr txBox="1"/>
          <p:nvPr/>
        </p:nvSpPr>
        <p:spPr>
          <a:xfrm>
            <a:off x="5746282" y="5659655"/>
            <a:ext cx="500513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Click on the picture above to watch the video.</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34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Fruit - sweetcorn</a:t>
            </a:r>
            <a:endParaRPr lang="en-GB"/>
          </a:p>
        </p:txBody>
      </p:sp>
      <p:sp>
        <p:nvSpPr>
          <p:cNvPr id="3" name="Subtitle 2"/>
          <p:cNvSpPr>
            <a:spLocks noGrp="1"/>
          </p:cNvSpPr>
          <p:nvPr>
            <p:ph type="subTitle" idx="1"/>
          </p:nvPr>
        </p:nvSpPr>
        <p:spPr>
          <a:xfrm>
            <a:off x="1169276" y="2571092"/>
            <a:ext cx="5270025" cy="3600000"/>
          </a:xfrm>
        </p:spPr>
        <p:txBody>
          <a:bodyPr/>
          <a:lstStyle/>
          <a:p>
            <a:pPr marL="0" indent="0">
              <a:buNone/>
            </a:pPr>
            <a:r>
              <a:rPr lang="en-US" sz="2000"/>
              <a:t>Sweetcorn is the fruit of the maize plant and, when fresh, is considered a vegetable. The kernels when dried, are considered a grain and are used to make flour or popcorn.</a:t>
            </a:r>
            <a:endParaRPr lang="en-GB" sz="2000"/>
          </a:p>
          <a:p>
            <a:pPr marL="0" indent="0">
              <a:buNone/>
            </a:pPr>
            <a:r>
              <a:rPr lang="en-US" sz="2000"/>
              <a:t>Watch this video to find out more about sweetcorn.</a:t>
            </a:r>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6869" y="2568208"/>
            <a:ext cx="5182703" cy="2728945"/>
          </a:xfrm>
          <a:prstGeom prst="rect">
            <a:avLst/>
          </a:prstGeom>
        </p:spPr>
      </p:pic>
      <p:sp>
        <p:nvSpPr>
          <p:cNvPr id="5" name="TextBox 4"/>
          <p:cNvSpPr txBox="1"/>
          <p:nvPr/>
        </p:nvSpPr>
        <p:spPr>
          <a:xfrm>
            <a:off x="6737288" y="5405910"/>
            <a:ext cx="500513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Click on the picture above to watch the video.</a:t>
            </a:r>
            <a:endParaRPr lang="en-GB">
              <a:latin typeface="Arial" panose="020B0604020202020204" pitchFamily="34" charset="0"/>
              <a:cs typeface="Arial" panose="020B0604020202020204" pitchFamily="34" charset="0"/>
            </a:endParaRPr>
          </a:p>
        </p:txBody>
      </p:sp>
      <p:pic>
        <p:nvPicPr>
          <p:cNvPr id="3074" name="Picture 2" descr="https://northeurope1-mediap.svc.ms/transform/thumbnail?provider=spo&amp;inputFormat=jpg&amp;cs=fFNQTw&amp;docid=https%3A%2F%2Fbritishnutritionfounda.sharepoint.com%3A443%2F_api%2Fv2.0%2Fdrives%2Fb!zVWG0DeXP06YqRI5JYzuPP582epoqX9CsCuJPmugNVr0cTDFRH_9Q4lcjntqN0aw%2Fitems%2F01DKTTRERD62TSYKGQKFGJOVX7X6LPIY6X%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67301" y="4561115"/>
            <a:ext cx="2880027" cy="196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303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Legumes</a:t>
            </a:r>
            <a:endParaRPr lang="en-GB"/>
          </a:p>
        </p:txBody>
      </p:sp>
      <p:sp>
        <p:nvSpPr>
          <p:cNvPr id="3" name="Subtitle 2"/>
          <p:cNvSpPr>
            <a:spLocks noGrp="1"/>
          </p:cNvSpPr>
          <p:nvPr>
            <p:ph type="subTitle" idx="1"/>
          </p:nvPr>
        </p:nvSpPr>
        <p:spPr>
          <a:xfrm>
            <a:off x="1169276" y="2571092"/>
            <a:ext cx="4779137" cy="3600000"/>
          </a:xfrm>
        </p:spPr>
        <p:txBody>
          <a:bodyPr/>
          <a:lstStyle/>
          <a:p>
            <a:pPr marL="0" indent="0">
              <a:buNone/>
            </a:pPr>
            <a:r>
              <a:rPr lang="en-GB" sz="2000" dirty="0">
                <a:latin typeface="Arial"/>
                <a:cs typeface="Arial"/>
              </a:rPr>
              <a:t>Legumes are grown for their edible seeds, known as beans and peas. They are the fruit (seed) of a plant.</a:t>
            </a: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14363" y="1849211"/>
            <a:ext cx="5231453" cy="3486839"/>
          </a:xfrm>
          <a:prstGeom prst="rect">
            <a:avLst/>
          </a:prstGeom>
        </p:spPr>
      </p:pic>
      <p:sp>
        <p:nvSpPr>
          <p:cNvPr id="5" name="TextBox 4"/>
          <p:cNvSpPr txBox="1"/>
          <p:nvPr/>
        </p:nvSpPr>
        <p:spPr>
          <a:xfrm>
            <a:off x="7546206" y="5582653"/>
            <a:ext cx="3859731"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Peas are the edible seeds of plants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53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Legumes</a:t>
            </a:r>
            <a:endParaRPr lang="en-GB"/>
          </a:p>
        </p:txBody>
      </p:sp>
      <p:sp>
        <p:nvSpPr>
          <p:cNvPr id="3" name="Subtitle 2"/>
          <p:cNvSpPr>
            <a:spLocks noGrp="1"/>
          </p:cNvSpPr>
          <p:nvPr>
            <p:ph type="subTitle" idx="1"/>
          </p:nvPr>
        </p:nvSpPr>
        <p:spPr/>
        <p:txBody>
          <a:bodyPr/>
          <a:lstStyle/>
          <a:p>
            <a:pPr marL="0" indent="0">
              <a:buNone/>
            </a:pPr>
            <a:r>
              <a:rPr lang="en-US" sz="2000"/>
              <a:t>Legumes include:</a:t>
            </a:r>
          </a:p>
          <a:p>
            <a:r>
              <a:rPr lang="en-US" sz="2000"/>
              <a:t>adzuki beans;</a:t>
            </a:r>
          </a:p>
          <a:p>
            <a:r>
              <a:rPr lang="en-US" sz="2000"/>
              <a:t>chickpeas;</a:t>
            </a:r>
          </a:p>
          <a:p>
            <a:r>
              <a:rPr lang="en-US" sz="2000"/>
              <a:t>garden peas;</a:t>
            </a:r>
          </a:p>
          <a:p>
            <a:r>
              <a:rPr lang="en-US" sz="2000"/>
              <a:t>kidney beans;</a:t>
            </a:r>
          </a:p>
          <a:p>
            <a:r>
              <a:rPr lang="en-US" sz="2000"/>
              <a:t>lima beans;</a:t>
            </a:r>
          </a:p>
          <a:p>
            <a:r>
              <a:rPr lang="en-US" sz="2000"/>
              <a:t>soy beans.</a:t>
            </a:r>
          </a:p>
          <a:p>
            <a:endParaRPr lang="en-GB" sz="200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2763" y="1028177"/>
            <a:ext cx="3066402" cy="2044268"/>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t="19967" b="3437"/>
          <a:stretch/>
        </p:blipFill>
        <p:spPr>
          <a:xfrm>
            <a:off x="8947296" y="1903914"/>
            <a:ext cx="2820249" cy="2160191"/>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62763" y="3345863"/>
            <a:ext cx="3420566" cy="2328257"/>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40606" y="3986938"/>
            <a:ext cx="3126939" cy="2134502"/>
          </a:xfrm>
          <a:prstGeom prst="rect">
            <a:avLst/>
          </a:prstGeom>
        </p:spPr>
      </p:pic>
      <p:sp>
        <p:nvSpPr>
          <p:cNvPr id="10" name="TextBox 7"/>
          <p:cNvSpPr txBox="1"/>
          <p:nvPr/>
        </p:nvSpPr>
        <p:spPr>
          <a:xfrm>
            <a:off x="6474320" y="3111987"/>
            <a:ext cx="189058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Chickpeas</a:t>
            </a:r>
            <a:endParaRPr lang="en-GB">
              <a:latin typeface="Arial" panose="020B0604020202020204" pitchFamily="34" charset="0"/>
              <a:cs typeface="Arial" panose="020B0604020202020204" pitchFamily="34" charset="0"/>
            </a:endParaRPr>
          </a:p>
        </p:txBody>
      </p:sp>
      <p:sp>
        <p:nvSpPr>
          <p:cNvPr id="11" name="TextBox 8"/>
          <p:cNvSpPr txBox="1"/>
          <p:nvPr/>
        </p:nvSpPr>
        <p:spPr>
          <a:xfrm>
            <a:off x="9704618" y="3986938"/>
            <a:ext cx="206292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Kidney beans</a:t>
            </a:r>
            <a:endParaRPr lang="en-GB">
              <a:latin typeface="Arial" panose="020B0604020202020204" pitchFamily="34" charset="0"/>
              <a:cs typeface="Arial" panose="020B0604020202020204" pitchFamily="34" charset="0"/>
            </a:endParaRPr>
          </a:p>
        </p:txBody>
      </p:sp>
      <p:sp>
        <p:nvSpPr>
          <p:cNvPr id="12" name="TextBox 10"/>
          <p:cNvSpPr txBox="1"/>
          <p:nvPr/>
        </p:nvSpPr>
        <p:spPr>
          <a:xfrm>
            <a:off x="6330329" y="5674120"/>
            <a:ext cx="2334990" cy="3707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Soy beans</a:t>
            </a:r>
            <a:endParaRPr lang="en-GB">
              <a:latin typeface="Arial" panose="020B0604020202020204" pitchFamily="34" charset="0"/>
              <a:cs typeface="Arial" panose="020B0604020202020204" pitchFamily="34" charset="0"/>
            </a:endParaRPr>
          </a:p>
        </p:txBody>
      </p:sp>
      <p:sp>
        <p:nvSpPr>
          <p:cNvPr id="13" name="TextBox 11"/>
          <p:cNvSpPr txBox="1"/>
          <p:nvPr/>
        </p:nvSpPr>
        <p:spPr>
          <a:xfrm>
            <a:off x="9402872" y="6044822"/>
            <a:ext cx="20635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Lima beans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3764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Leaves</a:t>
            </a:r>
            <a:endParaRPr lang="en-GB"/>
          </a:p>
        </p:txBody>
      </p:sp>
      <p:sp>
        <p:nvSpPr>
          <p:cNvPr id="3" name="Subtitle 2"/>
          <p:cNvSpPr>
            <a:spLocks noGrp="1"/>
          </p:cNvSpPr>
          <p:nvPr>
            <p:ph type="subTitle" idx="1"/>
          </p:nvPr>
        </p:nvSpPr>
        <p:spPr>
          <a:xfrm>
            <a:off x="1169276" y="2571092"/>
            <a:ext cx="5385528" cy="3600000"/>
          </a:xfrm>
        </p:spPr>
        <p:txBody>
          <a:bodyPr/>
          <a:lstStyle/>
          <a:p>
            <a:pPr marL="0" indent="0">
              <a:buNone/>
            </a:pPr>
            <a:r>
              <a:rPr lang="en-GB" sz="2000" dirty="0"/>
              <a:t>Plant leaves capture sunlight and use the energy from it to make </a:t>
            </a:r>
            <a:r>
              <a:rPr lang="en-GB" sz="2000" dirty="0" smtClean="0"/>
              <a:t>food. This process is </a:t>
            </a:r>
            <a:r>
              <a:rPr lang="en-US" sz="2000" dirty="0" smtClean="0"/>
              <a:t>known as photosynthesis.</a:t>
            </a:r>
          </a:p>
          <a:p>
            <a:pPr marL="0" indent="0">
              <a:buNone/>
            </a:pPr>
            <a:r>
              <a:rPr lang="en-US" sz="2000" dirty="0" smtClean="0"/>
              <a:t>Carbon dioxide (from the air), water (from the soil)* and light (usually sunlight) are needed for photosynthesis to take place.</a:t>
            </a:r>
            <a:endParaRPr lang="en-GB" sz="2000" dirty="0" smtClean="0"/>
          </a:p>
          <a:p>
            <a:pPr marL="0" indent="0">
              <a:buNone/>
            </a:pPr>
            <a:r>
              <a:rPr lang="en-GB" sz="2000" dirty="0" smtClean="0"/>
              <a:t>Plant’s leaves </a:t>
            </a:r>
            <a:r>
              <a:rPr lang="en-GB" sz="2000" dirty="0"/>
              <a:t>are usually flat and green, which helps them to capture lots of sunlight.</a:t>
            </a:r>
          </a:p>
          <a:p>
            <a:pPr marL="0" indent="0">
              <a:buNone/>
            </a:pPr>
            <a:endParaRPr lang="en-US" sz="2000" dirty="0"/>
          </a:p>
          <a:p>
            <a:pPr marL="0" indent="0">
              <a:buNone/>
            </a:pPr>
            <a:r>
              <a:rPr lang="en-US" sz="1400" dirty="0" smtClean="0"/>
              <a:t>*Some plants are grown hydroponically. This means that they get their water from a nutrient solution, rather than the soil.</a:t>
            </a:r>
            <a:endParaRPr lang="en-GB" sz="1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7775" y="1923798"/>
            <a:ext cx="4651136" cy="3488352"/>
          </a:xfrm>
          <a:prstGeom prst="rect">
            <a:avLst/>
          </a:prstGeom>
        </p:spPr>
      </p:pic>
      <p:sp>
        <p:nvSpPr>
          <p:cNvPr id="5" name="TextBox 4"/>
          <p:cNvSpPr txBox="1"/>
          <p:nvPr/>
        </p:nvSpPr>
        <p:spPr>
          <a:xfrm>
            <a:off x="7613583" y="5587484"/>
            <a:ext cx="411961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Lettuce is the edible leaves of a plant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3082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Leaves</a:t>
            </a:r>
            <a:endParaRPr lang="en-GB"/>
          </a:p>
        </p:txBody>
      </p:sp>
      <p:sp>
        <p:nvSpPr>
          <p:cNvPr id="3" name="Subtitle 2"/>
          <p:cNvSpPr>
            <a:spLocks noGrp="1"/>
          </p:cNvSpPr>
          <p:nvPr>
            <p:ph type="subTitle" idx="1"/>
          </p:nvPr>
        </p:nvSpPr>
        <p:spPr/>
        <p:txBody>
          <a:bodyPr/>
          <a:lstStyle/>
          <a:p>
            <a:pPr marL="0" indent="0">
              <a:buNone/>
            </a:pPr>
            <a:r>
              <a:rPr lang="en-US" sz="2000"/>
              <a:t>Leaves include:</a:t>
            </a:r>
          </a:p>
          <a:p>
            <a:r>
              <a:rPr lang="en-US" sz="2000"/>
              <a:t>cabbage;</a:t>
            </a:r>
          </a:p>
          <a:p>
            <a:r>
              <a:rPr lang="en-US" sz="2000"/>
              <a:t>kale;</a:t>
            </a:r>
          </a:p>
          <a:p>
            <a:r>
              <a:rPr lang="en-US" sz="2000" err="1"/>
              <a:t>pak</a:t>
            </a:r>
            <a:r>
              <a:rPr lang="en-US" sz="2000"/>
              <a:t> </a:t>
            </a:r>
            <a:r>
              <a:rPr lang="en-US" sz="2000" err="1"/>
              <a:t>choi</a:t>
            </a:r>
            <a:r>
              <a:rPr lang="en-US" sz="2000"/>
              <a:t>;</a:t>
            </a:r>
          </a:p>
          <a:p>
            <a:r>
              <a:rPr lang="en-US" sz="2000"/>
              <a:t>salad cress;</a:t>
            </a:r>
          </a:p>
          <a:p>
            <a:r>
              <a:rPr lang="en-US" sz="2000"/>
              <a:t>spinach;</a:t>
            </a:r>
          </a:p>
          <a:p>
            <a:r>
              <a:rPr lang="en-US" sz="2000"/>
              <a:t>watercress.</a:t>
            </a:r>
            <a:endParaRPr lang="en-GB" sz="200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68253" y="1563798"/>
            <a:ext cx="3535994" cy="2362044"/>
          </a:xfrm>
          <a:prstGeom prst="rect">
            <a:avLst/>
          </a:prstGeom>
        </p:spPr>
      </p:pic>
      <p:sp>
        <p:nvSpPr>
          <p:cNvPr id="7" name="TextBox 6"/>
          <p:cNvSpPr txBox="1"/>
          <p:nvPr/>
        </p:nvSpPr>
        <p:spPr>
          <a:xfrm>
            <a:off x="9825684" y="3917108"/>
            <a:ext cx="212718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Lettuce</a:t>
            </a:r>
            <a:endParaRPr lang="en-GB">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58542" y="991861"/>
            <a:ext cx="2724369" cy="209504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4730" y="1282666"/>
            <a:ext cx="2842727" cy="2132045"/>
          </a:xfrm>
          <a:prstGeom prst="rect">
            <a:avLst/>
          </a:prstGeom>
        </p:spPr>
      </p:pic>
      <p:sp>
        <p:nvSpPr>
          <p:cNvPr id="10" name="TextBox 9"/>
          <p:cNvSpPr txBox="1"/>
          <p:nvPr/>
        </p:nvSpPr>
        <p:spPr>
          <a:xfrm>
            <a:off x="4678988" y="3476526"/>
            <a:ext cx="140425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Spinach</a:t>
            </a:r>
            <a:endParaRPr lang="en-GB">
              <a:latin typeface="Arial" panose="020B0604020202020204" pitchFamily="34" charset="0"/>
              <a:cs typeface="Arial" panose="020B0604020202020204" pitchFamily="34" charset="0"/>
            </a:endParaRPr>
          </a:p>
        </p:txBody>
      </p:sp>
      <p:sp>
        <p:nvSpPr>
          <p:cNvPr id="11" name="TextBox 10"/>
          <p:cNvSpPr txBox="1"/>
          <p:nvPr/>
        </p:nvSpPr>
        <p:spPr>
          <a:xfrm>
            <a:off x="7117296" y="3289506"/>
            <a:ext cx="163285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Watercress</a:t>
            </a:r>
            <a:endParaRPr lang="en-GB">
              <a:latin typeface="Arial" panose="020B0604020202020204" pitchFamily="34" charset="0"/>
              <a:cs typeface="Arial" panose="020B0604020202020204" pitchFamily="34" charset="0"/>
            </a:endParaRPr>
          </a:p>
        </p:txBody>
      </p:sp>
      <p:sp>
        <p:nvSpPr>
          <p:cNvPr id="12" name="TextBox 11"/>
          <p:cNvSpPr txBox="1"/>
          <p:nvPr/>
        </p:nvSpPr>
        <p:spPr>
          <a:xfrm>
            <a:off x="8342234" y="5858111"/>
            <a:ext cx="1469056"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Cabbage</a:t>
            </a:r>
            <a:endParaRPr lang="en-GB">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6155" y="4304483"/>
            <a:ext cx="1734890" cy="1609978"/>
          </a:xfrm>
          <a:prstGeom prst="rect">
            <a:avLst/>
          </a:prstGeom>
        </p:spPr>
      </p:pic>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84100" y="4003639"/>
            <a:ext cx="2708579" cy="1805184"/>
          </a:xfrm>
          <a:prstGeom prst="rect">
            <a:avLst/>
          </a:prstGeom>
        </p:spPr>
      </p:pic>
      <p:sp>
        <p:nvSpPr>
          <p:cNvPr id="21" name="TextBox 9"/>
          <p:cNvSpPr txBox="1"/>
          <p:nvPr/>
        </p:nvSpPr>
        <p:spPr>
          <a:xfrm>
            <a:off x="5958147" y="5781938"/>
            <a:ext cx="140528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Kale</a:t>
            </a:r>
            <a:endParaRPr lang="en-GB">
              <a:latin typeface="Arial" panose="020B0604020202020204" pitchFamily="34" charset="0"/>
              <a:cs typeface="Arial" panose="020B0604020202020204" pitchFamily="34" charset="0"/>
            </a:endParaRPr>
          </a:p>
        </p:txBody>
      </p:sp>
      <p:pic>
        <p:nvPicPr>
          <p:cNvPr id="22" name="Picture 2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56752" y="4142992"/>
            <a:ext cx="1893872" cy="2010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3478194" y="6038056"/>
            <a:ext cx="1405288"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Salad cress</a:t>
            </a:r>
            <a:endParaRPr lang="en-GB">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07338" y="4344933"/>
            <a:ext cx="1881440" cy="1606750"/>
          </a:xfrm>
          <a:prstGeom prst="rect">
            <a:avLst/>
          </a:prstGeom>
        </p:spPr>
      </p:pic>
      <p:sp>
        <p:nvSpPr>
          <p:cNvPr id="17" name="TextBox 16"/>
          <p:cNvSpPr txBox="1"/>
          <p:nvPr/>
        </p:nvSpPr>
        <p:spPr>
          <a:xfrm>
            <a:off x="10342111" y="5919908"/>
            <a:ext cx="184629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Pak </a:t>
            </a:r>
            <a:r>
              <a:rPr lang="en-US" err="1">
                <a:latin typeface="Arial" panose="020B0604020202020204" pitchFamily="34" charset="0"/>
                <a:cs typeface="Arial" panose="020B0604020202020204" pitchFamily="34" charset="0"/>
              </a:rPr>
              <a:t>choi</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03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Vegetables</a:t>
            </a:r>
          </a:p>
        </p:txBody>
      </p:sp>
      <p:sp>
        <p:nvSpPr>
          <p:cNvPr id="3" name="Subtitle 2"/>
          <p:cNvSpPr>
            <a:spLocks noGrp="1"/>
          </p:cNvSpPr>
          <p:nvPr>
            <p:ph type="subTitle" idx="1"/>
          </p:nvPr>
        </p:nvSpPr>
        <p:spPr>
          <a:xfrm>
            <a:off x="1169276" y="2571092"/>
            <a:ext cx="5857166" cy="3600000"/>
          </a:xfrm>
        </p:spPr>
        <p:txBody>
          <a:bodyPr/>
          <a:lstStyle/>
          <a:p>
            <a:pPr marL="0" indent="0">
              <a:buNone/>
            </a:pPr>
            <a:r>
              <a:rPr lang="en-US" sz="2000"/>
              <a:t>Vegetables are the edible part of a plant.</a:t>
            </a:r>
          </a:p>
          <a:p>
            <a:pPr marL="0" indent="0">
              <a:buNone/>
            </a:pPr>
            <a:r>
              <a:rPr lang="en-US" sz="2000"/>
              <a:t>They are often grouped according to the part of the plant that is eaten:</a:t>
            </a:r>
          </a:p>
          <a:p>
            <a:r>
              <a:rPr lang="en-US" sz="2000"/>
              <a:t>bulbs;</a:t>
            </a:r>
          </a:p>
          <a:p>
            <a:r>
              <a:rPr lang="en-US" sz="2000"/>
              <a:t>flowers;</a:t>
            </a:r>
          </a:p>
          <a:p>
            <a:r>
              <a:rPr lang="en-US" sz="2000"/>
              <a:t>fruit;</a:t>
            </a:r>
          </a:p>
          <a:p>
            <a:r>
              <a:rPr lang="en-US" sz="2000"/>
              <a:t>leaves;</a:t>
            </a:r>
          </a:p>
          <a:p>
            <a:r>
              <a:rPr lang="en-US" sz="2000"/>
              <a:t>roots; </a:t>
            </a:r>
          </a:p>
          <a:p>
            <a:r>
              <a:rPr lang="en-US" sz="2000"/>
              <a:t>seeds;</a:t>
            </a:r>
          </a:p>
          <a:p>
            <a:r>
              <a:rPr lang="en-US" sz="2000"/>
              <a:t>stem (stalk).</a:t>
            </a:r>
          </a:p>
        </p:txBody>
      </p:sp>
      <p:pic>
        <p:nvPicPr>
          <p:cNvPr id="3074" name="Picture 2" descr="https://northeurope1-mediap.svc.ms/transform/thumbnail?provider=spo&amp;inputFormat=jpg&amp;cs=fFNQTw&amp;docid=https%3A%2F%2Fbritishnutritionfounda.sharepoint.com%3A443%2F_api%2Fv2.0%2Fdrives%2Fb!zVWG0DeXP06YqRI5JYzuPP582epoqX9CsCuJPmugNVr0cTDFRH_9Q4lcjntqN0aw%2Fitems%2F01DKTTRETMWGWCCWLQANDJVYIZCZD5AP65%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AyMDAwIiwiZXhwIjoiMTYxNTMyMzY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NmQwUHhXS3NCSFFuV1ZTNVdxRG9lTDBmSG9nbDFFU0tEOVRnd2c0YnRjOD0&amp;encodeFailures=1&amp;srcWidth=&amp;srcHeight=&amp;width=1919&amp;height=763&amp;action=Acce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49894" y="2358189"/>
            <a:ext cx="4461359" cy="29668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365370" y="5396388"/>
            <a:ext cx="4201417" cy="369332"/>
          </a:xfrm>
          <a:prstGeom prst="rect">
            <a:avLst/>
          </a:prstGeom>
          <a:noFill/>
        </p:spPr>
        <p:txBody>
          <a:bodyPr wrap="square" lIns="91440" tIns="45720" rIns="91440" bIns="45720" rtlCol="0" anchor="t">
            <a:spAutoFit/>
          </a:bodyPr>
          <a:lstStyle/>
          <a:p>
            <a:r>
              <a:rPr lang="en-US">
                <a:latin typeface="Arial"/>
                <a:cs typeface="Arial"/>
              </a:rPr>
              <a:t>Peppers are the edible fruit of a plant.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Leaves</a:t>
            </a:r>
            <a:endParaRPr lang="en-GB"/>
          </a:p>
        </p:txBody>
      </p:sp>
      <p:sp>
        <p:nvSpPr>
          <p:cNvPr id="3" name="Subtitle 2"/>
          <p:cNvSpPr>
            <a:spLocks noGrp="1"/>
          </p:cNvSpPr>
          <p:nvPr>
            <p:ph type="subTitle" idx="1"/>
          </p:nvPr>
        </p:nvSpPr>
        <p:spPr/>
        <p:txBody>
          <a:bodyPr/>
          <a:lstStyle/>
          <a:p>
            <a:pPr marL="0" indent="0">
              <a:buNone/>
            </a:pPr>
            <a:r>
              <a:rPr lang="en-US" sz="2000"/>
              <a:t>Less common examples of leaves include:</a:t>
            </a:r>
          </a:p>
          <a:p>
            <a:r>
              <a:rPr lang="en-US" sz="2000"/>
              <a:t>chard;</a:t>
            </a:r>
          </a:p>
          <a:p>
            <a:r>
              <a:rPr lang="en-US" sz="2000"/>
              <a:t>chicory;</a:t>
            </a:r>
          </a:p>
          <a:p>
            <a:r>
              <a:rPr lang="en-US" sz="2000" err="1"/>
              <a:t>choi</a:t>
            </a:r>
            <a:r>
              <a:rPr lang="en-US" sz="2000"/>
              <a:t> sum:</a:t>
            </a:r>
          </a:p>
          <a:p>
            <a:r>
              <a:rPr lang="en-US" sz="2000"/>
              <a:t>pea shoots.</a:t>
            </a:r>
          </a:p>
          <a:p>
            <a:pPr marL="0" indent="0">
              <a:buNone/>
            </a:pPr>
            <a:endParaRPr lang="en-GB"/>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9936" y="1786018"/>
            <a:ext cx="1387943" cy="1970314"/>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4352" y="3598001"/>
            <a:ext cx="2601379" cy="1951034"/>
          </a:xfrm>
          <a:prstGeom prst="rect">
            <a:avLst/>
          </a:prstGeom>
        </p:spPr>
      </p:pic>
      <p:sp>
        <p:nvSpPr>
          <p:cNvPr id="7" name="TextBox 6"/>
          <p:cNvSpPr txBox="1"/>
          <p:nvPr/>
        </p:nvSpPr>
        <p:spPr>
          <a:xfrm>
            <a:off x="8556161" y="3858960"/>
            <a:ext cx="1274865"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Chard</a:t>
            </a:r>
            <a:endParaRPr lang="en-GB">
              <a:latin typeface="Arial" panose="020B0604020202020204" pitchFamily="34" charset="0"/>
              <a:cs typeface="Arial" panose="020B0604020202020204" pitchFamily="34" charset="0"/>
            </a:endParaRPr>
          </a:p>
        </p:txBody>
      </p:sp>
      <p:sp>
        <p:nvSpPr>
          <p:cNvPr id="8" name="TextBox 7"/>
          <p:cNvSpPr txBox="1"/>
          <p:nvPr/>
        </p:nvSpPr>
        <p:spPr>
          <a:xfrm>
            <a:off x="5693248" y="5548048"/>
            <a:ext cx="215271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Chicory</a:t>
            </a:r>
            <a:endParaRPr lang="en-GB">
              <a:latin typeface="Arial" panose="020B0604020202020204" pitchFamily="34" charset="0"/>
              <a:cs typeface="Arial" panose="020B0604020202020204" pitchFamily="34" charset="0"/>
            </a:endParaRPr>
          </a:p>
        </p:txBody>
      </p:sp>
      <p:pic>
        <p:nvPicPr>
          <p:cNvPr id="10" name="Picture 9" descr="Pea microgreen, green shoots, in wooden bowl. Pea microgreen in wooden bowl. Cotyledons of Pisum sativum. Green shoots, young plants, seedlings and sprouts royalty free stock pho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04922" y="4520441"/>
            <a:ext cx="1804291" cy="18020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3"/>
          <p:cNvSpPr txBox="1"/>
          <p:nvPr/>
        </p:nvSpPr>
        <p:spPr>
          <a:xfrm>
            <a:off x="2204664" y="6273720"/>
            <a:ext cx="140480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Pea shoots</a:t>
            </a:r>
            <a:endParaRPr lang="en-GB">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23907" y="4388884"/>
            <a:ext cx="2682254" cy="1784908"/>
          </a:xfrm>
          <a:prstGeom prst="rect">
            <a:avLst/>
          </a:prstGeom>
        </p:spPr>
      </p:pic>
      <p:sp>
        <p:nvSpPr>
          <p:cNvPr id="9" name="TextBox 8"/>
          <p:cNvSpPr txBox="1"/>
          <p:nvPr/>
        </p:nvSpPr>
        <p:spPr>
          <a:xfrm>
            <a:off x="9759864" y="5732714"/>
            <a:ext cx="184629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Choi sum</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06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Leaves – lettuce</a:t>
            </a:r>
            <a:endParaRPr lang="en-US"/>
          </a:p>
        </p:txBody>
      </p:sp>
      <p:sp>
        <p:nvSpPr>
          <p:cNvPr id="3" name="Subtitle 2"/>
          <p:cNvSpPr>
            <a:spLocks noGrp="1"/>
          </p:cNvSpPr>
          <p:nvPr>
            <p:ph type="subTitle" idx="1"/>
          </p:nvPr>
        </p:nvSpPr>
        <p:spPr>
          <a:xfrm>
            <a:off x="1169276" y="2571092"/>
            <a:ext cx="4676093" cy="3600000"/>
          </a:xfrm>
        </p:spPr>
        <p:txBody>
          <a:bodyPr/>
          <a:lstStyle/>
          <a:p>
            <a:pPr marL="0" indent="0">
              <a:buNone/>
            </a:pPr>
            <a:r>
              <a:rPr lang="en-GB" sz="2000">
                <a:latin typeface="Arial"/>
                <a:cs typeface="Arial"/>
              </a:rPr>
              <a:t>There are many different types of lettuce.</a:t>
            </a:r>
          </a:p>
          <a:p>
            <a:pPr marL="0" indent="0">
              <a:buNone/>
            </a:pPr>
            <a:r>
              <a:rPr lang="en-GB" sz="2000"/>
              <a:t>They have different names, such as:</a:t>
            </a:r>
          </a:p>
          <a:p>
            <a:r>
              <a:rPr lang="en-US" sz="2000"/>
              <a:t>Iceberg;</a:t>
            </a:r>
          </a:p>
          <a:p>
            <a:r>
              <a:rPr lang="en-US" sz="2000"/>
              <a:t>Cos;</a:t>
            </a:r>
            <a:endParaRPr lang="en-GB" sz="2000"/>
          </a:p>
          <a:p>
            <a:r>
              <a:rPr lang="en-US" sz="2000"/>
              <a:t>Rocket.</a:t>
            </a:r>
            <a:endParaRPr lang="en-GB" sz="2000"/>
          </a:p>
          <a:p>
            <a:pPr marL="0" indent="0">
              <a:buNone/>
            </a:pPr>
            <a:endParaRPr lang="en-GB" sz="280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97239" y="1769775"/>
            <a:ext cx="3078344" cy="204837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6392" y="3958024"/>
            <a:ext cx="3044870" cy="2510122"/>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8268" y="3653738"/>
            <a:ext cx="3508322" cy="2517354"/>
          </a:xfrm>
          <a:prstGeom prst="rect">
            <a:avLst/>
          </a:prstGeom>
        </p:spPr>
      </p:pic>
      <p:sp>
        <p:nvSpPr>
          <p:cNvPr id="8" name="TextBox 7"/>
          <p:cNvSpPr txBox="1"/>
          <p:nvPr/>
        </p:nvSpPr>
        <p:spPr>
          <a:xfrm>
            <a:off x="7959697" y="3950792"/>
            <a:ext cx="1915886" cy="370837"/>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Round</a:t>
            </a:r>
            <a:endParaRPr lang="en-GB">
              <a:latin typeface="Arial" panose="020B0604020202020204" pitchFamily="34" charset="0"/>
              <a:cs typeface="Arial" panose="020B0604020202020204" pitchFamily="34" charset="0"/>
            </a:endParaRPr>
          </a:p>
        </p:txBody>
      </p:sp>
      <p:sp>
        <p:nvSpPr>
          <p:cNvPr id="9" name="TextBox 8"/>
          <p:cNvSpPr txBox="1"/>
          <p:nvPr/>
        </p:nvSpPr>
        <p:spPr>
          <a:xfrm>
            <a:off x="6308271" y="6249577"/>
            <a:ext cx="225334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Cos</a:t>
            </a:r>
            <a:endParaRPr lang="en-GB">
              <a:latin typeface="Arial" panose="020B0604020202020204" pitchFamily="34" charset="0"/>
              <a:cs typeface="Arial" panose="020B0604020202020204" pitchFamily="34" charset="0"/>
            </a:endParaRPr>
          </a:p>
        </p:txBody>
      </p:sp>
      <p:sp>
        <p:nvSpPr>
          <p:cNvPr id="10" name="TextBox 9"/>
          <p:cNvSpPr txBox="1"/>
          <p:nvPr/>
        </p:nvSpPr>
        <p:spPr>
          <a:xfrm>
            <a:off x="10101942" y="5880245"/>
            <a:ext cx="1782168"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Rocket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627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Leaves - lettuce</a:t>
            </a:r>
            <a:endParaRPr lang="en-GB"/>
          </a:p>
        </p:txBody>
      </p:sp>
      <p:sp>
        <p:nvSpPr>
          <p:cNvPr id="3" name="Subtitle 2"/>
          <p:cNvSpPr>
            <a:spLocks noGrp="1"/>
          </p:cNvSpPr>
          <p:nvPr>
            <p:ph type="subTitle" idx="1"/>
          </p:nvPr>
        </p:nvSpPr>
        <p:spPr/>
        <p:txBody>
          <a:bodyPr/>
          <a:lstStyle/>
          <a:p>
            <a:pPr marL="0" indent="0">
              <a:buNone/>
            </a:pPr>
            <a:r>
              <a:rPr lang="en-US" sz="2000"/>
              <a:t>More unusual varieties of lettuce include:</a:t>
            </a:r>
          </a:p>
          <a:p>
            <a:r>
              <a:rPr lang="en-US" sz="2000" err="1"/>
              <a:t>Lollo</a:t>
            </a:r>
            <a:r>
              <a:rPr lang="en-US" sz="2000"/>
              <a:t> </a:t>
            </a:r>
            <a:r>
              <a:rPr lang="en-US" sz="2000" err="1"/>
              <a:t>rosso</a:t>
            </a:r>
            <a:r>
              <a:rPr lang="en-US" sz="2000"/>
              <a:t>;</a:t>
            </a:r>
          </a:p>
          <a:p>
            <a:r>
              <a:rPr lang="en-US" sz="2000"/>
              <a:t>Oak leaf;</a:t>
            </a:r>
          </a:p>
          <a:p>
            <a:r>
              <a:rPr lang="en-US" sz="2000"/>
              <a:t>Batavia;</a:t>
            </a:r>
          </a:p>
          <a:p>
            <a:r>
              <a:rPr lang="en-US" sz="2000" err="1"/>
              <a:t>Lollo</a:t>
            </a:r>
            <a:r>
              <a:rPr lang="en-US" sz="2000"/>
              <a:t> </a:t>
            </a:r>
            <a:r>
              <a:rPr lang="en-US" sz="2000" err="1"/>
              <a:t>verde</a:t>
            </a:r>
            <a:r>
              <a:rPr lang="en-US" sz="2000"/>
              <a:t>.</a:t>
            </a:r>
            <a:endParaRPr lang="en-GB" sz="200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9383" y="2139521"/>
            <a:ext cx="2310025" cy="2231571"/>
          </a:xfrm>
          <a:prstGeom prst="rect">
            <a:avLst/>
          </a:prstGeom>
        </p:spPr>
      </p:pic>
      <p:sp>
        <p:nvSpPr>
          <p:cNvPr id="6" name="TextBox 5"/>
          <p:cNvSpPr txBox="1"/>
          <p:nvPr/>
        </p:nvSpPr>
        <p:spPr>
          <a:xfrm>
            <a:off x="10179924" y="4333470"/>
            <a:ext cx="218883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Batavia</a:t>
            </a:r>
            <a:endParaRPr lang="en-GB">
              <a:latin typeface="Arial" panose="020B0604020202020204" pitchFamily="34" charset="0"/>
              <a:cs typeface="Arial" panose="020B0604020202020204" pitchFamily="34" charset="0"/>
            </a:endParaRPr>
          </a:p>
        </p:txBody>
      </p:sp>
      <p:sp>
        <p:nvSpPr>
          <p:cNvPr id="8" name="TextBox 7"/>
          <p:cNvSpPr txBox="1"/>
          <p:nvPr/>
        </p:nvSpPr>
        <p:spPr>
          <a:xfrm>
            <a:off x="8714939" y="6051432"/>
            <a:ext cx="183155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Oak leaf</a:t>
            </a:r>
            <a:endParaRPr lang="en-GB">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5882" y="2967654"/>
            <a:ext cx="2891129" cy="1925538"/>
          </a:xfrm>
          <a:prstGeom prst="rect">
            <a:avLst/>
          </a:prstGeom>
        </p:spPr>
      </p:pic>
      <p:sp>
        <p:nvSpPr>
          <p:cNvPr id="10" name="TextBox 9"/>
          <p:cNvSpPr txBox="1"/>
          <p:nvPr/>
        </p:nvSpPr>
        <p:spPr>
          <a:xfrm>
            <a:off x="6852508" y="4916025"/>
            <a:ext cx="1862431" cy="376782"/>
          </a:xfrm>
          <a:prstGeom prst="rect">
            <a:avLst/>
          </a:prstGeom>
          <a:noFill/>
        </p:spPr>
        <p:txBody>
          <a:bodyPr wrap="square" rtlCol="0">
            <a:spAutoFit/>
          </a:bodyPr>
          <a:lstStyle/>
          <a:p>
            <a:r>
              <a:rPr lang="en-US" err="1">
                <a:latin typeface="Arial" panose="020B0604020202020204" pitchFamily="34" charset="0"/>
                <a:cs typeface="Arial" panose="020B0604020202020204" pitchFamily="34" charset="0"/>
              </a:rPr>
              <a:t>Lollo</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verde</a:t>
            </a:r>
            <a:endParaRPr lang="en-GB">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1598" y="3695864"/>
            <a:ext cx="3028207" cy="2013876"/>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21574" y="4587114"/>
            <a:ext cx="2245330" cy="1495425"/>
          </a:xfrm>
          <a:prstGeom prst="rect">
            <a:avLst/>
          </a:prstGeom>
        </p:spPr>
      </p:pic>
      <p:sp>
        <p:nvSpPr>
          <p:cNvPr id="12" name="TextBox 11"/>
          <p:cNvSpPr txBox="1"/>
          <p:nvPr/>
        </p:nvSpPr>
        <p:spPr>
          <a:xfrm>
            <a:off x="4224168" y="5803104"/>
            <a:ext cx="2105968" cy="369332"/>
          </a:xfrm>
          <a:prstGeom prst="rect">
            <a:avLst/>
          </a:prstGeom>
          <a:noFill/>
        </p:spPr>
        <p:txBody>
          <a:bodyPr wrap="square" rtlCol="0">
            <a:spAutoFit/>
          </a:bodyPr>
          <a:lstStyle/>
          <a:p>
            <a:r>
              <a:rPr lang="en-US" err="1">
                <a:latin typeface="Arial" panose="020B0604020202020204" pitchFamily="34" charset="0"/>
                <a:cs typeface="Arial" panose="020B0604020202020204" pitchFamily="34" charset="0"/>
              </a:rPr>
              <a:t>Lollo</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rosso</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124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Roots</a:t>
            </a:r>
            <a:endParaRPr lang="en-GB"/>
          </a:p>
        </p:txBody>
      </p:sp>
      <p:sp>
        <p:nvSpPr>
          <p:cNvPr id="3" name="Subtitle 2"/>
          <p:cNvSpPr>
            <a:spLocks noGrp="1"/>
          </p:cNvSpPr>
          <p:nvPr>
            <p:ph type="subTitle" idx="1"/>
          </p:nvPr>
        </p:nvSpPr>
        <p:spPr>
          <a:xfrm>
            <a:off x="1169276" y="2571092"/>
            <a:ext cx="5067895" cy="3600000"/>
          </a:xfrm>
        </p:spPr>
        <p:txBody>
          <a:bodyPr/>
          <a:lstStyle/>
          <a:p>
            <a:pPr marL="0" indent="0">
              <a:buNone/>
            </a:pPr>
            <a:r>
              <a:rPr lang="en-GB" sz="2000">
                <a:latin typeface="Arial"/>
                <a:cs typeface="Arial"/>
              </a:rPr>
              <a:t>The roots of the plant take up water and nutrients from the soil for growth. </a:t>
            </a:r>
            <a:endParaRPr lang="en-GB" sz="2000"/>
          </a:p>
          <a:p>
            <a:pPr marL="0" indent="0">
              <a:buNone/>
            </a:pPr>
            <a:r>
              <a:rPr lang="en-GB" sz="2000"/>
              <a:t>They also anchor the plant to the ground.</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40294" y="2572424"/>
            <a:ext cx="4386447" cy="2924144"/>
          </a:xfrm>
          <a:prstGeom prst="rect">
            <a:avLst/>
          </a:prstGeom>
        </p:spPr>
      </p:pic>
      <p:sp>
        <p:nvSpPr>
          <p:cNvPr id="5" name="TextBox 4"/>
          <p:cNvSpPr txBox="1"/>
          <p:nvPr/>
        </p:nvSpPr>
        <p:spPr>
          <a:xfrm>
            <a:off x="7335550" y="5614940"/>
            <a:ext cx="4599958" cy="369332"/>
          </a:xfrm>
          <a:prstGeom prst="rect">
            <a:avLst/>
          </a:prstGeom>
          <a:noFill/>
        </p:spPr>
        <p:txBody>
          <a:bodyPr wrap="square" lIns="91440" tIns="45720" rIns="91440" bIns="45720" rtlCol="0" anchor="t">
            <a:spAutoFit/>
          </a:bodyPr>
          <a:lstStyle/>
          <a:p>
            <a:r>
              <a:rPr lang="en-US">
                <a:latin typeface="Arial"/>
                <a:cs typeface="Arial"/>
              </a:rPr>
              <a:t>'Carrots' are the edible root of this plant</a:t>
            </a:r>
            <a:endParaRPr lang="en-GB">
              <a:latin typeface="Arial"/>
              <a:cs typeface="Arial"/>
            </a:endParaRPr>
          </a:p>
        </p:txBody>
      </p:sp>
    </p:spTree>
    <p:extLst>
      <p:ext uri="{BB962C8B-B14F-4D97-AF65-F5344CB8AC3E}">
        <p14:creationId xmlns:p14="http://schemas.microsoft.com/office/powerpoint/2010/main" val="289993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Roots </a:t>
            </a:r>
            <a:endParaRPr lang="en-GB"/>
          </a:p>
        </p:txBody>
      </p:sp>
      <p:sp>
        <p:nvSpPr>
          <p:cNvPr id="3" name="Subtitle 2"/>
          <p:cNvSpPr>
            <a:spLocks noGrp="1"/>
          </p:cNvSpPr>
          <p:nvPr>
            <p:ph type="subTitle" idx="1"/>
          </p:nvPr>
        </p:nvSpPr>
        <p:spPr/>
        <p:txBody>
          <a:bodyPr/>
          <a:lstStyle/>
          <a:p>
            <a:pPr marL="0" indent="0">
              <a:buNone/>
            </a:pPr>
            <a:r>
              <a:rPr lang="en-US" sz="2000"/>
              <a:t>Roots include:</a:t>
            </a:r>
          </a:p>
          <a:p>
            <a:pPr>
              <a:buFont typeface="Arial" panose="020B0604020202020204" pitchFamily="34" charset="0"/>
              <a:buChar char="•"/>
            </a:pPr>
            <a:r>
              <a:rPr lang="en-US" sz="2000"/>
              <a:t>beetroot;</a:t>
            </a:r>
          </a:p>
          <a:p>
            <a:pPr>
              <a:buFont typeface="Arial" panose="020B0604020202020204" pitchFamily="34" charset="0"/>
              <a:buChar char="•"/>
            </a:pPr>
            <a:r>
              <a:rPr lang="en-US" sz="2000"/>
              <a:t>carrot;</a:t>
            </a:r>
          </a:p>
          <a:p>
            <a:pPr>
              <a:buFont typeface="Arial" panose="020B0604020202020204" pitchFamily="34" charset="0"/>
              <a:buChar char="•"/>
            </a:pPr>
            <a:r>
              <a:rPr lang="en-US" sz="2000"/>
              <a:t>celeriac;</a:t>
            </a:r>
          </a:p>
          <a:p>
            <a:pPr>
              <a:buFont typeface="Arial" panose="020B0604020202020204" pitchFamily="34" charset="0"/>
              <a:buChar char="•"/>
            </a:pPr>
            <a:r>
              <a:rPr lang="en-US" sz="2000"/>
              <a:t>parsnip;</a:t>
            </a:r>
          </a:p>
          <a:p>
            <a:pPr>
              <a:buFont typeface="Arial" panose="020B0604020202020204" pitchFamily="34" charset="0"/>
              <a:buChar char="•"/>
            </a:pPr>
            <a:r>
              <a:rPr lang="en-US" sz="2000"/>
              <a:t>radish;</a:t>
            </a:r>
          </a:p>
          <a:p>
            <a:pPr>
              <a:buFont typeface="Arial" panose="020B0604020202020204" pitchFamily="34" charset="0"/>
              <a:buChar char="•"/>
            </a:pPr>
            <a:r>
              <a:rPr lang="en-US" sz="2000"/>
              <a:t>turnip.</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47763" y="901098"/>
            <a:ext cx="3890389" cy="25987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80248" y="2994154"/>
            <a:ext cx="3209139" cy="279836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3890" y="3680142"/>
            <a:ext cx="3769112" cy="2131168"/>
          </a:xfrm>
          <a:prstGeom prst="rect">
            <a:avLst/>
          </a:prstGeom>
        </p:spPr>
      </p:pic>
      <p:sp>
        <p:nvSpPr>
          <p:cNvPr id="7" name="TextBox 6"/>
          <p:cNvSpPr txBox="1"/>
          <p:nvPr/>
        </p:nvSpPr>
        <p:spPr>
          <a:xfrm>
            <a:off x="7822685" y="3274194"/>
            <a:ext cx="235290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Parsnips</a:t>
            </a:r>
            <a:endParaRPr lang="en-GB">
              <a:latin typeface="Arial" panose="020B0604020202020204" pitchFamily="34" charset="0"/>
              <a:cs typeface="Arial" panose="020B0604020202020204" pitchFamily="34" charset="0"/>
            </a:endParaRPr>
          </a:p>
        </p:txBody>
      </p:sp>
      <p:sp>
        <p:nvSpPr>
          <p:cNvPr id="8" name="TextBox 7"/>
          <p:cNvSpPr txBox="1"/>
          <p:nvPr/>
        </p:nvSpPr>
        <p:spPr>
          <a:xfrm>
            <a:off x="9776059" y="5657033"/>
            <a:ext cx="167821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Beetroot</a:t>
            </a:r>
            <a:endParaRPr lang="en-GB">
              <a:latin typeface="Arial" panose="020B0604020202020204" pitchFamily="34" charset="0"/>
              <a:cs typeface="Arial" panose="020B0604020202020204" pitchFamily="34" charset="0"/>
            </a:endParaRPr>
          </a:p>
        </p:txBody>
      </p:sp>
      <p:sp>
        <p:nvSpPr>
          <p:cNvPr id="9" name="TextBox 8"/>
          <p:cNvSpPr txBox="1"/>
          <p:nvPr/>
        </p:nvSpPr>
        <p:spPr>
          <a:xfrm>
            <a:off x="6748850" y="5617094"/>
            <a:ext cx="334865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Celeriac</a:t>
            </a:r>
            <a:endParaRPr lang="en-GB">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3276" y="1567782"/>
            <a:ext cx="1989774" cy="2333048"/>
          </a:xfrm>
          <a:prstGeom prst="rect">
            <a:avLst/>
          </a:prstGeom>
        </p:spPr>
      </p:pic>
      <p:sp>
        <p:nvSpPr>
          <p:cNvPr id="11" name="TextBox 10"/>
          <p:cNvSpPr txBox="1"/>
          <p:nvPr/>
        </p:nvSpPr>
        <p:spPr>
          <a:xfrm>
            <a:off x="4555320" y="3636376"/>
            <a:ext cx="272285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Radishes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068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7534" y="2155316"/>
            <a:ext cx="5791200" cy="3862730"/>
          </a:xfrm>
          <a:prstGeom prst="rect">
            <a:avLst/>
          </a:prstGeom>
        </p:spPr>
      </p:pic>
      <p:sp>
        <p:nvSpPr>
          <p:cNvPr id="2" name="Title 1"/>
          <p:cNvSpPr>
            <a:spLocks noGrp="1"/>
          </p:cNvSpPr>
          <p:nvPr>
            <p:ph type="ctrTitle"/>
          </p:nvPr>
        </p:nvSpPr>
        <p:spPr/>
        <p:txBody>
          <a:bodyPr/>
          <a:lstStyle/>
          <a:p>
            <a:r>
              <a:rPr lang="en-GB"/>
              <a:t>Roots - carrots</a:t>
            </a:r>
            <a:endParaRPr lang="en-US"/>
          </a:p>
        </p:txBody>
      </p:sp>
      <p:sp>
        <p:nvSpPr>
          <p:cNvPr id="3" name="Subtitle 2"/>
          <p:cNvSpPr>
            <a:spLocks noGrp="1"/>
          </p:cNvSpPr>
          <p:nvPr>
            <p:ph type="subTitle" idx="1"/>
          </p:nvPr>
        </p:nvSpPr>
        <p:spPr>
          <a:xfrm>
            <a:off x="1169276" y="2571092"/>
            <a:ext cx="5667942" cy="3600000"/>
          </a:xfrm>
        </p:spPr>
        <p:txBody>
          <a:bodyPr/>
          <a:lstStyle/>
          <a:p>
            <a:pPr marL="0" indent="0">
              <a:buNone/>
            </a:pPr>
            <a:r>
              <a:rPr lang="en-GB" sz="2000"/>
              <a:t>There are 44 varieties around the world.</a:t>
            </a:r>
          </a:p>
          <a:p>
            <a:pPr marL="0" indent="0">
              <a:buNone/>
            </a:pPr>
            <a:r>
              <a:rPr lang="en-GB" sz="2000"/>
              <a:t>They have different names, such as:</a:t>
            </a:r>
          </a:p>
          <a:p>
            <a:r>
              <a:rPr lang="en-US" sz="2000" err="1"/>
              <a:t>Chanteray</a:t>
            </a:r>
            <a:r>
              <a:rPr lang="en-US" sz="2000"/>
              <a:t>;</a:t>
            </a:r>
            <a:endParaRPr lang="en-GB" sz="2000"/>
          </a:p>
          <a:p>
            <a:r>
              <a:rPr lang="en-US" sz="2000"/>
              <a:t>Danvers;</a:t>
            </a:r>
          </a:p>
          <a:p>
            <a:r>
              <a:rPr lang="en-US" sz="2000"/>
              <a:t>Nantes.</a:t>
            </a:r>
            <a:endParaRPr lang="en-GB" sz="2000"/>
          </a:p>
          <a:p>
            <a:pPr marL="0" indent="0">
              <a:buNone/>
            </a:pPr>
            <a:endParaRPr lang="en-GB" sz="2800"/>
          </a:p>
        </p:txBody>
      </p:sp>
    </p:spTree>
    <p:extLst>
      <p:ext uri="{BB962C8B-B14F-4D97-AF65-F5344CB8AC3E}">
        <p14:creationId xmlns:p14="http://schemas.microsoft.com/office/powerpoint/2010/main" val="1506871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Roots - tubers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6733" y="1684420"/>
            <a:ext cx="3172810" cy="4409669"/>
          </a:xfrm>
          <a:prstGeom prst="rect">
            <a:avLst/>
          </a:prstGeom>
        </p:spPr>
      </p:pic>
      <p:sp>
        <p:nvSpPr>
          <p:cNvPr id="3" name="Subtitle 2"/>
          <p:cNvSpPr>
            <a:spLocks noGrp="1"/>
          </p:cNvSpPr>
          <p:nvPr>
            <p:ph type="subTitle" idx="1"/>
          </p:nvPr>
        </p:nvSpPr>
        <p:spPr>
          <a:xfrm>
            <a:off x="1169276" y="2571092"/>
            <a:ext cx="5597284" cy="3600000"/>
          </a:xfrm>
        </p:spPr>
        <p:txBody>
          <a:bodyPr/>
          <a:lstStyle/>
          <a:p>
            <a:pPr marL="0" indent="0">
              <a:buNone/>
            </a:pPr>
            <a:r>
              <a:rPr lang="en-GB" sz="2000">
                <a:latin typeface="Arial"/>
                <a:cs typeface="Arial"/>
              </a:rPr>
              <a:t>Tubers store nutrients for the plant and also propagate new plants by forming stems and leaves. Tubers are often high in carbohydrates.</a:t>
            </a:r>
          </a:p>
        </p:txBody>
      </p:sp>
      <p:sp>
        <p:nvSpPr>
          <p:cNvPr id="5" name="TextBox 4"/>
          <p:cNvSpPr txBox="1"/>
          <p:nvPr/>
        </p:nvSpPr>
        <p:spPr>
          <a:xfrm>
            <a:off x="9614234" y="6094089"/>
            <a:ext cx="2175309"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hlinkClick r:id="rId3"/>
              </a:rPr>
              <a:t>Potatoes</a:t>
            </a:r>
            <a:endParaRPr lang="en-GB">
              <a:latin typeface="Arial" panose="020B0604020202020204" pitchFamily="34" charset="0"/>
              <a:cs typeface="Arial" panose="020B0604020202020204" pitchFamily="34" charset="0"/>
            </a:endParaRPr>
          </a:p>
        </p:txBody>
      </p:sp>
      <p:pic>
        <p:nvPicPr>
          <p:cNvPr id="6"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5289" y="3734601"/>
            <a:ext cx="3790148" cy="23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05289" y="6275672"/>
            <a:ext cx="3790148"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Potatoes are tubers</a:t>
            </a:r>
          </a:p>
        </p:txBody>
      </p:sp>
    </p:spTree>
    <p:extLst>
      <p:ext uri="{BB962C8B-B14F-4D97-AF65-F5344CB8AC3E}">
        <p14:creationId xmlns:p14="http://schemas.microsoft.com/office/powerpoint/2010/main" val="81138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Roots - tubers</a:t>
            </a:r>
          </a:p>
        </p:txBody>
      </p:sp>
      <p:sp>
        <p:nvSpPr>
          <p:cNvPr id="3" name="Subtitle 2"/>
          <p:cNvSpPr>
            <a:spLocks noGrp="1"/>
          </p:cNvSpPr>
          <p:nvPr>
            <p:ph type="subTitle" idx="1"/>
          </p:nvPr>
        </p:nvSpPr>
        <p:spPr/>
        <p:txBody>
          <a:bodyPr/>
          <a:lstStyle/>
          <a:p>
            <a:pPr marL="0" indent="0">
              <a:buNone/>
            </a:pPr>
            <a:r>
              <a:rPr lang="en-GB" sz="2000"/>
              <a:t>Tubers include:</a:t>
            </a:r>
          </a:p>
          <a:p>
            <a:r>
              <a:rPr lang="en-GB" sz="2000"/>
              <a:t>cassava;</a:t>
            </a:r>
          </a:p>
          <a:p>
            <a:r>
              <a:rPr lang="en-GB" sz="2000"/>
              <a:t>Jerusalem artichokes;</a:t>
            </a:r>
          </a:p>
          <a:p>
            <a:r>
              <a:rPr lang="en-GB" sz="2000"/>
              <a:t>potatoes;</a:t>
            </a:r>
          </a:p>
          <a:p>
            <a:r>
              <a:rPr lang="en-GB" sz="2000"/>
              <a:t>sweet potatoes;</a:t>
            </a:r>
          </a:p>
          <a:p>
            <a:r>
              <a:rPr lang="en-GB" sz="2000"/>
              <a:t>yams.</a:t>
            </a: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TOKZCU7V3XGRFJVXP7KWPVVAHF%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96977" y="1563798"/>
            <a:ext cx="3367371" cy="17948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15389" y="3320708"/>
            <a:ext cx="222343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Cassava</a:t>
            </a:r>
          </a:p>
        </p:txBody>
      </p:sp>
      <p:sp>
        <p:nvSpPr>
          <p:cNvPr id="5" name="TextBox 4"/>
          <p:cNvSpPr txBox="1"/>
          <p:nvPr/>
        </p:nvSpPr>
        <p:spPr>
          <a:xfrm>
            <a:off x="4039983" y="6171092"/>
            <a:ext cx="2387065"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Potatoes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2750" y="1101886"/>
            <a:ext cx="2688325" cy="2688325"/>
          </a:xfrm>
          <a:prstGeom prst="rect">
            <a:avLst/>
          </a:prstGeom>
        </p:spPr>
      </p:pic>
      <p:sp>
        <p:nvSpPr>
          <p:cNvPr id="8" name="TextBox 7"/>
          <p:cNvSpPr txBox="1"/>
          <p:nvPr/>
        </p:nvSpPr>
        <p:spPr>
          <a:xfrm>
            <a:off x="4739488" y="3629028"/>
            <a:ext cx="2579571" cy="369332"/>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Jerusalem artichokes</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1463" y="4369869"/>
            <a:ext cx="2818136" cy="1879696"/>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53704" y="3909972"/>
            <a:ext cx="2347120" cy="1564461"/>
          </a:xfrm>
          <a:prstGeom prst="rect">
            <a:avLst/>
          </a:prstGeom>
        </p:spPr>
      </p:pic>
      <p:sp>
        <p:nvSpPr>
          <p:cNvPr id="9" name="TextBox 8"/>
          <p:cNvSpPr txBox="1"/>
          <p:nvPr/>
        </p:nvSpPr>
        <p:spPr>
          <a:xfrm>
            <a:off x="9994445" y="5466201"/>
            <a:ext cx="169804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Yam</a:t>
            </a:r>
            <a:endParaRPr lang="en-GB">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6684" y="4175191"/>
            <a:ext cx="2822689" cy="1921387"/>
          </a:xfrm>
          <a:prstGeom prst="rect">
            <a:avLst/>
          </a:prstGeom>
        </p:spPr>
      </p:pic>
      <p:sp>
        <p:nvSpPr>
          <p:cNvPr id="12" name="TextBox 11"/>
          <p:cNvSpPr txBox="1"/>
          <p:nvPr/>
        </p:nvSpPr>
        <p:spPr>
          <a:xfrm>
            <a:off x="7030437" y="5911912"/>
            <a:ext cx="205980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Sweet potatoes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522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Stem (stalk)</a:t>
            </a:r>
            <a:endParaRPr lang="en-GB"/>
          </a:p>
        </p:txBody>
      </p:sp>
      <p:sp>
        <p:nvSpPr>
          <p:cNvPr id="3" name="Subtitle 2"/>
          <p:cNvSpPr>
            <a:spLocks noGrp="1"/>
          </p:cNvSpPr>
          <p:nvPr>
            <p:ph type="subTitle" idx="1"/>
          </p:nvPr>
        </p:nvSpPr>
        <p:spPr>
          <a:xfrm>
            <a:off x="1169276" y="2571092"/>
            <a:ext cx="5578033" cy="3600000"/>
          </a:xfrm>
        </p:spPr>
        <p:txBody>
          <a:bodyPr/>
          <a:lstStyle/>
          <a:p>
            <a:pPr marL="0" indent="0">
              <a:buNone/>
            </a:pPr>
            <a:r>
              <a:rPr lang="en-GB" sz="2000">
                <a:latin typeface="Arial"/>
                <a:cs typeface="Arial"/>
              </a:rPr>
              <a:t>The stalk of the plant helps to keep it standing up, provide support and carry water and nutrients to different parts of the plant.</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21652" y="2155026"/>
            <a:ext cx="4795465" cy="3183217"/>
          </a:xfrm>
          <a:prstGeom prst="rect">
            <a:avLst/>
          </a:prstGeom>
        </p:spPr>
      </p:pic>
      <p:sp>
        <p:nvSpPr>
          <p:cNvPr id="7" name="TextBox 6"/>
          <p:cNvSpPr txBox="1"/>
          <p:nvPr/>
        </p:nvSpPr>
        <p:spPr>
          <a:xfrm>
            <a:off x="7295949" y="5573027"/>
            <a:ext cx="444687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Celery is the edible stem (stalk) of a plant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543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87039" y="3895896"/>
            <a:ext cx="5009467" cy="238450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349241">
            <a:off x="1833818" y="3167741"/>
            <a:ext cx="3755010" cy="2508347"/>
          </a:xfrm>
          <a:prstGeom prst="rect">
            <a:avLst/>
          </a:prstGeom>
        </p:spPr>
      </p:pic>
      <p:sp>
        <p:nvSpPr>
          <p:cNvPr id="2" name="Title 1"/>
          <p:cNvSpPr>
            <a:spLocks noGrp="1"/>
          </p:cNvSpPr>
          <p:nvPr>
            <p:ph type="ctrTitle"/>
          </p:nvPr>
        </p:nvSpPr>
        <p:spPr/>
        <p:txBody>
          <a:bodyPr/>
          <a:lstStyle/>
          <a:p>
            <a:r>
              <a:rPr lang="en-US"/>
              <a:t>Stem (stalk)</a:t>
            </a:r>
            <a:endParaRPr lang="en-GB"/>
          </a:p>
        </p:txBody>
      </p:sp>
      <p:sp>
        <p:nvSpPr>
          <p:cNvPr id="3" name="Subtitle 2"/>
          <p:cNvSpPr>
            <a:spLocks noGrp="1"/>
          </p:cNvSpPr>
          <p:nvPr>
            <p:ph type="subTitle" idx="1"/>
          </p:nvPr>
        </p:nvSpPr>
        <p:spPr/>
        <p:txBody>
          <a:bodyPr/>
          <a:lstStyle/>
          <a:p>
            <a:pPr marL="0" indent="0">
              <a:buNone/>
            </a:pPr>
            <a:r>
              <a:rPr lang="en-US" sz="2000"/>
              <a:t>Stems or stalks include:</a:t>
            </a:r>
          </a:p>
          <a:p>
            <a:r>
              <a:rPr lang="en-US" sz="2000"/>
              <a:t>asparagus;</a:t>
            </a:r>
          </a:p>
          <a:p>
            <a:r>
              <a:rPr lang="en-US" sz="2000"/>
              <a:t>celery;</a:t>
            </a:r>
          </a:p>
          <a:p>
            <a:r>
              <a:rPr lang="en-GB" sz="2000"/>
              <a:t>kohlrabi.</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0816" y="844663"/>
            <a:ext cx="3791953" cy="3250246"/>
          </a:xfrm>
          <a:prstGeom prst="rect">
            <a:avLst/>
          </a:prstGeom>
        </p:spPr>
      </p:pic>
      <p:sp>
        <p:nvSpPr>
          <p:cNvPr id="6" name="TextBox 5"/>
          <p:cNvSpPr txBox="1"/>
          <p:nvPr/>
        </p:nvSpPr>
        <p:spPr>
          <a:xfrm>
            <a:off x="7850285" y="3833164"/>
            <a:ext cx="236781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Kohlrabi</a:t>
            </a:r>
            <a:endParaRPr lang="en-GB">
              <a:latin typeface="Arial" panose="020B0604020202020204" pitchFamily="34" charset="0"/>
              <a:cs typeface="Arial" panose="020B0604020202020204" pitchFamily="34" charset="0"/>
            </a:endParaRPr>
          </a:p>
        </p:txBody>
      </p:sp>
      <p:sp>
        <p:nvSpPr>
          <p:cNvPr id="7" name="TextBox 6"/>
          <p:cNvSpPr txBox="1"/>
          <p:nvPr/>
        </p:nvSpPr>
        <p:spPr>
          <a:xfrm>
            <a:off x="6349331" y="5878841"/>
            <a:ext cx="31021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Asparagus</a:t>
            </a:r>
            <a:endParaRPr lang="en-GB">
              <a:latin typeface="Arial" panose="020B0604020202020204" pitchFamily="34" charset="0"/>
              <a:cs typeface="Arial" panose="020B0604020202020204" pitchFamily="34" charset="0"/>
            </a:endParaRPr>
          </a:p>
        </p:txBody>
      </p:sp>
      <p:sp>
        <p:nvSpPr>
          <p:cNvPr id="9" name="TextBox 8"/>
          <p:cNvSpPr txBox="1"/>
          <p:nvPr/>
        </p:nvSpPr>
        <p:spPr>
          <a:xfrm>
            <a:off x="2386431" y="5811563"/>
            <a:ext cx="225231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Celery</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62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Bulbs</a:t>
            </a:r>
            <a:endParaRPr lang="en-GB"/>
          </a:p>
        </p:txBody>
      </p:sp>
      <p:sp>
        <p:nvSpPr>
          <p:cNvPr id="3" name="Subtitle 2"/>
          <p:cNvSpPr>
            <a:spLocks noGrp="1"/>
          </p:cNvSpPr>
          <p:nvPr>
            <p:ph type="subTitle" idx="1"/>
          </p:nvPr>
        </p:nvSpPr>
        <p:spPr>
          <a:xfrm>
            <a:off x="1169276" y="2571092"/>
            <a:ext cx="5120240" cy="3610438"/>
          </a:xfrm>
        </p:spPr>
        <p:txBody>
          <a:bodyPr/>
          <a:lstStyle/>
          <a:p>
            <a:pPr marL="0" indent="0">
              <a:buNone/>
            </a:pPr>
            <a:r>
              <a:rPr lang="en-GB" sz="2000">
                <a:latin typeface="Arial"/>
                <a:cs typeface="Arial"/>
              </a:rPr>
              <a:t>Some plants have bulbs which stay underground to store food for the plant when it is not growing. </a:t>
            </a:r>
            <a:endParaRPr lang="en-US">
              <a:latin typeface="Arial"/>
              <a:cs typeface="Arial"/>
            </a:endParaRPr>
          </a:p>
          <a:p>
            <a:pPr marL="0" indent="0">
              <a:buNone/>
            </a:pPr>
            <a:r>
              <a:rPr lang="en-GB" sz="2000">
                <a:latin typeface="Arial"/>
                <a:cs typeface="Arial"/>
              </a:rPr>
              <a:t>When the time is right, the bulb produces shoots which grow up through the soil.</a:t>
            </a:r>
            <a:endParaRPr lang="en-GB">
              <a:latin typeface="Arial"/>
              <a:cs typeface="Aria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49002" y="2409606"/>
            <a:ext cx="4643437" cy="3482578"/>
          </a:xfrm>
          <a:prstGeom prst="rect">
            <a:avLst/>
          </a:prstGeom>
        </p:spPr>
      </p:pic>
      <p:sp>
        <p:nvSpPr>
          <p:cNvPr id="5" name="TextBox 4"/>
          <p:cNvSpPr txBox="1"/>
          <p:nvPr/>
        </p:nvSpPr>
        <p:spPr>
          <a:xfrm>
            <a:off x="7200709" y="5997929"/>
            <a:ext cx="412805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Onions are the edible bulb of a plant</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203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Mushrooms</a:t>
            </a:r>
            <a:endParaRPr lang="en-GB"/>
          </a:p>
        </p:txBody>
      </p:sp>
      <p:sp>
        <p:nvSpPr>
          <p:cNvPr id="3" name="Subtitle 2"/>
          <p:cNvSpPr>
            <a:spLocks noGrp="1"/>
          </p:cNvSpPr>
          <p:nvPr>
            <p:ph type="subTitle" idx="1"/>
          </p:nvPr>
        </p:nvSpPr>
        <p:spPr>
          <a:xfrm>
            <a:off x="1169276" y="2571092"/>
            <a:ext cx="5506173" cy="3600000"/>
          </a:xfrm>
        </p:spPr>
        <p:txBody>
          <a:bodyPr/>
          <a:lstStyle/>
          <a:p>
            <a:pPr marL="0" indent="0">
              <a:buNone/>
            </a:pPr>
            <a:r>
              <a:rPr lang="en-GB" sz="2000"/>
              <a:t>Mushrooms are different kinds of fungi, rather than plants. </a:t>
            </a:r>
          </a:p>
          <a:p>
            <a:pPr marL="0" indent="0">
              <a:buNone/>
            </a:pPr>
            <a:r>
              <a:rPr lang="en-GB" sz="2000">
                <a:latin typeface="Arial"/>
                <a:cs typeface="Arial"/>
              </a:rPr>
              <a:t>Many types of mushroom are dangerous to eat. </a:t>
            </a:r>
          </a:p>
          <a:p>
            <a:pPr marL="0" indent="0">
              <a:buNone/>
            </a:pPr>
            <a:r>
              <a:rPr lang="en-GB" sz="2000">
                <a:latin typeface="Arial"/>
                <a:cs typeface="Arial"/>
              </a:rPr>
              <a:t>Mushrooms available for consumers to buy are carefully selected to be safe.</a:t>
            </a:r>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1928" y="2473889"/>
            <a:ext cx="4538335" cy="2545491"/>
          </a:xfrm>
          <a:prstGeom prst="rect">
            <a:avLst/>
          </a:prstGeom>
        </p:spPr>
      </p:pic>
    </p:spTree>
    <p:extLst>
      <p:ext uri="{BB962C8B-B14F-4D97-AF65-F5344CB8AC3E}">
        <p14:creationId xmlns:p14="http://schemas.microsoft.com/office/powerpoint/2010/main" val="445119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Mushrooms</a:t>
            </a:r>
            <a:endParaRPr lang="en-US"/>
          </a:p>
        </p:txBody>
      </p:sp>
      <p:sp>
        <p:nvSpPr>
          <p:cNvPr id="3" name="Subtitle 2"/>
          <p:cNvSpPr>
            <a:spLocks noGrp="1"/>
          </p:cNvSpPr>
          <p:nvPr>
            <p:ph type="subTitle" idx="1"/>
          </p:nvPr>
        </p:nvSpPr>
        <p:spPr>
          <a:xfrm>
            <a:off x="1169276" y="2571092"/>
            <a:ext cx="4548236" cy="3600000"/>
          </a:xfrm>
        </p:spPr>
        <p:txBody>
          <a:bodyPr/>
          <a:lstStyle/>
          <a:p>
            <a:pPr marL="0" indent="0">
              <a:buNone/>
            </a:pPr>
            <a:r>
              <a:rPr lang="en-GB" sz="2000">
                <a:latin typeface="Arial"/>
                <a:cs typeface="Arial"/>
              </a:rPr>
              <a:t>There are many different types of mushroom.</a:t>
            </a:r>
          </a:p>
          <a:p>
            <a:pPr marL="0" indent="0">
              <a:buNone/>
            </a:pPr>
            <a:r>
              <a:rPr lang="en-GB" sz="2000"/>
              <a:t>They have different names, such as:</a:t>
            </a:r>
          </a:p>
          <a:p>
            <a:r>
              <a:rPr lang="en-US" sz="2000"/>
              <a:t>Button;</a:t>
            </a:r>
          </a:p>
          <a:p>
            <a:r>
              <a:rPr lang="en-US" sz="2000"/>
              <a:t>Chestnut;</a:t>
            </a:r>
          </a:p>
          <a:p>
            <a:r>
              <a:rPr lang="en-US" sz="2000"/>
              <a:t>Portobello.</a:t>
            </a:r>
            <a:endParaRPr lang="en-GB" sz="2000"/>
          </a:p>
          <a:p>
            <a:pPr marL="0" indent="0">
              <a:buNone/>
            </a:pPr>
            <a:endParaRPr lang="en-GB" sz="280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29274" y="1923798"/>
            <a:ext cx="3356008" cy="2517006"/>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9907" y="1684421"/>
            <a:ext cx="3112093" cy="206662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7037" y="4220322"/>
            <a:ext cx="3380014" cy="1950770"/>
          </a:xfrm>
          <a:prstGeom prst="rect">
            <a:avLst/>
          </a:prstGeom>
        </p:spPr>
      </p:pic>
      <p:sp>
        <p:nvSpPr>
          <p:cNvPr id="8" name="TextBox 7"/>
          <p:cNvSpPr txBox="1"/>
          <p:nvPr/>
        </p:nvSpPr>
        <p:spPr>
          <a:xfrm>
            <a:off x="6930190" y="4362689"/>
            <a:ext cx="1886551"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Chestnut</a:t>
            </a:r>
            <a:endParaRPr lang="en-GB">
              <a:latin typeface="Arial" panose="020B0604020202020204" pitchFamily="34" charset="0"/>
              <a:cs typeface="Arial" panose="020B0604020202020204" pitchFamily="34" charset="0"/>
            </a:endParaRPr>
          </a:p>
        </p:txBody>
      </p:sp>
      <p:sp>
        <p:nvSpPr>
          <p:cNvPr id="9" name="TextBox 8"/>
          <p:cNvSpPr txBox="1"/>
          <p:nvPr/>
        </p:nvSpPr>
        <p:spPr>
          <a:xfrm>
            <a:off x="9942897" y="3751045"/>
            <a:ext cx="173191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Button</a:t>
            </a:r>
            <a:endParaRPr lang="en-GB">
              <a:latin typeface="Arial" panose="020B0604020202020204" pitchFamily="34" charset="0"/>
              <a:cs typeface="Arial" panose="020B0604020202020204" pitchFamily="34" charset="0"/>
            </a:endParaRPr>
          </a:p>
        </p:txBody>
      </p:sp>
      <p:sp>
        <p:nvSpPr>
          <p:cNvPr id="10" name="TextBox 9"/>
          <p:cNvSpPr txBox="1"/>
          <p:nvPr/>
        </p:nvSpPr>
        <p:spPr>
          <a:xfrm>
            <a:off x="8970745" y="6043054"/>
            <a:ext cx="2197661"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Portobello</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498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Mushrooms</a:t>
            </a:r>
            <a:endParaRPr lang="en-GB"/>
          </a:p>
        </p:txBody>
      </p:sp>
      <p:sp>
        <p:nvSpPr>
          <p:cNvPr id="3" name="Subtitle 2"/>
          <p:cNvSpPr>
            <a:spLocks noGrp="1"/>
          </p:cNvSpPr>
          <p:nvPr>
            <p:ph type="subTitle" idx="1"/>
          </p:nvPr>
        </p:nvSpPr>
        <p:spPr>
          <a:xfrm>
            <a:off x="1169276" y="2571092"/>
            <a:ext cx="7031448" cy="3600000"/>
          </a:xfrm>
        </p:spPr>
        <p:txBody>
          <a:bodyPr/>
          <a:lstStyle/>
          <a:p>
            <a:pPr marL="0" indent="0">
              <a:buNone/>
            </a:pPr>
            <a:r>
              <a:rPr lang="en-US" sz="2000"/>
              <a:t>More unusual mushroom varieties include:</a:t>
            </a:r>
          </a:p>
          <a:p>
            <a:r>
              <a:rPr lang="en-US" sz="2000"/>
              <a:t>Oyster;</a:t>
            </a:r>
          </a:p>
          <a:p>
            <a:r>
              <a:rPr lang="en-US" sz="2000"/>
              <a:t>Shiitake;</a:t>
            </a:r>
          </a:p>
          <a:p>
            <a:r>
              <a:rPr lang="en-US" sz="2000" err="1"/>
              <a:t>Maitake</a:t>
            </a:r>
            <a:r>
              <a:rPr lang="en-US" sz="2000"/>
              <a:t> (hen of the woods);</a:t>
            </a:r>
          </a:p>
          <a:p>
            <a:r>
              <a:rPr lang="en-US" sz="2000" err="1"/>
              <a:t>Enoki</a:t>
            </a:r>
            <a:r>
              <a:rPr lang="en-US" sz="2000"/>
              <a:t>;</a:t>
            </a:r>
          </a:p>
          <a:p>
            <a:r>
              <a:rPr lang="en-US" sz="2000"/>
              <a:t>Wood ear.</a:t>
            </a:r>
          </a:p>
          <a:p>
            <a:pPr marL="0" indent="0">
              <a:buNone/>
            </a:pPr>
            <a:endParaRPr lang="en-US"/>
          </a:p>
          <a:p>
            <a:pPr marL="0" indent="0">
              <a:buNone/>
            </a:pPr>
            <a:endParaRPr lang="en-GB"/>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1576" y="1802137"/>
            <a:ext cx="3051209" cy="2032153"/>
          </a:xfrm>
          <a:prstGeom prst="rect">
            <a:avLst/>
          </a:prstGeom>
        </p:spPr>
      </p:pic>
      <p:sp>
        <p:nvSpPr>
          <p:cNvPr id="6" name="TextBox 5"/>
          <p:cNvSpPr txBox="1"/>
          <p:nvPr/>
        </p:nvSpPr>
        <p:spPr>
          <a:xfrm>
            <a:off x="9564303" y="3703297"/>
            <a:ext cx="262769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Shitake</a:t>
            </a:r>
            <a:endParaRPr lang="en-GB">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5554" y="3022464"/>
            <a:ext cx="2635042" cy="1965988"/>
          </a:xfrm>
          <a:prstGeom prst="rect">
            <a:avLst/>
          </a:prstGeom>
        </p:spPr>
      </p:pic>
      <p:sp>
        <p:nvSpPr>
          <p:cNvPr id="8" name="TextBox 7"/>
          <p:cNvSpPr txBox="1"/>
          <p:nvPr/>
        </p:nvSpPr>
        <p:spPr>
          <a:xfrm>
            <a:off x="7556759" y="4738290"/>
            <a:ext cx="1876926" cy="369332"/>
          </a:xfrm>
          <a:prstGeom prst="rect">
            <a:avLst/>
          </a:prstGeom>
          <a:noFill/>
        </p:spPr>
        <p:txBody>
          <a:bodyPr wrap="square" rtlCol="0">
            <a:spAutoFit/>
          </a:bodyPr>
          <a:lstStyle/>
          <a:p>
            <a:r>
              <a:rPr lang="en-US" err="1">
                <a:latin typeface="Arial" panose="020B0604020202020204" pitchFamily="34" charset="0"/>
                <a:cs typeface="Arial" panose="020B0604020202020204" pitchFamily="34" charset="0"/>
              </a:rPr>
              <a:t>Maitake</a:t>
            </a:r>
            <a:endParaRPr lang="en-GB">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88139" y="4072629"/>
            <a:ext cx="2734646" cy="2040302"/>
          </a:xfrm>
          <a:prstGeom prst="rect">
            <a:avLst/>
          </a:prstGeom>
        </p:spPr>
      </p:pic>
      <p:sp>
        <p:nvSpPr>
          <p:cNvPr id="10" name="TextBox 9"/>
          <p:cNvSpPr txBox="1"/>
          <p:nvPr/>
        </p:nvSpPr>
        <p:spPr>
          <a:xfrm>
            <a:off x="9564303" y="6152730"/>
            <a:ext cx="1934678"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Wood ear</a:t>
            </a:r>
            <a:endParaRPr lang="en-GB">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15043" y="5095025"/>
            <a:ext cx="1936313" cy="1363361"/>
          </a:xfrm>
          <a:prstGeom prst="rect">
            <a:avLst/>
          </a:prstGeom>
        </p:spPr>
      </p:pic>
      <p:sp>
        <p:nvSpPr>
          <p:cNvPr id="12" name="TextBox 11"/>
          <p:cNvSpPr txBox="1"/>
          <p:nvPr/>
        </p:nvSpPr>
        <p:spPr>
          <a:xfrm>
            <a:off x="6914573" y="6331744"/>
            <a:ext cx="2073566" cy="369332"/>
          </a:xfrm>
          <a:prstGeom prst="rect">
            <a:avLst/>
          </a:prstGeom>
          <a:noFill/>
        </p:spPr>
        <p:txBody>
          <a:bodyPr wrap="square" rtlCol="0">
            <a:spAutoFit/>
          </a:bodyPr>
          <a:lstStyle/>
          <a:p>
            <a:r>
              <a:rPr lang="en-US" err="1">
                <a:latin typeface="Arial" panose="020B0604020202020204" pitchFamily="34" charset="0"/>
                <a:cs typeface="Arial" panose="020B0604020202020204" pitchFamily="34" charset="0"/>
              </a:rPr>
              <a:t>Enoki</a:t>
            </a:r>
            <a:endParaRPr lang="en-GB">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96784" y="4988452"/>
            <a:ext cx="1838318" cy="1226144"/>
          </a:xfrm>
          <a:prstGeom prst="rect">
            <a:avLst/>
          </a:prstGeom>
        </p:spPr>
      </p:pic>
      <p:sp>
        <p:nvSpPr>
          <p:cNvPr id="14" name="TextBox 13"/>
          <p:cNvSpPr txBox="1"/>
          <p:nvPr/>
        </p:nvSpPr>
        <p:spPr>
          <a:xfrm>
            <a:off x="4211589" y="6171092"/>
            <a:ext cx="1492521"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Oyster</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288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Mushrooms</a:t>
            </a:r>
            <a:endParaRPr lang="en-US"/>
          </a:p>
        </p:txBody>
      </p:sp>
      <p:sp>
        <p:nvSpPr>
          <p:cNvPr id="3" name="Subtitle 2"/>
          <p:cNvSpPr>
            <a:spLocks noGrp="1"/>
          </p:cNvSpPr>
          <p:nvPr>
            <p:ph type="subTitle" idx="1"/>
          </p:nvPr>
        </p:nvSpPr>
        <p:spPr>
          <a:xfrm>
            <a:off x="1169276" y="2571092"/>
            <a:ext cx="4176447" cy="3600000"/>
          </a:xfrm>
        </p:spPr>
        <p:txBody>
          <a:bodyPr/>
          <a:lstStyle/>
          <a:p>
            <a:pPr marL="0" indent="0">
              <a:buNone/>
            </a:pPr>
            <a:r>
              <a:rPr lang="en-US" sz="2000"/>
              <a:t>Watch this video about mushrooms. </a:t>
            </a:r>
            <a:endParaRPr lang="en-GB" sz="2000"/>
          </a:p>
          <a:p>
            <a:pPr marL="0" indent="0">
              <a:buNone/>
            </a:pPr>
            <a:endParaRPr lang="en-GB" sz="2800"/>
          </a:p>
        </p:txBody>
      </p:sp>
      <p:pic>
        <p:nvPicPr>
          <p:cNvPr id="4" name="Picture 3">
            <a:hlinkClick r:id="rId2"/>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4007" y="2571092"/>
            <a:ext cx="5800224" cy="2962576"/>
          </a:xfrm>
          <a:prstGeom prst="rect">
            <a:avLst/>
          </a:prstGeom>
        </p:spPr>
      </p:pic>
      <p:sp>
        <p:nvSpPr>
          <p:cNvPr id="6" name="TextBox 5"/>
          <p:cNvSpPr txBox="1"/>
          <p:nvPr/>
        </p:nvSpPr>
        <p:spPr>
          <a:xfrm>
            <a:off x="6497053" y="5636296"/>
            <a:ext cx="484150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Click on the picture above to watch the video.</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085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4B69-2C39-47C9-BCAD-2B21BE100421}"/>
              </a:ext>
            </a:extLst>
          </p:cNvPr>
          <p:cNvSpPr>
            <a:spLocks noGrp="1"/>
          </p:cNvSpPr>
          <p:nvPr>
            <p:ph type="ctrTitle"/>
          </p:nvPr>
        </p:nvSpPr>
        <p:spPr/>
        <p:txBody>
          <a:bodyPr/>
          <a:lstStyle/>
          <a:p>
            <a:r>
              <a:rPr lang="en-GB">
                <a:latin typeface="Arial" panose="020B0604020202020204" pitchFamily="34" charset="0"/>
                <a:cs typeface="Arial" panose="020B0604020202020204" pitchFamily="34" charset="0"/>
              </a:rPr>
              <a:t>The importance of fruit and vegetables</a:t>
            </a:r>
            <a:endParaRPr lang="en-GB"/>
          </a:p>
        </p:txBody>
      </p:sp>
      <p:sp>
        <p:nvSpPr>
          <p:cNvPr id="3" name="Subtitle 2">
            <a:extLst>
              <a:ext uri="{FF2B5EF4-FFF2-40B4-BE49-F238E27FC236}">
                <a16:creationId xmlns:a16="http://schemas.microsoft.com/office/drawing/2014/main" id="{F5A41A56-A3BE-4296-8F56-312CE2FC516A}"/>
              </a:ext>
            </a:extLst>
          </p:cNvPr>
          <p:cNvSpPr>
            <a:spLocks noGrp="1"/>
          </p:cNvSpPr>
          <p:nvPr>
            <p:ph type="subTitle" idx="1"/>
          </p:nvPr>
        </p:nvSpPr>
        <p:spPr>
          <a:xfrm>
            <a:off x="1169276" y="2571092"/>
            <a:ext cx="6810067" cy="3600000"/>
          </a:xfrm>
        </p:spPr>
        <p:txBody>
          <a:bodyPr/>
          <a:lstStyle/>
          <a:p>
            <a:pPr marL="0" indent="0">
              <a:buNone/>
            </a:pPr>
            <a:r>
              <a:rPr lang="en-GB" altLang="en-US" sz="2000">
                <a:latin typeface="Arial" panose="020B0604020202020204" pitchFamily="34" charset="0"/>
                <a:cs typeface="Arial" panose="020B0604020202020204" pitchFamily="34" charset="0"/>
              </a:rPr>
              <a:t>We should all aim to have at least 5 portions of a variety of fruit and vegetables each day.</a:t>
            </a:r>
          </a:p>
          <a:p>
            <a:pPr marL="0" indent="0">
              <a:buNone/>
            </a:pPr>
            <a:r>
              <a:rPr lang="en-GB" altLang="en-US" sz="2000">
                <a:latin typeface="Arial" panose="020B0604020202020204" pitchFamily="34" charset="0"/>
                <a:cs typeface="Arial" panose="020B0604020202020204" pitchFamily="34" charset="0"/>
              </a:rPr>
              <a:t>Fruit and vegetables should make up around one third of what we eat each day. </a:t>
            </a:r>
          </a:p>
          <a:p>
            <a:pPr marL="0" indent="0">
              <a:lnSpc>
                <a:spcPct val="100000"/>
              </a:lnSpc>
              <a:buNone/>
            </a:pPr>
            <a:r>
              <a:rPr lang="en-GB" altLang="en-US" sz="2000">
                <a:latin typeface="Arial"/>
                <a:cs typeface="Arial"/>
              </a:rPr>
              <a:t>Fruit and vegetables are a very important part of a healthy, balanced diet, as they are good sources of fibre, as well as providing essential vitamins and minerals.</a:t>
            </a:r>
            <a:endParaRPr lang="en-GB" altLang="en-US" sz="2000">
              <a:cs typeface="Arial" panose="020B0604020202020204" pitchFamily="34" charset="0"/>
            </a:endParaRPr>
          </a:p>
          <a:p>
            <a:pPr marL="0" indent="0">
              <a:lnSpc>
                <a:spcPct val="100000"/>
              </a:lnSpc>
              <a:buNone/>
            </a:pPr>
            <a:r>
              <a:rPr lang="en-GB" sz="2000">
                <a:latin typeface="Arial"/>
                <a:cs typeface="Arial"/>
              </a:rPr>
              <a:t>Eating lots of fruit and vegetables can help maintain a healthy weight (as they are naturally low in energy) and having your 5 A DAY could reduce your risk of some diseases.</a:t>
            </a:r>
            <a:endParaRPr lang="en-GB" altLang="en-US" sz="2000">
              <a:cs typeface="Arial" panose="020B0604020202020204" pitchFamily="34" charset="0"/>
            </a:endParaRPr>
          </a:p>
          <a:p>
            <a:endParaRPr lang="en-GB"/>
          </a:p>
        </p:txBody>
      </p:sp>
      <p:pic>
        <p:nvPicPr>
          <p:cNvPr id="4" name="Picture 3" descr="Eatwell pie-2.psd">
            <a:extLst>
              <a:ext uri="{FF2B5EF4-FFF2-40B4-BE49-F238E27FC236}">
                <a16:creationId xmlns:a16="http://schemas.microsoft.com/office/drawing/2014/main" id="{96513170-2232-4FA8-B098-DBAD00A570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62767" y="1913360"/>
            <a:ext cx="3610011" cy="4349753"/>
          </a:xfrm>
          <a:prstGeom prst="rect">
            <a:avLst/>
          </a:prstGeom>
        </p:spPr>
      </p:pic>
    </p:spTree>
    <p:extLst>
      <p:ext uri="{BB962C8B-B14F-4D97-AF65-F5344CB8AC3E}">
        <p14:creationId xmlns:p14="http://schemas.microsoft.com/office/powerpoint/2010/main" val="71211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9712" y="1563798"/>
            <a:ext cx="8513041" cy="720000"/>
          </a:xfrm>
        </p:spPr>
        <p:txBody>
          <a:bodyPr/>
          <a:lstStyle/>
          <a:p>
            <a:r>
              <a:rPr lang="en-GB">
                <a:latin typeface="Arial"/>
                <a:cs typeface="Arial"/>
              </a:rPr>
              <a:t>What counts towards your 5 A DAY?</a:t>
            </a:r>
          </a:p>
        </p:txBody>
      </p:sp>
      <p:sp>
        <p:nvSpPr>
          <p:cNvPr id="3" name="Subtitle 2"/>
          <p:cNvSpPr>
            <a:spLocks noGrp="1"/>
          </p:cNvSpPr>
          <p:nvPr>
            <p:ph type="subTitle" idx="1"/>
          </p:nvPr>
        </p:nvSpPr>
        <p:spPr>
          <a:xfrm>
            <a:off x="1179712" y="2584582"/>
            <a:ext cx="7345838" cy="3564884"/>
          </a:xfrm>
        </p:spPr>
        <p:txBody>
          <a:bodyPr/>
          <a:lstStyle/>
          <a:p>
            <a:pPr marL="0" indent="0">
              <a:spcBef>
                <a:spcPct val="0"/>
              </a:spcBef>
              <a:buNone/>
            </a:pPr>
            <a:r>
              <a:rPr lang="en-GB" altLang="en-US" sz="2000">
                <a:latin typeface="Arial"/>
                <a:cs typeface="Arial"/>
              </a:rPr>
              <a:t>All fruit and vegetables count, including fresh, frozen, canned, dried and juiced varieties. A portion of fruit or vegetables is 80g or, for children, around the amount that fits into the palm of their hands.</a:t>
            </a:r>
            <a:endParaRPr lang="en-US"/>
          </a:p>
          <a:p>
            <a:pPr marL="0" indent="0">
              <a:spcBef>
                <a:spcPct val="0"/>
              </a:spcBef>
              <a:buNone/>
            </a:pPr>
            <a:endParaRPr lang="en-GB" altLang="en-US" sz="2000">
              <a:latin typeface="Arial" panose="020B0604020202020204" pitchFamily="34" charset="0"/>
              <a:cs typeface="Arial" panose="020B0604020202020204" pitchFamily="34" charset="0"/>
            </a:endParaRPr>
          </a:p>
          <a:p>
            <a:pPr marL="0" indent="0">
              <a:spcBef>
                <a:spcPct val="0"/>
              </a:spcBef>
              <a:buNone/>
            </a:pPr>
            <a:r>
              <a:rPr lang="en-GB" altLang="en-US" sz="2000">
                <a:latin typeface="Arial" panose="020B0604020202020204" pitchFamily="34" charset="0"/>
                <a:cs typeface="Arial" panose="020B0604020202020204" pitchFamily="34" charset="0"/>
              </a:rPr>
              <a:t>For example, a portion of vegetables could include:</a:t>
            </a:r>
            <a:endParaRPr lang="en-GB">
              <a:latin typeface="Arial" panose="020B0604020202020204" pitchFamily="34" charset="0"/>
              <a:cs typeface="Arial" panose="020B0604020202020204" pitchFamily="34" charset="0"/>
            </a:endParaRPr>
          </a:p>
          <a:p>
            <a:pPr>
              <a:spcBef>
                <a:spcPct val="0"/>
              </a:spcBef>
            </a:pPr>
            <a:r>
              <a:rPr lang="en-GB" sz="2000"/>
              <a:t>three heaped tablespoons of cooked vegetables like broccoli, peas, cabbage or carrots;</a:t>
            </a:r>
          </a:p>
          <a:p>
            <a:pPr>
              <a:spcBef>
                <a:spcPct val="0"/>
              </a:spcBef>
            </a:pPr>
            <a:r>
              <a:rPr lang="en-GB" sz="2000"/>
              <a:t>a dessert bowl of salad or seven cherry tomatoes;</a:t>
            </a:r>
          </a:p>
          <a:p>
            <a:pPr>
              <a:spcBef>
                <a:spcPct val="0"/>
              </a:spcBef>
            </a:pPr>
            <a:r>
              <a:rPr lang="en-GB" sz="2000"/>
              <a:t>three heaped tablespoons of beans, chickpeas or lentils can count as one of your 5 A DAY (but only once each day);</a:t>
            </a:r>
          </a:p>
          <a:p>
            <a:pPr>
              <a:spcBef>
                <a:spcPct val="0"/>
              </a:spcBef>
            </a:pPr>
            <a:r>
              <a:rPr lang="en-GB" sz="2000"/>
              <a:t>a 150ml smoothie or a glass of unsweetened 100% vegetable juice (as a maximum of 1 of your 5 A DAY).</a:t>
            </a:r>
          </a:p>
          <a:p>
            <a:pPr marL="0" indent="0">
              <a:spcBef>
                <a:spcPct val="0"/>
              </a:spcBef>
              <a:buNone/>
            </a:pPr>
            <a:endParaRPr lang="en-GB"/>
          </a:p>
        </p:txBody>
      </p:sp>
      <p:pic>
        <p:nvPicPr>
          <p:cNvPr id="6" name="Picture 6">
            <a:extLst>
              <a:ext uri="{FF2B5EF4-FFF2-40B4-BE49-F238E27FC236}">
                <a16:creationId xmlns:a16="http://schemas.microsoft.com/office/drawing/2014/main" id="{BD3F9F38-8A2B-40C8-8410-A48D5AD8D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07481" y="2397060"/>
            <a:ext cx="1511295" cy="1126227"/>
          </a:xfrm>
          <a:prstGeom prst="rect">
            <a:avLst/>
          </a:prstGeom>
        </p:spPr>
      </p:pic>
      <p:pic>
        <p:nvPicPr>
          <p:cNvPr id="7" name="Picture 7" descr="A picture containing vegetable&#10;&#10;Description automatically generated">
            <a:extLst>
              <a:ext uri="{FF2B5EF4-FFF2-40B4-BE49-F238E27FC236}">
                <a16:creationId xmlns:a16="http://schemas.microsoft.com/office/drawing/2014/main" id="{802F8B97-6BBB-4A96-B2DC-6CAB2F3F2E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21262" y="4189234"/>
            <a:ext cx="3675993" cy="2066186"/>
          </a:xfrm>
          <a:prstGeom prst="rect">
            <a:avLst/>
          </a:prstGeom>
        </p:spPr>
      </p:pic>
      <p:pic>
        <p:nvPicPr>
          <p:cNvPr id="8" name="Picture 8">
            <a:extLst>
              <a:ext uri="{FF2B5EF4-FFF2-40B4-BE49-F238E27FC236}">
                <a16:creationId xmlns:a16="http://schemas.microsoft.com/office/drawing/2014/main" id="{E5EB9E2C-3D74-442F-B44D-CA56B836A7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2327" y="3524503"/>
            <a:ext cx="2191407" cy="1488127"/>
          </a:xfrm>
          <a:prstGeom prst="rect">
            <a:avLst/>
          </a:prstGeom>
        </p:spPr>
      </p:pic>
      <p:pic>
        <p:nvPicPr>
          <p:cNvPr id="9" name="Picture 6">
            <a:extLst>
              <a:ext uri="{FF2B5EF4-FFF2-40B4-BE49-F238E27FC236}">
                <a16:creationId xmlns:a16="http://schemas.microsoft.com/office/drawing/2014/main" id="{BD3F9F38-8A2B-40C8-8410-A48D5AD8DC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66998" y="2291106"/>
            <a:ext cx="1511295" cy="1126227"/>
          </a:xfrm>
          <a:prstGeom prst="rect">
            <a:avLst/>
          </a:prstGeom>
        </p:spPr>
      </p:pic>
      <p:pic>
        <p:nvPicPr>
          <p:cNvPr id="10" name="Picture 7" descr="A picture containing vegetable&#10;&#10;Description automatically generated">
            <a:extLst>
              <a:ext uri="{FF2B5EF4-FFF2-40B4-BE49-F238E27FC236}">
                <a16:creationId xmlns:a16="http://schemas.microsoft.com/office/drawing/2014/main" id="{802F8B97-6BBB-4A96-B2DC-6CAB2F3F2E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80779" y="4083280"/>
            <a:ext cx="3675993" cy="2066186"/>
          </a:xfrm>
          <a:prstGeom prst="rect">
            <a:avLst/>
          </a:prstGeom>
        </p:spPr>
      </p:pic>
      <p:pic>
        <p:nvPicPr>
          <p:cNvPr id="11" name="Picture 8">
            <a:extLst>
              <a:ext uri="{FF2B5EF4-FFF2-40B4-BE49-F238E27FC236}">
                <a16:creationId xmlns:a16="http://schemas.microsoft.com/office/drawing/2014/main" id="{E5EB9E2C-3D74-442F-B44D-CA56B836A7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71844" y="3418549"/>
            <a:ext cx="2191407" cy="1488127"/>
          </a:xfrm>
          <a:prstGeom prst="rect">
            <a:avLst/>
          </a:prstGeom>
        </p:spPr>
      </p:pic>
    </p:spTree>
    <p:extLst>
      <p:ext uri="{BB962C8B-B14F-4D97-AF65-F5344CB8AC3E}">
        <p14:creationId xmlns:p14="http://schemas.microsoft.com/office/powerpoint/2010/main" val="3837331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QWKTJOUMDEZFDI4R4S72L6JNR3%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2NDE0NDAwIiwiZXhwIjoiMTYxNjQzNjA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THFXaDFCNWEzcHZKQlM3YkdrZTcvWmFqR2lYZytFT1c1QmhEbGRlWWdXOD0&amp;encodeFailures=1&amp;srcWidth=&amp;srcHeight=&amp;width=1919&amp;height=848&amp;action=Acces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720" y="4418267"/>
            <a:ext cx="2769591" cy="20005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GB"/>
              <a:t>Cooking and eating vegetables</a:t>
            </a:r>
          </a:p>
        </p:txBody>
      </p:sp>
      <p:sp>
        <p:nvSpPr>
          <p:cNvPr id="3" name="Subtitle 2"/>
          <p:cNvSpPr>
            <a:spLocks noGrp="1"/>
          </p:cNvSpPr>
          <p:nvPr>
            <p:ph type="subTitle" idx="1"/>
          </p:nvPr>
        </p:nvSpPr>
        <p:spPr>
          <a:xfrm>
            <a:off x="1169276" y="2571092"/>
            <a:ext cx="5005085" cy="3600000"/>
          </a:xfrm>
        </p:spPr>
        <p:txBody>
          <a:bodyPr/>
          <a:lstStyle/>
          <a:p>
            <a:pPr marL="0" indent="0">
              <a:buNone/>
            </a:pPr>
            <a:r>
              <a:rPr lang="en-US" sz="2000"/>
              <a:t>Some vegetables can be eaten raw, just wash first and scrub or peel, if required.</a:t>
            </a:r>
          </a:p>
          <a:p>
            <a:pPr marL="0" indent="0">
              <a:buNone/>
            </a:pPr>
            <a:r>
              <a:rPr lang="en-US" sz="2000"/>
              <a:t>Vegetables can also be canned, dried, frozen, juiced, pickled or cooked and made into dishes.</a:t>
            </a:r>
          </a:p>
          <a:p>
            <a:pPr marL="0" indent="0">
              <a:buNone/>
            </a:pPr>
            <a:endParaRPr lang="en-GB"/>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9922" y="4371092"/>
            <a:ext cx="2768156" cy="184543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5208" y="2440339"/>
            <a:ext cx="2438309" cy="1625539"/>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6123" y="4506603"/>
            <a:ext cx="2667094" cy="1778063"/>
          </a:xfrm>
          <a:prstGeom prst="rect">
            <a:avLst/>
          </a:prstGeom>
        </p:spPr>
      </p:pic>
      <p:pic>
        <p:nvPicPr>
          <p:cNvPr id="2050" name="Picture 2" descr="https://www.foodafactoflife.org.uk/media/7380/cottage-pie.jpg?anchor=center&amp;mode=crop&amp;width=402&amp;height=245&amp;rnd=132415464570000000"/>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89071" y="2440339"/>
            <a:ext cx="2609859" cy="15905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northeurope1-mediap.svc.ms/transform/thumbnail?provider=spo&amp;inputFormat=jpg&amp;cs=fFNQTw&amp;docid=https%3A%2F%2Fbritishnutritionfounda.sharepoint.com%3A443%2F_api%2Fv2.0%2Fdrives%2Fb!zVWG0DeXP06YqRI5JYzuPP582epoqX9CsCuJPmugNVr0cTDFRH_9Q4lcjntqN0aw%2Fitems%2F01DKTTREXFGRHLPVGSRRDYF4MLUHJ464HW%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6942" y="4629066"/>
            <a:ext cx="2530897" cy="17175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northeurope1-mediap.svc.ms/transform/thumbnail?provider=spo&amp;inputFormat=jpg&amp;cs=fFNQTw&amp;docid=https%3A%2F%2Fbritishnutritionfounda.sharepoint.com%3A443%2F_api%2Fv2.0%2Fdrives%2Fb!zVWG0DeXP06YqRI5JYzuPP582epoqX9CsCuJPmugNVr0cTDFRH_9Q4lcjntqN0aw%2Fitems%2F01DKTTRER7ROWCFUV65RGZV4II7WUYINMY%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E1Mzc3NjAwIiwiZXhwIjoiMTYxNTM5O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cUZYTDlvMkVRb3JlNGgrY1lhVG5ISVNEamdZT2ZMYk8wYnVlUVJZUHZuTT0&amp;encodeFailures=1&amp;srcWidth=&amp;srcHeight=&amp;width=1919&amp;height=848&amp;action=Access"/>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72619" y="4124782"/>
            <a:ext cx="1858321" cy="254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4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Vegetables</a:t>
            </a:r>
            <a:endParaRPr lang="en-GB"/>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p:cNvSpPr txBox="1"/>
          <p:nvPr/>
        </p:nvSpPr>
        <p:spPr>
          <a:xfrm>
            <a:off x="67377" y="6153461"/>
            <a:ext cx="9904396"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Bulbs</a:t>
            </a:r>
            <a:endParaRPr lang="en-GB"/>
          </a:p>
        </p:txBody>
      </p:sp>
      <p:sp>
        <p:nvSpPr>
          <p:cNvPr id="3" name="Subtitle 2"/>
          <p:cNvSpPr>
            <a:spLocks noGrp="1"/>
          </p:cNvSpPr>
          <p:nvPr>
            <p:ph type="subTitle" idx="1"/>
          </p:nvPr>
        </p:nvSpPr>
        <p:spPr/>
        <p:txBody>
          <a:bodyPr/>
          <a:lstStyle/>
          <a:p>
            <a:pPr marL="0" indent="0">
              <a:buNone/>
            </a:pPr>
            <a:r>
              <a:rPr lang="en-US" sz="2000"/>
              <a:t>Bulbs include:</a:t>
            </a:r>
          </a:p>
          <a:p>
            <a:r>
              <a:rPr lang="en-US" sz="2000"/>
              <a:t>garlic;</a:t>
            </a:r>
          </a:p>
          <a:p>
            <a:r>
              <a:rPr lang="en-US" sz="2000"/>
              <a:t>fennel;</a:t>
            </a:r>
          </a:p>
          <a:p>
            <a:r>
              <a:rPr lang="en-US" sz="2000"/>
              <a:t>onions;</a:t>
            </a:r>
          </a:p>
          <a:p>
            <a:r>
              <a:rPr lang="en-US" sz="2000"/>
              <a:t>shallots.</a:t>
            </a:r>
          </a:p>
          <a:p>
            <a:pPr marL="0" indent="0">
              <a:buNone/>
            </a:pPr>
            <a:endParaRPr lang="en-GB"/>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57057" y="1651861"/>
            <a:ext cx="3852652" cy="322463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2612" y="3451227"/>
            <a:ext cx="4275807" cy="285053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1258" y="1483359"/>
            <a:ext cx="3445910" cy="2295030"/>
          </a:xfrm>
          <a:prstGeom prst="rect">
            <a:avLst/>
          </a:prstGeom>
        </p:spPr>
      </p:pic>
      <p:sp>
        <p:nvSpPr>
          <p:cNvPr id="7" name="TextBox 7"/>
          <p:cNvSpPr txBox="1"/>
          <p:nvPr/>
        </p:nvSpPr>
        <p:spPr>
          <a:xfrm>
            <a:off x="10320671" y="4876496"/>
            <a:ext cx="2057643"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Fennel</a:t>
            </a:r>
            <a:endParaRPr lang="en-GB">
              <a:latin typeface="Arial" panose="020B0604020202020204" pitchFamily="34" charset="0"/>
              <a:cs typeface="Arial" panose="020B0604020202020204" pitchFamily="34" charset="0"/>
            </a:endParaRPr>
          </a:p>
        </p:txBody>
      </p:sp>
      <p:sp>
        <p:nvSpPr>
          <p:cNvPr id="8" name="TextBox 8"/>
          <p:cNvSpPr txBox="1"/>
          <p:nvPr/>
        </p:nvSpPr>
        <p:spPr>
          <a:xfrm>
            <a:off x="6679046" y="3958110"/>
            <a:ext cx="190791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Shallots</a:t>
            </a:r>
            <a:endParaRPr lang="en-GB">
              <a:latin typeface="Arial" panose="020B0604020202020204" pitchFamily="34" charset="0"/>
              <a:cs typeface="Arial" panose="020B0604020202020204" pitchFamily="34" charset="0"/>
            </a:endParaRPr>
          </a:p>
        </p:txBody>
      </p:sp>
      <p:sp>
        <p:nvSpPr>
          <p:cNvPr id="9" name="TextBox 9"/>
          <p:cNvSpPr txBox="1"/>
          <p:nvPr/>
        </p:nvSpPr>
        <p:spPr>
          <a:xfrm>
            <a:off x="4016116" y="6179229"/>
            <a:ext cx="180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Garlic</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13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Bulbs - onions</a:t>
            </a:r>
            <a:endParaRPr lang="en-GB"/>
          </a:p>
        </p:txBody>
      </p:sp>
      <p:sp>
        <p:nvSpPr>
          <p:cNvPr id="3" name="Subtitle 2"/>
          <p:cNvSpPr>
            <a:spLocks noGrp="1"/>
          </p:cNvSpPr>
          <p:nvPr>
            <p:ph type="subTitle" idx="1"/>
          </p:nvPr>
        </p:nvSpPr>
        <p:spPr>
          <a:xfrm>
            <a:off x="1074273" y="2571092"/>
            <a:ext cx="4661508" cy="3600000"/>
          </a:xfrm>
        </p:spPr>
        <p:txBody>
          <a:bodyPr/>
          <a:lstStyle/>
          <a:p>
            <a:pPr marL="0" indent="0">
              <a:buNone/>
            </a:pPr>
            <a:r>
              <a:rPr lang="en-US" sz="2000"/>
              <a:t>There are different types of onion, including:</a:t>
            </a:r>
          </a:p>
          <a:p>
            <a:r>
              <a:rPr lang="en-US" sz="2000"/>
              <a:t>cooking;</a:t>
            </a:r>
          </a:p>
          <a:p>
            <a:r>
              <a:rPr lang="en-US" sz="2000"/>
              <a:t>white;</a:t>
            </a:r>
          </a:p>
          <a:p>
            <a:r>
              <a:rPr lang="en-US" sz="2000"/>
              <a:t>pickling;</a:t>
            </a:r>
          </a:p>
          <a:p>
            <a:r>
              <a:rPr lang="en-US" sz="2000"/>
              <a:t>green;</a:t>
            </a:r>
          </a:p>
          <a:p>
            <a:r>
              <a:rPr lang="en-US" sz="2000"/>
              <a:t>salad;</a:t>
            </a:r>
          </a:p>
          <a:p>
            <a:r>
              <a:rPr lang="en-US" sz="2000"/>
              <a:t>red.</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73985" y="1672998"/>
            <a:ext cx="3443844" cy="228692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8391" y="1845782"/>
            <a:ext cx="3142794" cy="20931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10551" y="4004217"/>
            <a:ext cx="3170712" cy="211174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5710" y="3468253"/>
            <a:ext cx="2727158" cy="1805677"/>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4964" y="3935651"/>
            <a:ext cx="2836108" cy="2417460"/>
          </a:xfrm>
          <a:prstGeom prst="rect">
            <a:avLst/>
          </a:prstGeom>
        </p:spPr>
      </p:pic>
      <p:sp>
        <p:nvSpPr>
          <p:cNvPr id="10" name="TextBox 9"/>
          <p:cNvSpPr txBox="1"/>
          <p:nvPr/>
        </p:nvSpPr>
        <p:spPr>
          <a:xfrm>
            <a:off x="9488384" y="3645725"/>
            <a:ext cx="178129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Cooking</a:t>
            </a:r>
            <a:endParaRPr lang="en-GB">
              <a:latin typeface="Arial" panose="020B0604020202020204" pitchFamily="34" charset="0"/>
              <a:cs typeface="Arial" panose="020B0604020202020204" pitchFamily="34" charset="0"/>
            </a:endParaRPr>
          </a:p>
        </p:txBody>
      </p:sp>
      <p:sp>
        <p:nvSpPr>
          <p:cNvPr id="11" name="TextBox 10"/>
          <p:cNvSpPr txBox="1"/>
          <p:nvPr/>
        </p:nvSpPr>
        <p:spPr>
          <a:xfrm>
            <a:off x="9613075" y="5990404"/>
            <a:ext cx="2268188"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Pickling</a:t>
            </a:r>
            <a:endParaRPr lang="en-GB">
              <a:latin typeface="Arial" panose="020B0604020202020204" pitchFamily="34" charset="0"/>
              <a:cs typeface="Arial" panose="020B0604020202020204" pitchFamily="34" charset="0"/>
            </a:endParaRPr>
          </a:p>
        </p:txBody>
      </p:sp>
      <p:sp>
        <p:nvSpPr>
          <p:cNvPr id="12" name="TextBox 11"/>
          <p:cNvSpPr txBox="1"/>
          <p:nvPr/>
        </p:nvSpPr>
        <p:spPr>
          <a:xfrm>
            <a:off x="6963270" y="3870474"/>
            <a:ext cx="2218428"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White</a:t>
            </a:r>
            <a:endParaRPr lang="en-GB">
              <a:latin typeface="Arial" panose="020B0604020202020204" pitchFamily="34" charset="0"/>
              <a:cs typeface="Arial" panose="020B0604020202020204" pitchFamily="34" charset="0"/>
            </a:endParaRPr>
          </a:p>
        </p:txBody>
      </p:sp>
      <p:sp>
        <p:nvSpPr>
          <p:cNvPr id="13" name="TextBox 12"/>
          <p:cNvSpPr txBox="1"/>
          <p:nvPr/>
        </p:nvSpPr>
        <p:spPr>
          <a:xfrm>
            <a:off x="7066162" y="5931295"/>
            <a:ext cx="1704093"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Red</a:t>
            </a:r>
            <a:endParaRPr lang="en-GB">
              <a:latin typeface="Arial" panose="020B0604020202020204" pitchFamily="34" charset="0"/>
              <a:cs typeface="Arial" panose="020B0604020202020204" pitchFamily="34" charset="0"/>
            </a:endParaRPr>
          </a:p>
        </p:txBody>
      </p:sp>
      <p:sp>
        <p:nvSpPr>
          <p:cNvPr id="14" name="TextBox 13"/>
          <p:cNvSpPr txBox="1"/>
          <p:nvPr/>
        </p:nvSpPr>
        <p:spPr>
          <a:xfrm>
            <a:off x="3941431" y="5073250"/>
            <a:ext cx="1637759" cy="378725"/>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Green</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61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Flowers</a:t>
            </a:r>
            <a:endParaRPr lang="en-GB"/>
          </a:p>
        </p:txBody>
      </p:sp>
      <p:sp>
        <p:nvSpPr>
          <p:cNvPr id="3" name="Subtitle 2"/>
          <p:cNvSpPr>
            <a:spLocks noGrp="1"/>
          </p:cNvSpPr>
          <p:nvPr>
            <p:ph type="subTitle" idx="1"/>
          </p:nvPr>
        </p:nvSpPr>
        <p:spPr>
          <a:xfrm>
            <a:off x="1169276" y="2494090"/>
            <a:ext cx="5433655" cy="3600000"/>
          </a:xfrm>
        </p:spPr>
        <p:txBody>
          <a:bodyPr/>
          <a:lstStyle/>
          <a:p>
            <a:pPr marL="0" indent="0">
              <a:buNone/>
            </a:pPr>
            <a:r>
              <a:rPr lang="en-GB" sz="2000" dirty="0" smtClean="0"/>
              <a:t>Flowers are part of the plant that allow it to reproduce. </a:t>
            </a:r>
          </a:p>
          <a:p>
            <a:pPr marL="0" indent="0">
              <a:buNone/>
            </a:pPr>
            <a:r>
              <a:rPr lang="en-US" sz="2000" dirty="0" smtClean="0">
                <a:latin typeface="Arial"/>
                <a:cs typeface="Arial"/>
              </a:rPr>
              <a:t>Pollination is required for the plant to reproduce. Pollination happens when the plant's male part (the stamen) creates pollen, which is moved to the female part (the stigma). The transfer of pollen can be by wind, birds, bats, mammals and insects, including butterflies and bees. </a:t>
            </a:r>
            <a:endParaRPr lang="en-US" sz="2000" dirty="0" smtClean="0"/>
          </a:p>
          <a:p>
            <a:pPr marL="0" indent="0">
              <a:buNone/>
            </a:pPr>
            <a:r>
              <a:rPr lang="en-US" sz="2000" dirty="0" smtClean="0"/>
              <a:t>Bees </a:t>
            </a:r>
            <a:r>
              <a:rPr lang="en-US" sz="2000" dirty="0"/>
              <a:t>are a particularly important pollinator and there are around 70 crops in the UK that depend on, or benefit from, bee pollination.</a:t>
            </a:r>
          </a:p>
          <a:p>
            <a:pPr marL="0" indent="0">
              <a:buNone/>
            </a:pPr>
            <a:endParaRPr lang="en-GB"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4344" y="1992759"/>
            <a:ext cx="5059496" cy="3372997"/>
          </a:xfrm>
          <a:prstGeom prst="rect">
            <a:avLst/>
          </a:prstGeom>
        </p:spPr>
      </p:pic>
      <p:sp>
        <p:nvSpPr>
          <p:cNvPr id="5" name="TextBox 4"/>
          <p:cNvSpPr txBox="1"/>
          <p:nvPr/>
        </p:nvSpPr>
        <p:spPr>
          <a:xfrm>
            <a:off x="6954346" y="5553778"/>
            <a:ext cx="523765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Cauliflower is the edible flower of a plant</a:t>
            </a:r>
            <a:r>
              <a:rPr lang="en-GB" dirty="0"/>
              <a:t>. </a:t>
            </a:r>
            <a:r>
              <a:rPr lang="en-GB" dirty="0">
                <a:latin typeface="Arial" panose="020B0604020202020204" pitchFamily="34" charset="0"/>
                <a:cs typeface="Arial" panose="020B0604020202020204" pitchFamily="34" charset="0"/>
              </a:rPr>
              <a:t>Some flowers are edible, but many others are </a:t>
            </a:r>
            <a:r>
              <a:rPr lang="en-GB"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6" name="TextBox 5"/>
          <p:cNvSpPr txBox="1"/>
          <p:nvPr/>
        </p:nvSpPr>
        <p:spPr>
          <a:xfrm>
            <a:off x="1101897" y="6094090"/>
            <a:ext cx="3575981"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hlinkClick r:id="rId3"/>
              </a:rPr>
              <a:t>Soil Association</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56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8576" y="4764505"/>
            <a:ext cx="2247918" cy="1545444"/>
          </a:xfrm>
          <a:prstGeom prst="rect">
            <a:avLst/>
          </a:prstGeom>
        </p:spPr>
      </p:pic>
      <p:sp>
        <p:nvSpPr>
          <p:cNvPr id="2" name="Title 1"/>
          <p:cNvSpPr>
            <a:spLocks noGrp="1"/>
          </p:cNvSpPr>
          <p:nvPr>
            <p:ph type="ctrTitle"/>
          </p:nvPr>
        </p:nvSpPr>
        <p:spPr/>
        <p:txBody>
          <a:bodyPr/>
          <a:lstStyle/>
          <a:p>
            <a:r>
              <a:rPr lang="en-US"/>
              <a:t>Flowers</a:t>
            </a:r>
            <a:endParaRPr lang="en-GB"/>
          </a:p>
        </p:txBody>
      </p:sp>
      <p:sp>
        <p:nvSpPr>
          <p:cNvPr id="3" name="Subtitle 2"/>
          <p:cNvSpPr>
            <a:spLocks noGrp="1"/>
          </p:cNvSpPr>
          <p:nvPr>
            <p:ph type="subTitle" idx="1"/>
          </p:nvPr>
        </p:nvSpPr>
        <p:spPr/>
        <p:txBody>
          <a:bodyPr/>
          <a:lstStyle/>
          <a:p>
            <a:pPr marL="0" indent="0">
              <a:buNone/>
            </a:pPr>
            <a:r>
              <a:rPr lang="en-US" sz="2000"/>
              <a:t>Flowers include:</a:t>
            </a:r>
          </a:p>
          <a:p>
            <a:r>
              <a:rPr lang="en-US" sz="2000"/>
              <a:t>artichoke;</a:t>
            </a:r>
          </a:p>
          <a:p>
            <a:r>
              <a:rPr lang="en-US" sz="2000"/>
              <a:t>broccoli;</a:t>
            </a:r>
          </a:p>
          <a:p>
            <a:r>
              <a:rPr lang="en-US" sz="2000"/>
              <a:t>capers;</a:t>
            </a:r>
          </a:p>
          <a:p>
            <a:r>
              <a:rPr lang="en-US" sz="2000"/>
              <a:t>cauliflower.</a:t>
            </a:r>
          </a:p>
          <a:p>
            <a:endParaRPr lang="en-US"/>
          </a:p>
          <a:p>
            <a:pPr marL="0" indent="0">
              <a:buNone/>
            </a:pP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3625" y="1636097"/>
            <a:ext cx="3153944" cy="2135220"/>
          </a:xfrm>
          <a:prstGeom prst="rect">
            <a:avLst/>
          </a:prstGeom>
        </p:spPr>
      </p:pic>
      <p:sp>
        <p:nvSpPr>
          <p:cNvPr id="5" name="TextBox 4"/>
          <p:cNvSpPr txBox="1"/>
          <p:nvPr/>
        </p:nvSpPr>
        <p:spPr>
          <a:xfrm>
            <a:off x="9739352" y="3885961"/>
            <a:ext cx="192505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Cauliflower</a:t>
            </a:r>
            <a:endParaRPr lang="en-GB">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4576" y="3081072"/>
            <a:ext cx="3405536" cy="258003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9653" y="987376"/>
            <a:ext cx="2926877" cy="3028185"/>
          </a:xfrm>
          <a:prstGeom prst="rect">
            <a:avLst/>
          </a:prstGeom>
        </p:spPr>
      </p:pic>
      <p:sp>
        <p:nvSpPr>
          <p:cNvPr id="8" name="TextBox 5"/>
          <p:cNvSpPr txBox="1"/>
          <p:nvPr/>
        </p:nvSpPr>
        <p:spPr>
          <a:xfrm>
            <a:off x="7090035" y="3610568"/>
            <a:ext cx="2454442" cy="3657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Broccoli</a:t>
            </a:r>
            <a:endParaRPr lang="en-GB">
              <a:latin typeface="Arial" panose="020B0604020202020204" pitchFamily="34" charset="0"/>
              <a:cs typeface="Arial" panose="020B0604020202020204" pitchFamily="34" charset="0"/>
            </a:endParaRPr>
          </a:p>
        </p:txBody>
      </p:sp>
      <p:sp>
        <p:nvSpPr>
          <p:cNvPr id="9" name="TextBox 6"/>
          <p:cNvSpPr txBox="1"/>
          <p:nvPr/>
        </p:nvSpPr>
        <p:spPr>
          <a:xfrm>
            <a:off x="5144774" y="5464592"/>
            <a:ext cx="198398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Artichoke</a:t>
            </a:r>
            <a:endParaRPr lang="en-GB">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52457" y="4321954"/>
            <a:ext cx="2170835" cy="1736668"/>
          </a:xfrm>
          <a:prstGeom prst="rect">
            <a:avLst/>
          </a:prstGeom>
        </p:spPr>
      </p:pic>
      <p:sp>
        <p:nvSpPr>
          <p:cNvPr id="11" name="TextBox 10"/>
          <p:cNvSpPr txBox="1"/>
          <p:nvPr/>
        </p:nvSpPr>
        <p:spPr>
          <a:xfrm>
            <a:off x="9777558" y="5940617"/>
            <a:ext cx="2223436"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Cauliflower</a:t>
            </a:r>
            <a:endParaRPr lang="en-GB">
              <a:latin typeface="Arial" panose="020B0604020202020204" pitchFamily="34" charset="0"/>
              <a:cs typeface="Arial" panose="020B0604020202020204" pitchFamily="34" charset="0"/>
            </a:endParaRPr>
          </a:p>
        </p:txBody>
      </p:sp>
      <p:sp>
        <p:nvSpPr>
          <p:cNvPr id="13" name="TextBox 12"/>
          <p:cNvSpPr txBox="1"/>
          <p:nvPr/>
        </p:nvSpPr>
        <p:spPr>
          <a:xfrm>
            <a:off x="2098296" y="6273720"/>
            <a:ext cx="208628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Capers</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330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Flowers - broccoli</a:t>
            </a:r>
          </a:p>
        </p:txBody>
      </p:sp>
      <p:sp>
        <p:nvSpPr>
          <p:cNvPr id="3" name="Subtitle 2"/>
          <p:cNvSpPr>
            <a:spLocks noGrp="1"/>
          </p:cNvSpPr>
          <p:nvPr>
            <p:ph type="subTitle" idx="1"/>
          </p:nvPr>
        </p:nvSpPr>
        <p:spPr>
          <a:xfrm>
            <a:off x="1164268" y="2315559"/>
            <a:ext cx="4832271" cy="3600000"/>
          </a:xfrm>
        </p:spPr>
        <p:txBody>
          <a:bodyPr/>
          <a:lstStyle/>
          <a:p>
            <a:pPr marL="0" indent="0">
              <a:buNone/>
            </a:pPr>
            <a:r>
              <a:rPr lang="en-US" sz="2000"/>
              <a:t>There are different varieties of broccoli including:</a:t>
            </a:r>
          </a:p>
          <a:p>
            <a:r>
              <a:rPr lang="en-GB" sz="2000"/>
              <a:t>Calabrese;</a:t>
            </a:r>
            <a:endParaRPr lang="en-US" sz="2000"/>
          </a:p>
          <a:p>
            <a:r>
              <a:rPr lang="en-US" sz="2000"/>
              <a:t>Sprouting;</a:t>
            </a:r>
          </a:p>
          <a:p>
            <a:r>
              <a:rPr lang="en-US" sz="2000"/>
              <a:t>Romanesco.</a:t>
            </a:r>
          </a:p>
          <a:p>
            <a:endParaRPr lang="en-GB" sz="280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9941" y="828467"/>
            <a:ext cx="2771942" cy="286788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17535" y="3821229"/>
            <a:ext cx="3045008" cy="2028023"/>
          </a:xfrm>
          <a:prstGeom prst="rect">
            <a:avLst/>
          </a:prstGeom>
        </p:spPr>
      </p:pic>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5734" y="3935149"/>
            <a:ext cx="3307523" cy="2202862"/>
          </a:xfrm>
          <a:prstGeom prst="rect">
            <a:avLst/>
          </a:prstGeom>
        </p:spPr>
      </p:pic>
      <p:sp>
        <p:nvSpPr>
          <p:cNvPr id="7" name="TextBox 6"/>
          <p:cNvSpPr txBox="1"/>
          <p:nvPr/>
        </p:nvSpPr>
        <p:spPr>
          <a:xfrm>
            <a:off x="8094847" y="3425722"/>
            <a:ext cx="2974206"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Calabrese</a:t>
            </a:r>
            <a:endParaRPr lang="en-GB">
              <a:latin typeface="Arial" panose="020B0604020202020204" pitchFamily="34" charset="0"/>
              <a:cs typeface="Arial" panose="020B0604020202020204" pitchFamily="34" charset="0"/>
            </a:endParaRPr>
          </a:p>
        </p:txBody>
      </p:sp>
      <p:sp>
        <p:nvSpPr>
          <p:cNvPr id="8" name="TextBox 7"/>
          <p:cNvSpPr txBox="1"/>
          <p:nvPr/>
        </p:nvSpPr>
        <p:spPr>
          <a:xfrm>
            <a:off x="6903435" y="5849252"/>
            <a:ext cx="1829198"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Sprouting</a:t>
            </a:r>
            <a:endParaRPr lang="en-GB">
              <a:latin typeface="Arial" panose="020B0604020202020204" pitchFamily="34" charset="0"/>
              <a:cs typeface="Arial" panose="020B0604020202020204" pitchFamily="34" charset="0"/>
            </a:endParaRPr>
          </a:p>
        </p:txBody>
      </p:sp>
      <p:sp>
        <p:nvSpPr>
          <p:cNvPr id="9" name="TextBox 8"/>
          <p:cNvSpPr txBox="1"/>
          <p:nvPr/>
        </p:nvSpPr>
        <p:spPr>
          <a:xfrm>
            <a:off x="9079567" y="5849252"/>
            <a:ext cx="2903886"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Purple sprouting</a:t>
            </a:r>
            <a:endParaRPr lang="en-GB">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90562" y="2819683"/>
            <a:ext cx="2878881" cy="2090838"/>
          </a:xfrm>
          <a:prstGeom prst="rect">
            <a:avLst/>
          </a:prstGeom>
        </p:spPr>
      </p:pic>
      <p:sp>
        <p:nvSpPr>
          <p:cNvPr id="11" name="TextBox 10"/>
          <p:cNvSpPr txBox="1"/>
          <p:nvPr/>
        </p:nvSpPr>
        <p:spPr>
          <a:xfrm>
            <a:off x="4005036" y="4851914"/>
            <a:ext cx="1804072"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Romanesco</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92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Flowers - harvesting broccoli</a:t>
            </a:r>
            <a:endParaRPr lang="en-US"/>
          </a:p>
        </p:txBody>
      </p:sp>
      <p:sp>
        <p:nvSpPr>
          <p:cNvPr id="3" name="Subtitle 2"/>
          <p:cNvSpPr>
            <a:spLocks noGrp="1"/>
          </p:cNvSpPr>
          <p:nvPr>
            <p:ph type="subTitle" idx="1"/>
          </p:nvPr>
        </p:nvSpPr>
        <p:spPr>
          <a:xfrm>
            <a:off x="1169274" y="2571092"/>
            <a:ext cx="3622633" cy="3600000"/>
          </a:xfrm>
        </p:spPr>
        <p:txBody>
          <a:bodyPr/>
          <a:lstStyle/>
          <a:p>
            <a:pPr marL="0" indent="0">
              <a:buNone/>
            </a:pPr>
            <a:r>
              <a:rPr lang="en-US" sz="2000"/>
              <a:t>Watch the video about broccoli being harvested. </a:t>
            </a:r>
            <a:endParaRPr lang="en-GB" sz="2000"/>
          </a:p>
          <a:p>
            <a:pPr marL="0" indent="0">
              <a:buNone/>
            </a:pPr>
            <a:endParaRPr lang="en-US" sz="2000"/>
          </a:p>
          <a:p>
            <a:pPr marL="0" indent="0">
              <a:buNone/>
            </a:pPr>
            <a:r>
              <a:rPr lang="en-US" sz="2000"/>
              <a:t>Then answer the Budding broccoli </a:t>
            </a:r>
            <a:r>
              <a:rPr lang="en-US" sz="2000">
                <a:hlinkClick r:id="rId2"/>
              </a:rPr>
              <a:t>quiz</a:t>
            </a:r>
            <a:r>
              <a:rPr lang="en-US" sz="2000"/>
              <a:t>.</a:t>
            </a:r>
            <a:endParaRPr lang="en-GB" sz="2000"/>
          </a:p>
        </p:txBody>
      </p:sp>
      <p:pic>
        <p:nvPicPr>
          <p:cNvPr id="6" name="Picture 5">
            <a:hlinkClick r:id="rId3"/>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5274" y="2396690"/>
            <a:ext cx="6111014" cy="3131068"/>
          </a:xfrm>
          <a:prstGeom prst="rect">
            <a:avLst/>
          </a:prstGeom>
        </p:spPr>
      </p:pic>
      <p:sp>
        <p:nvSpPr>
          <p:cNvPr id="4" name="TextBox 3"/>
          <p:cNvSpPr txBox="1"/>
          <p:nvPr/>
        </p:nvSpPr>
        <p:spPr>
          <a:xfrm>
            <a:off x="6352674" y="5648243"/>
            <a:ext cx="493776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Click on the picture above to watch the video.</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132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2" ma:contentTypeDescription="Create a new document." ma:contentTypeScope="" ma:versionID="b134f5e88b3ea123a910815f09e865d3">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58644792baf05f14ca744c1dc1f1ca86"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84615-6D8B-4A8F-B9A5-3805127A3ACB}">
  <ds:schemaRefs>
    <ds:schemaRef ds:uri="http://purl.org/dc/terms/"/>
    <ds:schemaRef ds:uri="http://schemas.microsoft.com/office/2006/metadata/properties"/>
    <ds:schemaRef ds:uri="ead97cfe-a968-427f-b02b-893e6ba0355a"/>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c53071f4-7f44-43fd-895c-8e7b6a3746b0"/>
    <ds:schemaRef ds:uri="http://www.w3.org/XML/1998/namespace"/>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ED0893D3-D2A1-4F31-85B0-C7B45F1CB56B}">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TotalTime>
  <Words>1426</Words>
  <Application>Microsoft Office PowerPoint</Application>
  <PresentationFormat>Widescreen</PresentationFormat>
  <Paragraphs>272</Paragraphs>
  <Slides>37</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37</vt:i4>
      </vt:variant>
    </vt:vector>
  </HeadingPairs>
  <TitlesOfParts>
    <vt:vector size="43" baseType="lpstr">
      <vt:lpstr>Arial</vt:lpstr>
      <vt:lpstr>Calibri</vt:lpstr>
      <vt:lpstr>Office Theme</vt:lpstr>
      <vt:lpstr>Custom Design</vt:lpstr>
      <vt:lpstr>1_Custom Design</vt:lpstr>
      <vt:lpstr>3_Custom Design</vt:lpstr>
      <vt:lpstr>Vegetables</vt:lpstr>
      <vt:lpstr>Vegetables</vt:lpstr>
      <vt:lpstr>Bulbs</vt:lpstr>
      <vt:lpstr>Bulbs</vt:lpstr>
      <vt:lpstr>Bulbs - onions</vt:lpstr>
      <vt:lpstr>Flowers</vt:lpstr>
      <vt:lpstr>Flowers</vt:lpstr>
      <vt:lpstr>Flowers - broccoli</vt:lpstr>
      <vt:lpstr>Flowers - harvesting broccoli</vt:lpstr>
      <vt:lpstr>Fruit</vt:lpstr>
      <vt:lpstr>Fruit</vt:lpstr>
      <vt:lpstr>Fruit - growing peppers</vt:lpstr>
      <vt:lpstr>Fruit - tomatoes</vt:lpstr>
      <vt:lpstr>Fruit - harvesting tomatoes</vt:lpstr>
      <vt:lpstr>Fruit - sweetcorn</vt:lpstr>
      <vt:lpstr>Legumes</vt:lpstr>
      <vt:lpstr>Legumes</vt:lpstr>
      <vt:lpstr>Leaves</vt:lpstr>
      <vt:lpstr>Leaves</vt:lpstr>
      <vt:lpstr>Leaves</vt:lpstr>
      <vt:lpstr>Leaves – lettuce</vt:lpstr>
      <vt:lpstr>Leaves - lettuce</vt:lpstr>
      <vt:lpstr>Roots</vt:lpstr>
      <vt:lpstr>Roots </vt:lpstr>
      <vt:lpstr>Roots - carrots</vt:lpstr>
      <vt:lpstr>Roots - tubers</vt:lpstr>
      <vt:lpstr>Roots - tubers</vt:lpstr>
      <vt:lpstr>Stem (stalk)</vt:lpstr>
      <vt:lpstr>Stem (stalk)</vt:lpstr>
      <vt:lpstr>Mushrooms</vt:lpstr>
      <vt:lpstr>Mushrooms</vt:lpstr>
      <vt:lpstr>Mushrooms</vt:lpstr>
      <vt:lpstr>Mushrooms</vt:lpstr>
      <vt:lpstr>The importance of fruit and vegetables</vt:lpstr>
      <vt:lpstr>What counts towards your 5 A DAY?</vt:lpstr>
      <vt:lpstr>Cooking and eating vegetables</vt:lpstr>
      <vt:lpstr>Vegetables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10</cp:revision>
  <dcterms:created xsi:type="dcterms:W3CDTF">2018-10-10T09:22:08Z</dcterms:created>
  <dcterms:modified xsi:type="dcterms:W3CDTF">2021-03-25T12:32:57Z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