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slideLayouts/slideLayout3.xml" ContentType="application/vnd.openxmlformats-officedocument.presentationml.slideLayout+xml"/>
  <Override PartName="/ppt/theme/theme3.xml" ContentType="application/vnd.openxmlformats-officedocument.theme+xml"/>
  <Override PartName="/ppt/slideLayouts/slideLayout4.xml" ContentType="application/vnd.openxmlformats-officedocument.presentationml.slideLayout+xml"/>
  <Override PartName="/ppt/theme/theme4.xml" ContentType="application/vnd.openxmlformats-officedocument.theme+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changesInfos/changesInfo1.xml" ContentType="application/vnd.ms-powerpoint.changesinfo+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 id="2147483650" r:id="rId5"/>
    <p:sldMasterId id="2147483652" r:id="rId6"/>
    <p:sldMasterId id="2147483656" r:id="rId7"/>
    <p:sldMasterId id="2147483662" r:id="rId8"/>
  </p:sldMasterIdLst>
  <p:notesMasterIdLst>
    <p:notesMasterId r:id="rId49"/>
  </p:notesMasterIdLst>
  <p:sldIdLst>
    <p:sldId id="256" r:id="rId9"/>
    <p:sldId id="297" r:id="rId10"/>
    <p:sldId id="298" r:id="rId11"/>
    <p:sldId id="299" r:id="rId12"/>
    <p:sldId id="300" r:id="rId13"/>
    <p:sldId id="339" r:id="rId14"/>
    <p:sldId id="302" r:id="rId15"/>
    <p:sldId id="337" r:id="rId16"/>
    <p:sldId id="304" r:id="rId17"/>
    <p:sldId id="333" r:id="rId18"/>
    <p:sldId id="305" r:id="rId19"/>
    <p:sldId id="306" r:id="rId20"/>
    <p:sldId id="307" r:id="rId21"/>
    <p:sldId id="308" r:id="rId22"/>
    <p:sldId id="309" r:id="rId23"/>
    <p:sldId id="335" r:id="rId24"/>
    <p:sldId id="315" r:id="rId25"/>
    <p:sldId id="316" r:id="rId26"/>
    <p:sldId id="341" r:id="rId27"/>
    <p:sldId id="311" r:id="rId28"/>
    <p:sldId id="312" r:id="rId29"/>
    <p:sldId id="313" r:id="rId30"/>
    <p:sldId id="314" r:id="rId31"/>
    <p:sldId id="317" r:id="rId32"/>
    <p:sldId id="318" r:id="rId33"/>
    <p:sldId id="319" r:id="rId34"/>
    <p:sldId id="320" r:id="rId35"/>
    <p:sldId id="338" r:id="rId36"/>
    <p:sldId id="322" r:id="rId37"/>
    <p:sldId id="323" r:id="rId38"/>
    <p:sldId id="336" r:id="rId39"/>
    <p:sldId id="324" r:id="rId40"/>
    <p:sldId id="325" r:id="rId41"/>
    <p:sldId id="326" r:id="rId42"/>
    <p:sldId id="327" r:id="rId43"/>
    <p:sldId id="329" r:id="rId44"/>
    <p:sldId id="330" r:id="rId45"/>
    <p:sldId id="334" r:id="rId46"/>
    <p:sldId id="331" r:id="rId47"/>
    <p:sldId id="332" r:id="rId4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3C4D9"/>
    <a:srgbClr val="B8B8D1"/>
    <a:srgbClr val="263B83"/>
    <a:srgbClr val="F9D4B6"/>
    <a:srgbClr val="EDAD80"/>
    <a:srgbClr val="E46B2F"/>
    <a:srgbClr val="ED6B17"/>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0000000-0000-0000-0000-000000000000}" v="10" dt="2021-03-09T11:56:06.640"/>
    <p1510:client id="{177EF9A3-8FCD-CE33-F139-FE29C87E68B9}" v="85" dt="2021-03-17T13:52:13.045"/>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3875"/>
    <p:restoredTop sz="94655"/>
  </p:normalViewPr>
  <p:slideViewPr>
    <p:cSldViewPr snapToGrid="0" snapToObjects="1">
      <p:cViewPr varScale="1">
        <p:scale>
          <a:sx n="66" d="100"/>
          <a:sy n="66" d="100"/>
        </p:scale>
        <p:origin x="640" y="32"/>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5.xml"/><Relationship Id="rId18" Type="http://schemas.openxmlformats.org/officeDocument/2006/relationships/slide" Target="slides/slide10.xml"/><Relationship Id="rId26" Type="http://schemas.openxmlformats.org/officeDocument/2006/relationships/slide" Target="slides/slide18.xml"/><Relationship Id="rId39" Type="http://schemas.openxmlformats.org/officeDocument/2006/relationships/slide" Target="slides/slide31.xml"/><Relationship Id="rId21" Type="http://schemas.openxmlformats.org/officeDocument/2006/relationships/slide" Target="slides/slide13.xml"/><Relationship Id="rId34" Type="http://schemas.openxmlformats.org/officeDocument/2006/relationships/slide" Target="slides/slide26.xml"/><Relationship Id="rId42" Type="http://schemas.openxmlformats.org/officeDocument/2006/relationships/slide" Target="slides/slide34.xml"/><Relationship Id="rId47" Type="http://schemas.openxmlformats.org/officeDocument/2006/relationships/slide" Target="slides/slide39.xml"/><Relationship Id="rId50" Type="http://schemas.openxmlformats.org/officeDocument/2006/relationships/presProps" Target="presProps.xml"/><Relationship Id="rId55" Type="http://schemas.microsoft.com/office/2016/11/relationships/changesInfo" Target="changesInfos/changesInfo1.xml"/><Relationship Id="rId7" Type="http://schemas.openxmlformats.org/officeDocument/2006/relationships/slideMaster" Target="slideMasters/slideMaster4.xml"/><Relationship Id="rId12" Type="http://schemas.openxmlformats.org/officeDocument/2006/relationships/slide" Target="slides/slide4.xml"/><Relationship Id="rId17" Type="http://schemas.openxmlformats.org/officeDocument/2006/relationships/slide" Target="slides/slide9.xml"/><Relationship Id="rId25" Type="http://schemas.openxmlformats.org/officeDocument/2006/relationships/slide" Target="slides/slide17.xml"/><Relationship Id="rId33" Type="http://schemas.openxmlformats.org/officeDocument/2006/relationships/slide" Target="slides/slide25.xml"/><Relationship Id="rId38" Type="http://schemas.openxmlformats.org/officeDocument/2006/relationships/slide" Target="slides/slide30.xml"/><Relationship Id="rId46" Type="http://schemas.openxmlformats.org/officeDocument/2006/relationships/slide" Target="slides/slide38.xml"/><Relationship Id="rId2" Type="http://schemas.openxmlformats.org/officeDocument/2006/relationships/customXml" Target="../customXml/item2.xml"/><Relationship Id="rId16" Type="http://schemas.openxmlformats.org/officeDocument/2006/relationships/slide" Target="slides/slide8.xml"/><Relationship Id="rId20" Type="http://schemas.openxmlformats.org/officeDocument/2006/relationships/slide" Target="slides/slide12.xml"/><Relationship Id="rId29" Type="http://schemas.openxmlformats.org/officeDocument/2006/relationships/slide" Target="slides/slide21.xml"/><Relationship Id="rId41" Type="http://schemas.openxmlformats.org/officeDocument/2006/relationships/slide" Target="slides/slide33.xml"/><Relationship Id="rId54" Type="http://schemas.microsoft.com/office/2015/10/relationships/revisionInfo" Target="revisionInfo.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3.xml"/><Relationship Id="rId24" Type="http://schemas.openxmlformats.org/officeDocument/2006/relationships/slide" Target="slides/slide16.xml"/><Relationship Id="rId32" Type="http://schemas.openxmlformats.org/officeDocument/2006/relationships/slide" Target="slides/slide24.xml"/><Relationship Id="rId37" Type="http://schemas.openxmlformats.org/officeDocument/2006/relationships/slide" Target="slides/slide29.xml"/><Relationship Id="rId40" Type="http://schemas.openxmlformats.org/officeDocument/2006/relationships/slide" Target="slides/slide32.xml"/><Relationship Id="rId45" Type="http://schemas.openxmlformats.org/officeDocument/2006/relationships/slide" Target="slides/slide37.xml"/><Relationship Id="rId53" Type="http://schemas.openxmlformats.org/officeDocument/2006/relationships/tableStyles" Target="tableStyles.xml"/><Relationship Id="rId5" Type="http://schemas.openxmlformats.org/officeDocument/2006/relationships/slideMaster" Target="slideMasters/slideMaster2.xml"/><Relationship Id="rId15" Type="http://schemas.openxmlformats.org/officeDocument/2006/relationships/slide" Target="slides/slide7.xml"/><Relationship Id="rId23" Type="http://schemas.openxmlformats.org/officeDocument/2006/relationships/slide" Target="slides/slide15.xml"/><Relationship Id="rId28" Type="http://schemas.openxmlformats.org/officeDocument/2006/relationships/slide" Target="slides/slide20.xml"/><Relationship Id="rId36" Type="http://schemas.openxmlformats.org/officeDocument/2006/relationships/slide" Target="slides/slide28.xml"/><Relationship Id="rId49" Type="http://schemas.openxmlformats.org/officeDocument/2006/relationships/notesMaster" Target="notesMasters/notesMaster1.xml"/><Relationship Id="rId10" Type="http://schemas.openxmlformats.org/officeDocument/2006/relationships/slide" Target="slides/slide2.xml"/><Relationship Id="rId19" Type="http://schemas.openxmlformats.org/officeDocument/2006/relationships/slide" Target="slides/slide11.xml"/><Relationship Id="rId31" Type="http://schemas.openxmlformats.org/officeDocument/2006/relationships/slide" Target="slides/slide23.xml"/><Relationship Id="rId44" Type="http://schemas.openxmlformats.org/officeDocument/2006/relationships/slide" Target="slides/slide36.xml"/><Relationship Id="rId52"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1.xml"/><Relationship Id="rId14" Type="http://schemas.openxmlformats.org/officeDocument/2006/relationships/slide" Target="slides/slide6.xml"/><Relationship Id="rId22" Type="http://schemas.openxmlformats.org/officeDocument/2006/relationships/slide" Target="slides/slide14.xml"/><Relationship Id="rId27" Type="http://schemas.openxmlformats.org/officeDocument/2006/relationships/slide" Target="slides/slide19.xml"/><Relationship Id="rId30" Type="http://schemas.openxmlformats.org/officeDocument/2006/relationships/slide" Target="slides/slide22.xml"/><Relationship Id="rId35" Type="http://schemas.openxmlformats.org/officeDocument/2006/relationships/slide" Target="slides/slide27.xml"/><Relationship Id="rId43" Type="http://schemas.openxmlformats.org/officeDocument/2006/relationships/slide" Target="slides/slide35.xml"/><Relationship Id="rId48" Type="http://schemas.openxmlformats.org/officeDocument/2006/relationships/slide" Target="slides/slide40.xml"/><Relationship Id="rId8" Type="http://schemas.openxmlformats.org/officeDocument/2006/relationships/slideMaster" Target="slideMasters/slideMaster5.xml"/><Relationship Id="rId51" Type="http://schemas.openxmlformats.org/officeDocument/2006/relationships/viewProps" Target="viewProps.xml"/><Relationship Id="rId3" Type="http://schemas.openxmlformats.org/officeDocument/2006/relationships/customXml" Target="../customXml/item3.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Roy Ballam" userId="S::r.ballam@nutrition.org.uk::c142d6ba-9e44-42ad-85a8-e76793bc375e" providerId="AD" clId="Web-{00000000-0000-0000-0000-000000000000}"/>
    <pc:docChg chg="modSld">
      <pc:chgData name="Roy Ballam" userId="S::r.ballam@nutrition.org.uk::c142d6ba-9e44-42ad-85a8-e76793bc375e" providerId="AD" clId="Web-{00000000-0000-0000-0000-000000000000}" dt="2021-03-09T11:56:05.750" v="7" actId="20577"/>
      <pc:docMkLst>
        <pc:docMk/>
      </pc:docMkLst>
      <pc:sldChg chg="modSp">
        <pc:chgData name="Roy Ballam" userId="S::r.ballam@nutrition.org.uk::c142d6ba-9e44-42ad-85a8-e76793bc375e" providerId="AD" clId="Web-{00000000-0000-0000-0000-000000000000}" dt="2021-03-09T11:54:45.310" v="3" actId="20577"/>
        <pc:sldMkLst>
          <pc:docMk/>
          <pc:sldMk cId="2404395035" sldId="286"/>
        </pc:sldMkLst>
        <pc:spChg chg="mod">
          <ac:chgData name="Roy Ballam" userId="S::r.ballam@nutrition.org.uk::c142d6ba-9e44-42ad-85a8-e76793bc375e" providerId="AD" clId="Web-{00000000-0000-0000-0000-000000000000}" dt="2021-03-09T11:54:45.310" v="3" actId="20577"/>
          <ac:spMkLst>
            <pc:docMk/>
            <pc:sldMk cId="2404395035" sldId="286"/>
            <ac:spMk id="3" creationId="{00000000-0000-0000-0000-000000000000}"/>
          </ac:spMkLst>
        </pc:spChg>
      </pc:sldChg>
      <pc:sldChg chg="modSp">
        <pc:chgData name="Roy Ballam" userId="S::r.ballam@nutrition.org.uk::c142d6ba-9e44-42ad-85a8-e76793bc375e" providerId="AD" clId="Web-{00000000-0000-0000-0000-000000000000}" dt="2021-03-09T11:56:05.750" v="7" actId="20577"/>
        <pc:sldMkLst>
          <pc:docMk/>
          <pc:sldMk cId="2566910926" sldId="288"/>
        </pc:sldMkLst>
        <pc:spChg chg="mod">
          <ac:chgData name="Roy Ballam" userId="S::r.ballam@nutrition.org.uk::c142d6ba-9e44-42ad-85a8-e76793bc375e" providerId="AD" clId="Web-{00000000-0000-0000-0000-000000000000}" dt="2021-03-09T11:56:05.750" v="7" actId="20577"/>
          <ac:spMkLst>
            <pc:docMk/>
            <pc:sldMk cId="2566910926" sldId="288"/>
            <ac:spMk id="3" creationId="{00000000-0000-0000-0000-000000000000}"/>
          </ac:spMkLst>
        </pc:spChg>
      </pc:sldChg>
    </pc:docChg>
  </pc:docChgLst>
  <pc:docChgLst>
    <pc:chgData name="Roy Ballam" userId="S::r.ballam@nutrition.org.uk::c142d6ba-9e44-42ad-85a8-e76793bc375e" providerId="AD" clId="Web-{177EF9A3-8FCD-CE33-F139-FE29C87E68B9}"/>
    <pc:docChg chg="modSld">
      <pc:chgData name="Roy Ballam" userId="S::r.ballam@nutrition.org.uk::c142d6ba-9e44-42ad-85a8-e76793bc375e" providerId="AD" clId="Web-{177EF9A3-8FCD-CE33-F139-FE29C87E68B9}" dt="2021-03-17T13:52:13.045" v="82" actId="20577"/>
      <pc:docMkLst>
        <pc:docMk/>
      </pc:docMkLst>
      <pc:sldChg chg="addSp modSp">
        <pc:chgData name="Roy Ballam" userId="S::r.ballam@nutrition.org.uk::c142d6ba-9e44-42ad-85a8-e76793bc375e" providerId="AD" clId="Web-{177EF9A3-8FCD-CE33-F139-FE29C87E68B9}" dt="2021-03-17T13:50:33.074" v="55" actId="20577"/>
        <pc:sldMkLst>
          <pc:docMk/>
          <pc:sldMk cId="2740911099" sldId="333"/>
        </pc:sldMkLst>
        <pc:spChg chg="add mod">
          <ac:chgData name="Roy Ballam" userId="S::r.ballam@nutrition.org.uk::c142d6ba-9e44-42ad-85a8-e76793bc375e" providerId="AD" clId="Web-{177EF9A3-8FCD-CE33-F139-FE29C87E68B9}" dt="2021-03-17T13:50:03.527" v="32" actId="1076"/>
          <ac:spMkLst>
            <pc:docMk/>
            <pc:sldMk cId="2740911099" sldId="333"/>
            <ac:spMk id="7" creationId="{6506E025-8C4C-40B6-9A5C-897FBB4C843A}"/>
          </ac:spMkLst>
        </pc:spChg>
        <pc:spChg chg="add mod">
          <ac:chgData name="Roy Ballam" userId="S::r.ballam@nutrition.org.uk::c142d6ba-9e44-42ad-85a8-e76793bc375e" providerId="AD" clId="Web-{177EF9A3-8FCD-CE33-F139-FE29C87E68B9}" dt="2021-03-17T13:50:33.074" v="55" actId="20577"/>
          <ac:spMkLst>
            <pc:docMk/>
            <pc:sldMk cId="2740911099" sldId="333"/>
            <ac:spMk id="8" creationId="{731008A3-99B0-4B1E-A152-D338CA19DC46}"/>
          </ac:spMkLst>
        </pc:spChg>
      </pc:sldChg>
      <pc:sldChg chg="addSp modSp">
        <pc:chgData name="Roy Ballam" userId="S::r.ballam@nutrition.org.uk::c142d6ba-9e44-42ad-85a8-e76793bc375e" providerId="AD" clId="Web-{177EF9A3-8FCD-CE33-F139-FE29C87E68B9}" dt="2021-03-17T13:52:13.045" v="82" actId="20577"/>
        <pc:sldMkLst>
          <pc:docMk/>
          <pc:sldMk cId="3465787378" sldId="334"/>
        </pc:sldMkLst>
        <pc:spChg chg="mod">
          <ac:chgData name="Roy Ballam" userId="S::r.ballam@nutrition.org.uk::c142d6ba-9e44-42ad-85a8-e76793bc375e" providerId="AD" clId="Web-{177EF9A3-8FCD-CE33-F139-FE29C87E68B9}" dt="2021-03-17T13:52:13.045" v="82" actId="20577"/>
          <ac:spMkLst>
            <pc:docMk/>
            <pc:sldMk cId="3465787378" sldId="334"/>
            <ac:spMk id="3" creationId="{00000000-0000-0000-0000-000000000000}"/>
          </ac:spMkLst>
        </pc:spChg>
        <pc:spChg chg="add mod">
          <ac:chgData name="Roy Ballam" userId="S::r.ballam@nutrition.org.uk::c142d6ba-9e44-42ad-85a8-e76793bc375e" providerId="AD" clId="Web-{177EF9A3-8FCD-CE33-F139-FE29C87E68B9}" dt="2021-03-17T13:51:46.951" v="71" actId="20577"/>
          <ac:spMkLst>
            <pc:docMk/>
            <pc:sldMk cId="3465787378" sldId="334"/>
            <ac:spMk id="6" creationId="{731008A3-99B0-4B1E-A152-D338CA19DC46}"/>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33DCBF7-25F4-42EB-93C1-50D006B61063}" type="datetimeFigureOut">
              <a:rPr lang="en-GB" smtClean="0"/>
              <a:t>25/03/2021</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2CFD13D-CFAC-49AC-9DF1-9395BB6970BC}" type="slidenum">
              <a:rPr lang="en-GB" smtClean="0"/>
              <a:t>‹#›</a:t>
            </a:fld>
            <a:endParaRPr lang="en-GB"/>
          </a:p>
        </p:txBody>
      </p:sp>
    </p:spTree>
    <p:extLst>
      <p:ext uri="{BB962C8B-B14F-4D97-AF65-F5344CB8AC3E}">
        <p14:creationId xmlns:p14="http://schemas.microsoft.com/office/powerpoint/2010/main" val="152853044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2BAC092F-4DD7-4F9E-B629-72FC317E7F36}" type="slidenum">
              <a:rPr lang="en-GB" smtClean="0"/>
              <a:t>23</a:t>
            </a:fld>
            <a:endParaRPr lang="en-GB"/>
          </a:p>
        </p:txBody>
      </p:sp>
    </p:spTree>
    <p:extLst>
      <p:ext uri="{BB962C8B-B14F-4D97-AF65-F5344CB8AC3E}">
        <p14:creationId xmlns:p14="http://schemas.microsoft.com/office/powerpoint/2010/main" val="57757106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1142452" y="3531477"/>
            <a:ext cx="9144000" cy="733096"/>
          </a:xfrm>
          <a:prstGeom prst="rect">
            <a:avLst/>
          </a:prstGeom>
        </p:spPr>
        <p:txBody>
          <a:bodyPr lIns="0" tIns="0" rIns="0" bIns="0" anchor="t"/>
          <a:lstStyle>
            <a:lvl1pPr algn="l">
              <a:defRPr sz="4400" b="1" i="0" baseline="0">
                <a:solidFill>
                  <a:schemeClr val="bg1"/>
                </a:solidFill>
                <a:latin typeface="Arial" charset="0"/>
                <a:ea typeface="Arial" charset="0"/>
                <a:cs typeface="Arial" charset="0"/>
              </a:defRPr>
            </a:lvl1pPr>
          </a:lstStyle>
          <a:p>
            <a:r>
              <a:rPr lang="en-US" dirty="0"/>
              <a:t>Title</a:t>
            </a:r>
          </a:p>
        </p:txBody>
      </p:sp>
    </p:spTree>
    <p:extLst>
      <p:ext uri="{BB962C8B-B14F-4D97-AF65-F5344CB8AC3E}">
        <p14:creationId xmlns:p14="http://schemas.microsoft.com/office/powerpoint/2010/main" val="74107293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1153512" y="587760"/>
            <a:ext cx="9144000" cy="635491"/>
          </a:xfrm>
          <a:prstGeom prst="rect">
            <a:avLst/>
          </a:prstGeom>
        </p:spPr>
        <p:txBody>
          <a:bodyPr lIns="0" tIns="0" rIns="0" bIns="0" anchor="t"/>
          <a:lstStyle>
            <a:lvl1pPr algn="l">
              <a:defRPr sz="4000" b="1" i="0">
                <a:solidFill>
                  <a:srgbClr val="263B83"/>
                </a:solidFill>
                <a:latin typeface="Arial" charset="0"/>
                <a:ea typeface="Arial" charset="0"/>
                <a:cs typeface="Arial" charset="0"/>
              </a:defRPr>
            </a:lvl1pPr>
          </a:lstStyle>
          <a:p>
            <a:r>
              <a:rPr lang="en-US" dirty="0"/>
              <a:t>Section Title</a:t>
            </a:r>
          </a:p>
        </p:txBody>
      </p:sp>
      <p:sp>
        <p:nvSpPr>
          <p:cNvPr id="3" name="Subtitle 2"/>
          <p:cNvSpPr>
            <a:spLocks noGrp="1"/>
          </p:cNvSpPr>
          <p:nvPr>
            <p:ph type="subTitle" idx="1" hasCustomPrompt="1"/>
          </p:nvPr>
        </p:nvSpPr>
        <p:spPr>
          <a:xfrm>
            <a:off x="1153512" y="3065488"/>
            <a:ext cx="9144000" cy="3087973"/>
          </a:xfrm>
          <a:prstGeom prst="rect">
            <a:avLst/>
          </a:prstGeom>
        </p:spPr>
        <p:txBody>
          <a:bodyPr lIns="0" tIns="0" rIns="0" bIns="0"/>
          <a:lstStyle>
            <a:lvl1pPr marL="285750" indent="-285750" algn="l">
              <a:buFont typeface="Arial" charset="0"/>
              <a:buChar char="•"/>
              <a:defRPr sz="1800">
                <a:latin typeface="Arial" charset="0"/>
                <a:ea typeface="Arial" charset="0"/>
                <a:cs typeface="Arial"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Text</a:t>
            </a:r>
          </a:p>
        </p:txBody>
      </p:sp>
    </p:spTree>
    <p:extLst>
      <p:ext uri="{BB962C8B-B14F-4D97-AF65-F5344CB8AC3E}">
        <p14:creationId xmlns:p14="http://schemas.microsoft.com/office/powerpoint/2010/main" val="82376760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1169274" y="1563798"/>
            <a:ext cx="9720000" cy="720000"/>
          </a:xfrm>
          <a:prstGeom prst="rect">
            <a:avLst/>
          </a:prstGeom>
        </p:spPr>
        <p:txBody>
          <a:bodyPr lIns="0" tIns="0" rIns="0" bIns="0" anchor="t"/>
          <a:lstStyle>
            <a:lvl1pPr algn="l">
              <a:defRPr sz="3400" b="1" i="0">
                <a:solidFill>
                  <a:srgbClr val="263B83"/>
                </a:solidFill>
                <a:latin typeface="Arial" charset="0"/>
                <a:ea typeface="Arial" charset="0"/>
                <a:cs typeface="Arial" charset="0"/>
              </a:defRPr>
            </a:lvl1pPr>
          </a:lstStyle>
          <a:p>
            <a:r>
              <a:rPr lang="en-US" dirty="0"/>
              <a:t>Heading</a:t>
            </a:r>
          </a:p>
        </p:txBody>
      </p:sp>
      <p:sp>
        <p:nvSpPr>
          <p:cNvPr id="3" name="Subtitle 2"/>
          <p:cNvSpPr>
            <a:spLocks noGrp="1"/>
          </p:cNvSpPr>
          <p:nvPr>
            <p:ph type="subTitle" idx="1" hasCustomPrompt="1"/>
          </p:nvPr>
        </p:nvSpPr>
        <p:spPr>
          <a:xfrm>
            <a:off x="1169276" y="2571092"/>
            <a:ext cx="9720000" cy="3600000"/>
          </a:xfrm>
          <a:prstGeom prst="rect">
            <a:avLst/>
          </a:prstGeom>
        </p:spPr>
        <p:txBody>
          <a:bodyPr lIns="0" tIns="0" rIns="0" bIns="0" numCol="1" anchor="t"/>
          <a:lstStyle>
            <a:lvl1pPr marL="285750" indent="-285750" algn="l">
              <a:buSzPct val="90000"/>
              <a:buFont typeface="Arial" charset="0"/>
              <a:buChar char="•"/>
              <a:defRPr sz="1800" b="0" i="0">
                <a:solidFill>
                  <a:schemeClr val="tx1"/>
                </a:solidFill>
                <a:latin typeface="Arial" charset="0"/>
                <a:ea typeface="Arial" charset="0"/>
                <a:cs typeface="Arial"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Text here</a:t>
            </a:r>
          </a:p>
        </p:txBody>
      </p:sp>
    </p:spTree>
    <p:extLst>
      <p:ext uri="{BB962C8B-B14F-4D97-AF65-F5344CB8AC3E}">
        <p14:creationId xmlns:p14="http://schemas.microsoft.com/office/powerpoint/2010/main" val="155134393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12" name="Rectangle 11"/>
          <p:cNvSpPr/>
          <p:nvPr userDrawn="1"/>
        </p:nvSpPr>
        <p:spPr>
          <a:xfrm>
            <a:off x="6209274" y="2571092"/>
            <a:ext cx="4680000" cy="3600000"/>
          </a:xfrm>
          <a:prstGeom prst="rect">
            <a:avLst/>
          </a:prstGeom>
          <a:solidFill>
            <a:srgbClr val="C3C4D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 name="Text Placeholder 2"/>
          <p:cNvSpPr>
            <a:spLocks noGrp="1"/>
          </p:cNvSpPr>
          <p:nvPr>
            <p:ph type="body" idx="1" hasCustomPrompt="1"/>
          </p:nvPr>
        </p:nvSpPr>
        <p:spPr>
          <a:xfrm>
            <a:off x="1169276" y="2571092"/>
            <a:ext cx="4680000" cy="3600000"/>
          </a:xfrm>
          <a:prstGeom prst="rect">
            <a:avLst/>
          </a:prstGeom>
        </p:spPr>
        <p:txBody>
          <a:bodyPr lIns="0" tIns="0" rIns="0" bIns="0" anchor="t">
            <a:normAutofit/>
          </a:bodyPr>
          <a:lstStyle>
            <a:lvl1pPr marL="285750" indent="-285750">
              <a:buSzPct val="90000"/>
              <a:buFont typeface="Arial" charset="0"/>
              <a:buChar char="•"/>
              <a:defRPr sz="1800" b="0" i="0">
                <a:latin typeface="Arial" charset="0"/>
                <a:ea typeface="Arial" charset="0"/>
                <a:cs typeface="Arial"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Body text</a:t>
            </a:r>
          </a:p>
        </p:txBody>
      </p:sp>
      <p:sp>
        <p:nvSpPr>
          <p:cNvPr id="5" name="Text Placeholder 4"/>
          <p:cNvSpPr>
            <a:spLocks noGrp="1"/>
          </p:cNvSpPr>
          <p:nvPr>
            <p:ph type="body" sz="quarter" idx="3" hasCustomPrompt="1"/>
          </p:nvPr>
        </p:nvSpPr>
        <p:spPr>
          <a:xfrm>
            <a:off x="6398461" y="2760281"/>
            <a:ext cx="4320000" cy="3240000"/>
          </a:xfrm>
          <a:prstGeom prst="rect">
            <a:avLst/>
          </a:prstGeom>
        </p:spPr>
        <p:txBody>
          <a:bodyPr lIns="0" tIns="0" rIns="0" bIns="0" anchor="t">
            <a:normAutofit/>
          </a:bodyPr>
          <a:lstStyle>
            <a:lvl1pPr marL="0" indent="0">
              <a:buNone/>
              <a:defRPr sz="1800" b="0" i="0">
                <a:latin typeface="Arial" charset="0"/>
                <a:ea typeface="Arial" charset="0"/>
                <a:cs typeface="Arial"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Body text</a:t>
            </a:r>
          </a:p>
        </p:txBody>
      </p:sp>
      <p:sp>
        <p:nvSpPr>
          <p:cNvPr id="13" name="Title 1"/>
          <p:cNvSpPr>
            <a:spLocks noGrp="1"/>
          </p:cNvSpPr>
          <p:nvPr>
            <p:ph type="title" hasCustomPrompt="1"/>
          </p:nvPr>
        </p:nvSpPr>
        <p:spPr>
          <a:xfrm>
            <a:off x="1169276" y="1563798"/>
            <a:ext cx="9720000" cy="720000"/>
          </a:xfrm>
          <a:prstGeom prst="rect">
            <a:avLst/>
          </a:prstGeom>
        </p:spPr>
        <p:txBody>
          <a:bodyPr lIns="0" tIns="0" rIns="0" bIns="0"/>
          <a:lstStyle>
            <a:lvl1pPr>
              <a:defRPr sz="3400" b="1" i="0">
                <a:solidFill>
                  <a:srgbClr val="263B83"/>
                </a:solidFill>
                <a:latin typeface="Arial" charset="0"/>
                <a:ea typeface="Arial" charset="0"/>
                <a:cs typeface="Arial" charset="0"/>
              </a:defRPr>
            </a:lvl1pPr>
          </a:lstStyle>
          <a:p>
            <a:r>
              <a:rPr lang="en-US" dirty="0"/>
              <a:t>Heading</a:t>
            </a:r>
          </a:p>
        </p:txBody>
      </p:sp>
    </p:spTree>
    <p:extLst>
      <p:ext uri="{BB962C8B-B14F-4D97-AF65-F5344CB8AC3E}">
        <p14:creationId xmlns:p14="http://schemas.microsoft.com/office/powerpoint/2010/main" val="28000793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1153512" y="587760"/>
            <a:ext cx="9144000" cy="635491"/>
          </a:xfrm>
          <a:prstGeom prst="rect">
            <a:avLst/>
          </a:prstGeom>
        </p:spPr>
        <p:txBody>
          <a:bodyPr lIns="0" tIns="0" rIns="0" bIns="0" anchor="t"/>
          <a:lstStyle>
            <a:lvl1pPr algn="l">
              <a:defRPr sz="4000" b="1" i="0">
                <a:solidFill>
                  <a:srgbClr val="263B83"/>
                </a:solidFill>
                <a:latin typeface="Arial" charset="0"/>
                <a:ea typeface="Arial" charset="0"/>
                <a:cs typeface="Arial" charset="0"/>
              </a:defRPr>
            </a:lvl1pPr>
          </a:lstStyle>
          <a:p>
            <a:r>
              <a:rPr lang="en-US" dirty="0"/>
              <a:t>Section Title</a:t>
            </a:r>
          </a:p>
        </p:txBody>
      </p:sp>
      <p:sp>
        <p:nvSpPr>
          <p:cNvPr id="3" name="Subtitle 2"/>
          <p:cNvSpPr>
            <a:spLocks noGrp="1"/>
          </p:cNvSpPr>
          <p:nvPr>
            <p:ph type="subTitle" idx="1" hasCustomPrompt="1"/>
          </p:nvPr>
        </p:nvSpPr>
        <p:spPr>
          <a:xfrm>
            <a:off x="1153512" y="3065488"/>
            <a:ext cx="9144000" cy="3087973"/>
          </a:xfrm>
          <a:prstGeom prst="rect">
            <a:avLst/>
          </a:prstGeom>
        </p:spPr>
        <p:txBody>
          <a:bodyPr lIns="0" tIns="0" rIns="0" bIns="0"/>
          <a:lstStyle>
            <a:lvl1pPr marL="285750" indent="-285750" algn="l">
              <a:buFont typeface="Arial" charset="0"/>
              <a:buChar char="•"/>
              <a:defRPr sz="1800">
                <a:latin typeface="Arial" charset="0"/>
                <a:ea typeface="Arial" charset="0"/>
                <a:cs typeface="Arial"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Text</a:t>
            </a:r>
          </a:p>
        </p:txBody>
      </p:sp>
    </p:spTree>
    <p:extLst>
      <p:ext uri="{BB962C8B-B14F-4D97-AF65-F5344CB8AC3E}">
        <p14:creationId xmlns:p14="http://schemas.microsoft.com/office/powerpoint/2010/main" val="118885587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userDrawn="1">
  <p:cSld name="Final Slide">
    <p:spTree>
      <p:nvGrpSpPr>
        <p:cNvPr id="1" name=""/>
        <p:cNvGrpSpPr/>
        <p:nvPr/>
      </p:nvGrpSpPr>
      <p:grpSpPr>
        <a:xfrm>
          <a:off x="0" y="0"/>
          <a:ext cx="0" cy="0"/>
          <a:chOff x="0" y="0"/>
          <a:chExt cx="0" cy="0"/>
        </a:xfrm>
      </p:grpSpPr>
      <p:sp>
        <p:nvSpPr>
          <p:cNvPr id="2" name="Footer Placeholder 4"/>
          <p:cNvSpPr txBox="1">
            <a:spLocks/>
          </p:cNvSpPr>
          <p:nvPr userDrawn="1"/>
        </p:nvSpPr>
        <p:spPr>
          <a:xfrm>
            <a:off x="677334" y="4652964"/>
            <a:ext cx="7429500" cy="1704975"/>
          </a:xfrm>
          <a:prstGeom prst="rect">
            <a:avLst/>
          </a:prstGeom>
          <a:noFill/>
        </p:spPr>
        <p:txBody>
          <a:bodyPr lIns="0" tIns="0" rIns="0" bIns="0"/>
          <a:lstStyle>
            <a:lvl1pPr>
              <a:defRPr sz="1200">
                <a:solidFill>
                  <a:schemeClr val="bg1"/>
                </a:solidFill>
                <a:latin typeface="Century Gothic" pitchFamily="34" charset="0"/>
              </a:defRPr>
            </a:lvl1pPr>
          </a:lstStyle>
          <a:p>
            <a:pPr fontAlgn="auto">
              <a:lnSpc>
                <a:spcPts val="1800"/>
              </a:lnSpc>
              <a:spcBef>
                <a:spcPts val="0"/>
              </a:spcBef>
              <a:spcAft>
                <a:spcPts val="0"/>
              </a:spcAft>
              <a:defRPr/>
            </a:pPr>
            <a:r>
              <a:rPr lang="en-US" sz="1800" b="1" dirty="0">
                <a:solidFill>
                  <a:srgbClr val="FFFFFF"/>
                </a:solidFill>
              </a:rPr>
              <a:t>British Nutrition Foundation</a:t>
            </a:r>
          </a:p>
          <a:p>
            <a:pPr fontAlgn="auto">
              <a:lnSpc>
                <a:spcPts val="1400"/>
              </a:lnSpc>
              <a:spcBef>
                <a:spcPts val="0"/>
              </a:spcBef>
              <a:spcAft>
                <a:spcPts val="0"/>
              </a:spcAft>
              <a:defRPr/>
            </a:pPr>
            <a:r>
              <a:rPr lang="en-GB" dirty="0">
                <a:solidFill>
                  <a:srgbClr val="000000"/>
                </a:solidFill>
              </a:rPr>
              <a:t>New Derwent House, </a:t>
            </a:r>
          </a:p>
          <a:p>
            <a:pPr fontAlgn="auto">
              <a:lnSpc>
                <a:spcPts val="1400"/>
              </a:lnSpc>
              <a:spcBef>
                <a:spcPts val="0"/>
              </a:spcBef>
              <a:spcAft>
                <a:spcPts val="0"/>
              </a:spcAft>
              <a:defRPr/>
            </a:pPr>
            <a:r>
              <a:rPr lang="en-GB" dirty="0">
                <a:solidFill>
                  <a:srgbClr val="000000"/>
                </a:solidFill>
              </a:rPr>
              <a:t>69-73 Theobalds Road,</a:t>
            </a:r>
          </a:p>
          <a:p>
            <a:pPr fontAlgn="auto">
              <a:lnSpc>
                <a:spcPts val="1400"/>
              </a:lnSpc>
              <a:spcBef>
                <a:spcPts val="0"/>
              </a:spcBef>
              <a:spcAft>
                <a:spcPts val="0"/>
              </a:spcAft>
              <a:defRPr/>
            </a:pPr>
            <a:r>
              <a:rPr lang="en-GB" dirty="0">
                <a:solidFill>
                  <a:srgbClr val="000000"/>
                </a:solidFill>
              </a:rPr>
              <a:t>London, </a:t>
            </a:r>
          </a:p>
          <a:p>
            <a:pPr fontAlgn="auto">
              <a:lnSpc>
                <a:spcPts val="1400"/>
              </a:lnSpc>
              <a:spcBef>
                <a:spcPts val="0"/>
              </a:spcBef>
              <a:spcAft>
                <a:spcPts val="0"/>
              </a:spcAft>
              <a:defRPr/>
            </a:pPr>
            <a:r>
              <a:rPr lang="en-GB" dirty="0">
                <a:solidFill>
                  <a:srgbClr val="000000"/>
                </a:solidFill>
              </a:rPr>
              <a:t>WC1X 8TA</a:t>
            </a:r>
          </a:p>
          <a:p>
            <a:pPr fontAlgn="auto">
              <a:lnSpc>
                <a:spcPts val="2400"/>
              </a:lnSpc>
              <a:spcBef>
                <a:spcPts val="0"/>
              </a:spcBef>
              <a:spcAft>
                <a:spcPts val="0"/>
              </a:spcAft>
              <a:defRPr/>
            </a:pPr>
            <a:endParaRPr lang="en-US" b="1">
              <a:solidFill>
                <a:srgbClr val="000000"/>
              </a:solidFill>
            </a:endParaRPr>
          </a:p>
          <a:p>
            <a:pPr fontAlgn="auto">
              <a:lnSpc>
                <a:spcPts val="1400"/>
              </a:lnSpc>
              <a:spcBef>
                <a:spcPts val="0"/>
              </a:spcBef>
              <a:spcAft>
                <a:spcPts val="0"/>
              </a:spcAft>
              <a:defRPr/>
            </a:pPr>
            <a:r>
              <a:rPr lang="en-US" b="1">
                <a:solidFill>
                  <a:srgbClr val="000000"/>
                </a:solidFill>
              </a:rPr>
              <a:t>Email</a:t>
            </a:r>
            <a:r>
              <a:rPr lang="en-US" b="1" dirty="0">
                <a:solidFill>
                  <a:srgbClr val="000000"/>
                </a:solidFill>
              </a:rPr>
              <a:t>: </a:t>
            </a:r>
            <a:r>
              <a:rPr lang="en-US" dirty="0">
                <a:solidFill>
                  <a:srgbClr val="000000"/>
                </a:solidFill>
              </a:rPr>
              <a:t>postbox@nutrition.org.uk</a:t>
            </a:r>
          </a:p>
          <a:p>
            <a:pPr fontAlgn="auto">
              <a:lnSpc>
                <a:spcPts val="1400"/>
              </a:lnSpc>
              <a:spcBef>
                <a:spcPts val="0"/>
              </a:spcBef>
              <a:spcAft>
                <a:spcPts val="0"/>
              </a:spcAft>
              <a:defRPr/>
            </a:pPr>
            <a:r>
              <a:rPr lang="en-US" b="1" dirty="0">
                <a:solidFill>
                  <a:srgbClr val="000000"/>
                </a:solidFill>
              </a:rPr>
              <a:t>Web</a:t>
            </a:r>
            <a:r>
              <a:rPr lang="en-US" dirty="0">
                <a:solidFill>
                  <a:srgbClr val="000000"/>
                </a:solidFill>
              </a:rPr>
              <a:t>: www.nutrition.org.uk  www.foodafactoflife.org.uk</a:t>
            </a:r>
          </a:p>
        </p:txBody>
      </p:sp>
    </p:spTree>
    <p:extLst>
      <p:ext uri="{BB962C8B-B14F-4D97-AF65-F5344CB8AC3E}">
        <p14:creationId xmlns:p14="http://schemas.microsoft.com/office/powerpoint/2010/main" val="357064265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userDrawn="1">
  <p:cSld name="Comparison">
    <p:spTree>
      <p:nvGrpSpPr>
        <p:cNvPr id="1" name=""/>
        <p:cNvGrpSpPr/>
        <p:nvPr/>
      </p:nvGrpSpPr>
      <p:grpSpPr>
        <a:xfrm>
          <a:off x="0" y="0"/>
          <a:ext cx="0" cy="0"/>
          <a:chOff x="0" y="0"/>
          <a:chExt cx="0" cy="0"/>
        </a:xfrm>
      </p:grpSpPr>
      <p:sp>
        <p:nvSpPr>
          <p:cNvPr id="12" name="Rectangle 11"/>
          <p:cNvSpPr/>
          <p:nvPr userDrawn="1"/>
        </p:nvSpPr>
        <p:spPr>
          <a:xfrm>
            <a:off x="6209274" y="2571092"/>
            <a:ext cx="4680000" cy="3600000"/>
          </a:xfrm>
          <a:prstGeom prst="rect">
            <a:avLst/>
          </a:prstGeom>
          <a:solidFill>
            <a:srgbClr val="C3C4D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 name="Text Placeholder 2"/>
          <p:cNvSpPr>
            <a:spLocks noGrp="1"/>
          </p:cNvSpPr>
          <p:nvPr>
            <p:ph type="body" idx="1" hasCustomPrompt="1"/>
          </p:nvPr>
        </p:nvSpPr>
        <p:spPr>
          <a:xfrm>
            <a:off x="1169276" y="2571092"/>
            <a:ext cx="4680000" cy="3600000"/>
          </a:xfrm>
          <a:prstGeom prst="rect">
            <a:avLst/>
          </a:prstGeom>
        </p:spPr>
        <p:txBody>
          <a:bodyPr lIns="0" tIns="0" rIns="0" bIns="0" anchor="t">
            <a:normAutofit/>
          </a:bodyPr>
          <a:lstStyle>
            <a:lvl1pPr marL="285750" indent="-285750">
              <a:buSzPct val="90000"/>
              <a:buFont typeface="Arial" charset="0"/>
              <a:buChar char="•"/>
              <a:defRPr sz="1800" b="0" i="0">
                <a:latin typeface="Arial" charset="0"/>
                <a:ea typeface="Arial" charset="0"/>
                <a:cs typeface="Arial"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Body text</a:t>
            </a:r>
          </a:p>
        </p:txBody>
      </p:sp>
      <p:sp>
        <p:nvSpPr>
          <p:cNvPr id="5" name="Text Placeholder 4"/>
          <p:cNvSpPr>
            <a:spLocks noGrp="1"/>
          </p:cNvSpPr>
          <p:nvPr>
            <p:ph type="body" sz="quarter" idx="3" hasCustomPrompt="1"/>
          </p:nvPr>
        </p:nvSpPr>
        <p:spPr>
          <a:xfrm>
            <a:off x="6398461" y="2760281"/>
            <a:ext cx="4320000" cy="3240000"/>
          </a:xfrm>
          <a:prstGeom prst="rect">
            <a:avLst/>
          </a:prstGeom>
        </p:spPr>
        <p:txBody>
          <a:bodyPr lIns="0" tIns="0" rIns="0" bIns="0" anchor="t">
            <a:normAutofit/>
          </a:bodyPr>
          <a:lstStyle>
            <a:lvl1pPr marL="0" indent="0">
              <a:buNone/>
              <a:defRPr sz="1800" b="0" i="0">
                <a:latin typeface="Arial" charset="0"/>
                <a:ea typeface="Arial" charset="0"/>
                <a:cs typeface="Arial"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Body text</a:t>
            </a:r>
          </a:p>
        </p:txBody>
      </p:sp>
      <p:sp>
        <p:nvSpPr>
          <p:cNvPr id="13" name="Title 1"/>
          <p:cNvSpPr>
            <a:spLocks noGrp="1"/>
          </p:cNvSpPr>
          <p:nvPr>
            <p:ph type="title" hasCustomPrompt="1"/>
          </p:nvPr>
        </p:nvSpPr>
        <p:spPr>
          <a:xfrm>
            <a:off x="1169276" y="1563798"/>
            <a:ext cx="9720000" cy="720000"/>
          </a:xfrm>
          <a:prstGeom prst="rect">
            <a:avLst/>
          </a:prstGeom>
        </p:spPr>
        <p:txBody>
          <a:bodyPr lIns="0" tIns="0" rIns="0" bIns="0"/>
          <a:lstStyle>
            <a:lvl1pPr>
              <a:defRPr sz="3400" b="1" i="0">
                <a:solidFill>
                  <a:srgbClr val="263B83"/>
                </a:solidFill>
                <a:latin typeface="Arial" charset="0"/>
                <a:ea typeface="Arial" charset="0"/>
                <a:cs typeface="Arial" charset="0"/>
              </a:defRPr>
            </a:lvl1pPr>
          </a:lstStyle>
          <a:p>
            <a:r>
              <a:rPr lang="en-US" dirty="0"/>
              <a:t>Heading</a:t>
            </a:r>
          </a:p>
        </p:txBody>
      </p:sp>
    </p:spTree>
    <p:extLst>
      <p:ext uri="{BB962C8B-B14F-4D97-AF65-F5344CB8AC3E}">
        <p14:creationId xmlns:p14="http://schemas.microsoft.com/office/powerpoint/2010/main" val="3992597524"/>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1.xml"/><Relationship Id="rId1" Type="http://schemas.openxmlformats.org/officeDocument/2006/relationships/slideLayout" Target="../slideLayouts/slideLayout1.xml"/><Relationship Id="rId5" Type="http://schemas.openxmlformats.org/officeDocument/2006/relationships/hyperlink" Target="http://www.foodafactoflife.org.uk/" TargetMode="External"/><Relationship Id="rId4" Type="http://schemas.openxmlformats.org/officeDocument/2006/relationships/image" Target="../media/image2.png"/></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theme" Target="../theme/theme2.xml"/><Relationship Id="rId1" Type="http://schemas.openxmlformats.org/officeDocument/2006/relationships/slideLayout" Target="../slideLayouts/slideLayout2.xml"/><Relationship Id="rId4" Type="http://schemas.openxmlformats.org/officeDocument/2006/relationships/hyperlink" Target="http://www.foodafactoflife.org.uk/" TargetMode="External"/></Relationships>
</file>

<file path=ppt/slideMasters/_rels/slideMaster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theme" Target="../theme/theme3.xml"/><Relationship Id="rId1" Type="http://schemas.openxmlformats.org/officeDocument/2006/relationships/slideLayout" Target="../slideLayouts/slideLayout3.xml"/><Relationship Id="rId4" Type="http://schemas.openxmlformats.org/officeDocument/2006/relationships/hyperlink" Target="http://www.foodafactoflife.org.uk/" TargetMode="External"/></Relationships>
</file>

<file path=ppt/slideMasters/_rels/slideMaster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theme" Target="../theme/theme4.xml"/><Relationship Id="rId1" Type="http://schemas.openxmlformats.org/officeDocument/2006/relationships/slideLayout" Target="../slideLayouts/slideLayout4.xml"/><Relationship Id="rId4" Type="http://schemas.openxmlformats.org/officeDocument/2006/relationships/hyperlink" Target="http://www.foodafactoflife.org.uk/" TargetMode="External"/></Relationships>
</file>

<file path=ppt/slideMasters/_rels/slideMaster5.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slideLayout" Target="../slideLayouts/slideLayout6.xml"/><Relationship Id="rId1" Type="http://schemas.openxmlformats.org/officeDocument/2006/relationships/slideLayout" Target="../slideLayouts/slideLayout5.xml"/><Relationship Id="rId6" Type="http://schemas.openxmlformats.org/officeDocument/2006/relationships/hyperlink" Target="http://www.foodafactoflife.org.uk/" TargetMode="External"/><Relationship Id="rId5" Type="http://schemas.openxmlformats.org/officeDocument/2006/relationships/image" Target="../media/image3.png"/><Relationship Id="rId4" Type="http://schemas.openxmlformats.org/officeDocument/2006/relationships/theme" Target="../theme/theme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0" y="0"/>
            <a:ext cx="12192000" cy="6858000"/>
          </a:xfrm>
          <a:prstGeom prst="rect">
            <a:avLst/>
          </a:prstGeom>
        </p:spPr>
      </p:pic>
      <p:pic>
        <p:nvPicPr>
          <p:cNvPr id="8" name="Picture 7"/>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9439453" y="358589"/>
            <a:ext cx="2044335" cy="1435165"/>
          </a:xfrm>
          <a:prstGeom prst="rect">
            <a:avLst/>
          </a:prstGeom>
        </p:spPr>
      </p:pic>
      <p:sp>
        <p:nvSpPr>
          <p:cNvPr id="9" name="TextBox 8"/>
          <p:cNvSpPr txBox="1"/>
          <p:nvPr userDrawn="1"/>
        </p:nvSpPr>
        <p:spPr>
          <a:xfrm>
            <a:off x="1156447" y="6539528"/>
            <a:ext cx="10721788" cy="138499"/>
          </a:xfrm>
          <a:prstGeom prst="rect">
            <a:avLst/>
          </a:prstGeom>
          <a:noFill/>
        </p:spPr>
        <p:txBody>
          <a:bodyPr wrap="square" lIns="0" tIns="0" rIns="0" bIns="0" rtlCol="0">
            <a:spAutoFit/>
          </a:bodyPr>
          <a:lstStyle/>
          <a:p>
            <a:pPr algn="r"/>
            <a:r>
              <a:rPr lang="en-US" sz="900" b="0" i="0" dirty="0">
                <a:solidFill>
                  <a:schemeClr val="tx1"/>
                </a:solidFill>
                <a:latin typeface="Arial" charset="0"/>
                <a:ea typeface="Arial" charset="0"/>
                <a:cs typeface="Arial" charset="0"/>
                <a:hlinkClick r:id="rId5"/>
              </a:rPr>
              <a:t>www.foodafactoflife.org.uk</a:t>
            </a:r>
            <a:r>
              <a:rPr lang="en-US" sz="900" b="0" i="0" baseline="0" dirty="0">
                <a:solidFill>
                  <a:schemeClr val="tx1"/>
                </a:solidFill>
                <a:latin typeface="Arial" charset="0"/>
                <a:ea typeface="Arial" charset="0"/>
                <a:cs typeface="Arial" charset="0"/>
              </a:rPr>
              <a:t>    </a:t>
            </a:r>
            <a:r>
              <a:rPr lang="en-US" sz="900" b="0" i="0" dirty="0">
                <a:solidFill>
                  <a:schemeClr val="tx1"/>
                </a:solidFill>
                <a:latin typeface="Arial" charset="0"/>
                <a:ea typeface="Arial" charset="0"/>
                <a:cs typeface="Arial" charset="0"/>
              </a:rPr>
              <a:t>©</a:t>
            </a:r>
            <a:r>
              <a:rPr lang="en-US" sz="900" b="0" i="0" baseline="0" dirty="0">
                <a:solidFill>
                  <a:schemeClr val="tx1"/>
                </a:solidFill>
                <a:latin typeface="Arial" charset="0"/>
                <a:ea typeface="Arial" charset="0"/>
                <a:cs typeface="Arial" charset="0"/>
              </a:rPr>
              <a:t> Food – </a:t>
            </a:r>
            <a:r>
              <a:rPr lang="en-US" sz="900" b="0" i="0" dirty="0">
                <a:solidFill>
                  <a:schemeClr val="tx1"/>
                </a:solidFill>
                <a:latin typeface="Arial" charset="0"/>
                <a:ea typeface="Arial" charset="0"/>
                <a:cs typeface="Arial" charset="0"/>
              </a:rPr>
              <a:t>a fact of life 2021</a:t>
            </a:r>
          </a:p>
        </p:txBody>
      </p:sp>
    </p:spTree>
    <p:extLst>
      <p:ext uri="{BB962C8B-B14F-4D97-AF65-F5344CB8AC3E}">
        <p14:creationId xmlns:p14="http://schemas.microsoft.com/office/powerpoint/2010/main" val="1328885048"/>
      </p:ext>
    </p:extLst>
  </p:cSld>
  <p:clrMap bg1="lt1" tx1="dk1" bg2="lt2" tx2="dk2" accent1="accent1" accent2="accent2" accent3="accent3" accent4="accent4" accent5="accent5" accent6="accent6" hlink="hlink" folHlink="folHlink"/>
  <p:sldLayoutIdLst>
    <p:sldLayoutId id="2147483649"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8" name="Picture 7"/>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0" y="-67377"/>
            <a:ext cx="12192000" cy="6858000"/>
          </a:xfrm>
          <a:prstGeom prst="rect">
            <a:avLst/>
          </a:prstGeom>
        </p:spPr>
      </p:pic>
      <p:sp>
        <p:nvSpPr>
          <p:cNvPr id="9" name="TextBox 8"/>
          <p:cNvSpPr txBox="1"/>
          <p:nvPr userDrawn="1"/>
        </p:nvSpPr>
        <p:spPr>
          <a:xfrm>
            <a:off x="1156447" y="6539528"/>
            <a:ext cx="10721788" cy="138499"/>
          </a:xfrm>
          <a:prstGeom prst="rect">
            <a:avLst/>
          </a:prstGeom>
          <a:noFill/>
        </p:spPr>
        <p:txBody>
          <a:bodyPr wrap="square" lIns="0" tIns="0" rIns="0" bIns="0" rtlCol="0">
            <a:spAutoFit/>
          </a:bodyPr>
          <a:lstStyle/>
          <a:p>
            <a:pPr algn="r"/>
            <a:r>
              <a:rPr lang="en-US" sz="900" b="0" i="0" dirty="0">
                <a:solidFill>
                  <a:schemeClr val="tx1"/>
                </a:solidFill>
                <a:latin typeface="Arial" charset="0"/>
                <a:ea typeface="Arial" charset="0"/>
                <a:cs typeface="Arial" charset="0"/>
                <a:hlinkClick r:id="rId4"/>
              </a:rPr>
              <a:t>www.foodafactoflife.org.uk</a:t>
            </a:r>
            <a:r>
              <a:rPr lang="en-US" sz="900" b="0" i="0" baseline="0" dirty="0">
                <a:solidFill>
                  <a:schemeClr val="tx1"/>
                </a:solidFill>
                <a:latin typeface="Arial" charset="0"/>
                <a:ea typeface="Arial" charset="0"/>
                <a:cs typeface="Arial" charset="0"/>
              </a:rPr>
              <a:t>    </a:t>
            </a:r>
            <a:r>
              <a:rPr lang="en-US" sz="900" b="0" i="0" dirty="0">
                <a:solidFill>
                  <a:schemeClr val="tx1"/>
                </a:solidFill>
                <a:latin typeface="Arial" charset="0"/>
                <a:ea typeface="Arial" charset="0"/>
                <a:cs typeface="Arial" charset="0"/>
              </a:rPr>
              <a:t>© Food – a fact of life 2021</a:t>
            </a:r>
          </a:p>
        </p:txBody>
      </p:sp>
    </p:spTree>
    <p:extLst>
      <p:ext uri="{BB962C8B-B14F-4D97-AF65-F5344CB8AC3E}">
        <p14:creationId xmlns:p14="http://schemas.microsoft.com/office/powerpoint/2010/main" val="1498317190"/>
      </p:ext>
    </p:extLst>
  </p:cSld>
  <p:clrMap bg1="lt1" tx1="dk1" bg2="lt2" tx2="dk2" accent1="accent1" accent2="accent2" accent3="accent3" accent4="accent4" accent5="accent5" accent6="accent6" hlink="hlink" folHlink="folHlink"/>
  <p:sldLayoutIdLst>
    <p:sldLayoutId id="2147483651"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9" name="TextBox 8"/>
          <p:cNvSpPr txBox="1"/>
          <p:nvPr userDrawn="1"/>
        </p:nvSpPr>
        <p:spPr>
          <a:xfrm>
            <a:off x="1156447" y="6539528"/>
            <a:ext cx="10721788" cy="138499"/>
          </a:xfrm>
          <a:prstGeom prst="rect">
            <a:avLst/>
          </a:prstGeom>
          <a:noFill/>
        </p:spPr>
        <p:txBody>
          <a:bodyPr wrap="square" lIns="0" tIns="0" rIns="0" bIns="0" rtlCol="0">
            <a:spAutoFit/>
          </a:bodyPr>
          <a:lstStyle/>
          <a:p>
            <a:pPr algn="r"/>
            <a:r>
              <a:rPr lang="en-US" sz="900" b="0" i="0" dirty="0">
                <a:solidFill>
                  <a:schemeClr val="tx1"/>
                </a:solidFill>
                <a:latin typeface="Arial" charset="0"/>
                <a:ea typeface="Arial" charset="0"/>
                <a:cs typeface="Arial" charset="0"/>
                <a:hlinkClick r:id="rId4"/>
              </a:rPr>
              <a:t>www.foodafactoflife.org.uk</a:t>
            </a:r>
            <a:r>
              <a:rPr lang="en-US" sz="900" b="0" i="0" baseline="0" dirty="0">
                <a:solidFill>
                  <a:schemeClr val="tx1"/>
                </a:solidFill>
                <a:latin typeface="Arial" charset="0"/>
                <a:ea typeface="Arial" charset="0"/>
                <a:cs typeface="Arial" charset="0"/>
              </a:rPr>
              <a:t>    </a:t>
            </a:r>
            <a:r>
              <a:rPr lang="en-US" sz="900" b="0" i="0" dirty="0">
                <a:solidFill>
                  <a:schemeClr val="tx1"/>
                </a:solidFill>
                <a:latin typeface="Arial" charset="0"/>
                <a:ea typeface="Arial" charset="0"/>
                <a:cs typeface="Arial" charset="0"/>
              </a:rPr>
              <a:t>© Food – a fact of life 2021</a:t>
            </a:r>
          </a:p>
        </p:txBody>
      </p:sp>
    </p:spTree>
    <p:extLst>
      <p:ext uri="{BB962C8B-B14F-4D97-AF65-F5344CB8AC3E}">
        <p14:creationId xmlns:p14="http://schemas.microsoft.com/office/powerpoint/2010/main" val="1822393236"/>
      </p:ext>
    </p:extLst>
  </p:cSld>
  <p:clrMap bg1="lt1" tx1="dk1" bg2="lt2" tx2="dk2" accent1="accent1" accent2="accent2" accent3="accent3" accent4="accent4" accent5="accent5" accent6="accent6" hlink="hlink" folHlink="folHlink"/>
  <p:sldLayoutIdLst>
    <p:sldLayoutId id="2147483653"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8" name="TextBox 7"/>
          <p:cNvSpPr txBox="1"/>
          <p:nvPr userDrawn="1"/>
        </p:nvSpPr>
        <p:spPr>
          <a:xfrm>
            <a:off x="1156447" y="6539528"/>
            <a:ext cx="10721788" cy="138499"/>
          </a:xfrm>
          <a:prstGeom prst="rect">
            <a:avLst/>
          </a:prstGeom>
          <a:noFill/>
        </p:spPr>
        <p:txBody>
          <a:bodyPr wrap="square" lIns="0" tIns="0" rIns="0" bIns="0" rtlCol="0">
            <a:spAutoFit/>
          </a:bodyPr>
          <a:lstStyle/>
          <a:p>
            <a:pPr algn="r"/>
            <a:r>
              <a:rPr lang="en-US" sz="900" b="0" i="0" dirty="0">
                <a:solidFill>
                  <a:schemeClr val="tx1"/>
                </a:solidFill>
                <a:latin typeface="Arial" charset="0"/>
                <a:ea typeface="Arial" charset="0"/>
                <a:cs typeface="Arial" charset="0"/>
                <a:hlinkClick r:id="rId4"/>
              </a:rPr>
              <a:t>www.foodafactoflife.org.uk</a:t>
            </a:r>
            <a:r>
              <a:rPr lang="en-US" sz="900" b="0" i="0" baseline="0" dirty="0">
                <a:solidFill>
                  <a:schemeClr val="tx1"/>
                </a:solidFill>
                <a:latin typeface="Arial" charset="0"/>
                <a:ea typeface="Arial" charset="0"/>
                <a:cs typeface="Arial" charset="0"/>
              </a:rPr>
              <a:t>    </a:t>
            </a:r>
            <a:r>
              <a:rPr lang="en-US" sz="900" b="0" i="0" dirty="0">
                <a:solidFill>
                  <a:schemeClr val="tx1"/>
                </a:solidFill>
                <a:latin typeface="Arial" charset="0"/>
                <a:ea typeface="Arial" charset="0"/>
                <a:cs typeface="Arial" charset="0"/>
              </a:rPr>
              <a:t>© Food – a fact of life 2021</a:t>
            </a:r>
          </a:p>
        </p:txBody>
      </p:sp>
    </p:spTree>
    <p:extLst>
      <p:ext uri="{BB962C8B-B14F-4D97-AF65-F5344CB8AC3E}">
        <p14:creationId xmlns:p14="http://schemas.microsoft.com/office/powerpoint/2010/main" val="1788143608"/>
      </p:ext>
    </p:extLst>
  </p:cSld>
  <p:clrMap bg1="lt1" tx1="dk1" bg2="lt2" tx2="dk2" accent1="accent1" accent2="accent2" accent3="accent3" accent4="accent4" accent5="accent5" accent6="accent6" hlink="hlink" folHlink="folHlink"/>
  <p:sldLayoutIdLst>
    <p:sldLayoutId id="2147483661"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8" name="Picture 7"/>
          <p:cNvPicPr>
            <a:picLocks noChangeAspect="1"/>
          </p:cNvPicPr>
          <p:nvPr userDrawn="1"/>
        </p:nvPicPr>
        <p:blipFill>
          <a:blip r:embed="rId5" cstate="screen">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9" name="TextBox 8"/>
          <p:cNvSpPr txBox="1"/>
          <p:nvPr userDrawn="1"/>
        </p:nvSpPr>
        <p:spPr>
          <a:xfrm>
            <a:off x="1156447" y="6539528"/>
            <a:ext cx="10721788" cy="138499"/>
          </a:xfrm>
          <a:prstGeom prst="rect">
            <a:avLst/>
          </a:prstGeom>
          <a:noFill/>
        </p:spPr>
        <p:txBody>
          <a:bodyPr wrap="square" lIns="0" tIns="0" rIns="0" bIns="0" rtlCol="0">
            <a:spAutoFit/>
          </a:bodyPr>
          <a:lstStyle/>
          <a:p>
            <a:pPr algn="r"/>
            <a:r>
              <a:rPr lang="en-US" sz="900" b="0" i="0" dirty="0">
                <a:solidFill>
                  <a:schemeClr val="tx1"/>
                </a:solidFill>
                <a:latin typeface="Arial" charset="0"/>
                <a:ea typeface="Arial" charset="0"/>
                <a:cs typeface="Arial" charset="0"/>
                <a:hlinkClick r:id="rId6"/>
              </a:rPr>
              <a:t>www.foodafactoflife.org.uk</a:t>
            </a:r>
            <a:r>
              <a:rPr lang="en-US" sz="900" b="0" i="0" baseline="0" dirty="0">
                <a:solidFill>
                  <a:schemeClr val="tx1"/>
                </a:solidFill>
                <a:latin typeface="Arial" charset="0"/>
                <a:ea typeface="Arial" charset="0"/>
                <a:cs typeface="Arial" charset="0"/>
              </a:rPr>
              <a:t>    </a:t>
            </a:r>
            <a:r>
              <a:rPr lang="en-US" sz="900" b="0" i="0" dirty="0">
                <a:solidFill>
                  <a:schemeClr val="tx1"/>
                </a:solidFill>
                <a:latin typeface="Arial" charset="0"/>
                <a:ea typeface="Arial" charset="0"/>
                <a:cs typeface="Arial" charset="0"/>
              </a:rPr>
              <a:t>© Food – a fact of life 2021</a:t>
            </a:r>
          </a:p>
        </p:txBody>
      </p:sp>
    </p:spTree>
    <p:extLst>
      <p:ext uri="{BB962C8B-B14F-4D97-AF65-F5344CB8AC3E}">
        <p14:creationId xmlns:p14="http://schemas.microsoft.com/office/powerpoint/2010/main" val="1506453707"/>
      </p:ext>
    </p:extLst>
  </p:cSld>
  <p:clrMap bg1="lt1" tx1="dk1" bg2="lt2" tx2="dk2" accent1="accent1" accent2="accent2" accent3="accent3" accent4="accent4" accent5="accent5" accent6="accent6" hlink="hlink" folHlink="folHlink"/>
  <p:sldLayoutIdLst>
    <p:sldLayoutId id="2147483663" r:id="rId1"/>
    <p:sldLayoutId id="2147483664" r:id="rId2"/>
    <p:sldLayoutId id="2147483665" r:id="rId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image" Target="../media/image28.jpeg"/><Relationship Id="rId1" Type="http://schemas.openxmlformats.org/officeDocument/2006/relationships/slideLayout" Target="../slideLayouts/slideLayout3.xml"/><Relationship Id="rId6" Type="http://schemas.openxmlformats.org/officeDocument/2006/relationships/image" Target="../media/image32.jpeg"/><Relationship Id="rId5" Type="http://schemas.openxmlformats.org/officeDocument/2006/relationships/image" Target="../media/image31.jpeg"/><Relationship Id="rId4" Type="http://schemas.openxmlformats.org/officeDocument/2006/relationships/image" Target="../media/image30.jpeg"/></Relationships>
</file>

<file path=ppt/slides/_rels/slide13.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hyperlink" Target="https://youtu.be/-W43z-XUGUo" TargetMode="Externa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image" Target="../media/image34.jpeg"/><Relationship Id="rId1" Type="http://schemas.openxmlformats.org/officeDocument/2006/relationships/slideLayout" Target="../slideLayouts/slideLayout3.xml"/><Relationship Id="rId4" Type="http://schemas.openxmlformats.org/officeDocument/2006/relationships/image" Target="../media/image36.jpeg"/></Relationships>
</file>

<file path=ppt/slides/_rels/slide15.xml.rels><?xml version="1.0" encoding="UTF-8" standalone="yes"?>
<Relationships xmlns="http://schemas.openxmlformats.org/package/2006/relationships"><Relationship Id="rId3" Type="http://schemas.openxmlformats.org/officeDocument/2006/relationships/hyperlink" Target="https://youtu.be/xzqHi2gABb8" TargetMode="External"/><Relationship Id="rId2" Type="http://schemas.openxmlformats.org/officeDocument/2006/relationships/hyperlink" Target="https://www.foodafactoflife.org.uk/7-11-years/where-food-comes-from/videos/#quiz" TargetMode="External"/><Relationship Id="rId1" Type="http://schemas.openxmlformats.org/officeDocument/2006/relationships/slideLayout" Target="../slideLayouts/slideLayout3.xml"/><Relationship Id="rId4" Type="http://schemas.openxmlformats.org/officeDocument/2006/relationships/image" Target="../media/image37.png"/></Relationships>
</file>

<file path=ppt/slides/_rels/slide16.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hyperlink" Target="https://youtu.be/csrXiLHla6c" TargetMode="External"/><Relationship Id="rId1" Type="http://schemas.openxmlformats.org/officeDocument/2006/relationships/slideLayout" Target="../slideLayouts/slideLayout3.xml"/><Relationship Id="rId4" Type="http://schemas.openxmlformats.org/officeDocument/2006/relationships/image" Target="../media/image39.jpeg"/></Relationships>
</file>

<file path=ppt/slides/_rels/slide17.xml.rels><?xml version="1.0" encoding="UTF-8" standalone="yes"?>
<Relationships xmlns="http://schemas.openxmlformats.org/package/2006/relationships"><Relationship Id="rId2" Type="http://schemas.openxmlformats.org/officeDocument/2006/relationships/image" Target="../media/image40.jpeg"/><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image" Target="../media/image41.jpeg"/><Relationship Id="rId1" Type="http://schemas.openxmlformats.org/officeDocument/2006/relationships/slideLayout" Target="../slideLayouts/slideLayout3.xml"/><Relationship Id="rId5" Type="http://schemas.openxmlformats.org/officeDocument/2006/relationships/image" Target="../media/image44.jpeg"/><Relationship Id="rId4" Type="http://schemas.openxmlformats.org/officeDocument/2006/relationships/image" Target="../media/image43.jpeg"/></Relationships>
</file>

<file path=ppt/slides/_rels/slide19.xml.rels><?xml version="1.0" encoding="UTF-8" standalone="yes"?>
<Relationships xmlns="http://schemas.openxmlformats.org/package/2006/relationships"><Relationship Id="rId2" Type="http://schemas.openxmlformats.org/officeDocument/2006/relationships/image" Target="../media/image45.jpeg"/><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8" Type="http://schemas.openxmlformats.org/officeDocument/2006/relationships/image" Target="../media/image52.jpeg"/><Relationship Id="rId3" Type="http://schemas.openxmlformats.org/officeDocument/2006/relationships/image" Target="../media/image47.jpeg"/><Relationship Id="rId7" Type="http://schemas.openxmlformats.org/officeDocument/2006/relationships/image" Target="../media/image51.png"/><Relationship Id="rId2" Type="http://schemas.openxmlformats.org/officeDocument/2006/relationships/image" Target="../media/image46.jpg"/><Relationship Id="rId1" Type="http://schemas.openxmlformats.org/officeDocument/2006/relationships/slideLayout" Target="../slideLayouts/slideLayout3.xml"/><Relationship Id="rId6" Type="http://schemas.openxmlformats.org/officeDocument/2006/relationships/image" Target="../media/image50.jpeg"/><Relationship Id="rId5" Type="http://schemas.openxmlformats.org/officeDocument/2006/relationships/image" Target="../media/image49.jpeg"/><Relationship Id="rId4" Type="http://schemas.openxmlformats.org/officeDocument/2006/relationships/image" Target="../media/image48.jpeg"/></Relationships>
</file>

<file path=ppt/slides/_rels/slide21.xml.rels><?xml version="1.0" encoding="UTF-8" standalone="yes"?>
<Relationships xmlns="http://schemas.openxmlformats.org/package/2006/relationships"><Relationship Id="rId3" Type="http://schemas.openxmlformats.org/officeDocument/2006/relationships/image" Target="../media/image54.jpeg"/><Relationship Id="rId2" Type="http://schemas.openxmlformats.org/officeDocument/2006/relationships/image" Target="../media/image53.jpeg"/><Relationship Id="rId1" Type="http://schemas.openxmlformats.org/officeDocument/2006/relationships/slideLayout" Target="../slideLayouts/slideLayout3.xml"/><Relationship Id="rId5" Type="http://schemas.openxmlformats.org/officeDocument/2006/relationships/image" Target="../media/image56.jpeg"/><Relationship Id="rId4" Type="http://schemas.openxmlformats.org/officeDocument/2006/relationships/image" Target="../media/image55.jpeg"/></Relationships>
</file>

<file path=ppt/slides/_rels/slide22.xml.rels><?xml version="1.0" encoding="UTF-8" standalone="yes"?>
<Relationships xmlns="http://schemas.openxmlformats.org/package/2006/relationships"><Relationship Id="rId3" Type="http://schemas.openxmlformats.org/officeDocument/2006/relationships/image" Target="../media/image58.jpeg"/><Relationship Id="rId2" Type="http://schemas.openxmlformats.org/officeDocument/2006/relationships/image" Target="../media/image57.jpeg"/><Relationship Id="rId1" Type="http://schemas.openxmlformats.org/officeDocument/2006/relationships/slideLayout" Target="../slideLayouts/slideLayout3.xml"/><Relationship Id="rId4" Type="http://schemas.openxmlformats.org/officeDocument/2006/relationships/image" Target="../media/image59.jpeg"/></Relationships>
</file>

<file path=ppt/slides/_rels/slide23.xml.rels><?xml version="1.0" encoding="UTF-8" standalone="yes"?>
<Relationships xmlns="http://schemas.openxmlformats.org/package/2006/relationships"><Relationship Id="rId3" Type="http://schemas.openxmlformats.org/officeDocument/2006/relationships/image" Target="../media/image60.jpeg"/><Relationship Id="rId2" Type="http://schemas.openxmlformats.org/officeDocument/2006/relationships/notesSlide" Target="../notesSlides/notesSlide1.xml"/><Relationship Id="rId1" Type="http://schemas.openxmlformats.org/officeDocument/2006/relationships/slideLayout" Target="../slideLayouts/slideLayout3.xml"/><Relationship Id="rId6" Type="http://schemas.openxmlformats.org/officeDocument/2006/relationships/image" Target="../media/image63.jpeg"/><Relationship Id="rId5" Type="http://schemas.openxmlformats.org/officeDocument/2006/relationships/image" Target="../media/image62.jpeg"/><Relationship Id="rId4" Type="http://schemas.openxmlformats.org/officeDocument/2006/relationships/image" Target="../media/image61.jpeg"/></Relationships>
</file>

<file path=ppt/slides/_rels/slide24.xml.rels><?xml version="1.0" encoding="UTF-8" standalone="yes"?>
<Relationships xmlns="http://schemas.openxmlformats.org/package/2006/relationships"><Relationship Id="rId2" Type="http://schemas.openxmlformats.org/officeDocument/2006/relationships/image" Target="../media/image64.jpeg"/><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3" Type="http://schemas.openxmlformats.org/officeDocument/2006/relationships/image" Target="../media/image66.jpg"/><Relationship Id="rId2" Type="http://schemas.openxmlformats.org/officeDocument/2006/relationships/image" Target="../media/image65.jpg"/><Relationship Id="rId1" Type="http://schemas.openxmlformats.org/officeDocument/2006/relationships/slideLayout" Target="../slideLayouts/slideLayout3.xml"/><Relationship Id="rId5" Type="http://schemas.openxmlformats.org/officeDocument/2006/relationships/image" Target="../media/image68.jpeg"/><Relationship Id="rId4" Type="http://schemas.openxmlformats.org/officeDocument/2006/relationships/image" Target="../media/image67.jpeg"/></Relationships>
</file>

<file path=ppt/slides/_rels/slide26.xml.rels><?xml version="1.0" encoding="UTF-8" standalone="yes"?>
<Relationships xmlns="http://schemas.openxmlformats.org/package/2006/relationships"><Relationship Id="rId2" Type="http://schemas.openxmlformats.org/officeDocument/2006/relationships/image" Target="../media/image69.jpeg"/><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3" Type="http://schemas.openxmlformats.org/officeDocument/2006/relationships/hyperlink" Target="https://www.foodafactoflife.org.uk/media/7737/farming-food-for-you-potatoes-p-516.pdf" TargetMode="External"/><Relationship Id="rId2" Type="http://schemas.openxmlformats.org/officeDocument/2006/relationships/image" Target="../media/image70.png"/><Relationship Id="rId1" Type="http://schemas.openxmlformats.org/officeDocument/2006/relationships/slideLayout" Target="../slideLayouts/slideLayout3.xml"/><Relationship Id="rId4" Type="http://schemas.openxmlformats.org/officeDocument/2006/relationships/image" Target="../media/image71.jpeg"/></Relationships>
</file>

<file path=ppt/slides/_rels/slide28.xml.rels><?xml version="1.0" encoding="UTF-8" standalone="yes"?>
<Relationships xmlns="http://schemas.openxmlformats.org/package/2006/relationships"><Relationship Id="rId3" Type="http://schemas.openxmlformats.org/officeDocument/2006/relationships/image" Target="../media/image73.png"/><Relationship Id="rId2" Type="http://schemas.openxmlformats.org/officeDocument/2006/relationships/image" Target="../media/image72.jpeg"/><Relationship Id="rId1" Type="http://schemas.openxmlformats.org/officeDocument/2006/relationships/slideLayout" Target="../slideLayouts/slideLayout3.xml"/><Relationship Id="rId6" Type="http://schemas.openxmlformats.org/officeDocument/2006/relationships/image" Target="../media/image76.jpeg"/><Relationship Id="rId5" Type="http://schemas.openxmlformats.org/officeDocument/2006/relationships/image" Target="../media/image75.jpeg"/><Relationship Id="rId4" Type="http://schemas.openxmlformats.org/officeDocument/2006/relationships/image" Target="../media/image74.jpeg"/></Relationships>
</file>

<file path=ppt/slides/_rels/slide29.xml.rels><?xml version="1.0" encoding="UTF-8" standalone="yes"?>
<Relationships xmlns="http://schemas.openxmlformats.org/package/2006/relationships"><Relationship Id="rId2" Type="http://schemas.openxmlformats.org/officeDocument/2006/relationships/image" Target="../media/image77.jpeg"/><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3" Type="http://schemas.openxmlformats.org/officeDocument/2006/relationships/image" Target="../media/image79.jpg"/><Relationship Id="rId2" Type="http://schemas.openxmlformats.org/officeDocument/2006/relationships/image" Target="../media/image78.jpg"/><Relationship Id="rId1" Type="http://schemas.openxmlformats.org/officeDocument/2006/relationships/slideLayout" Target="../slideLayouts/slideLayout3.xml"/><Relationship Id="rId4" Type="http://schemas.openxmlformats.org/officeDocument/2006/relationships/image" Target="../media/image80.jpeg"/></Relationships>
</file>

<file path=ppt/slides/_rels/slide31.xml.rels><?xml version="1.0" encoding="UTF-8" standalone="yes"?>
<Relationships xmlns="http://schemas.openxmlformats.org/package/2006/relationships"><Relationship Id="rId2" Type="http://schemas.openxmlformats.org/officeDocument/2006/relationships/image" Target="../media/image81.jpeg"/><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2" Type="http://schemas.openxmlformats.org/officeDocument/2006/relationships/image" Target="../media/image82.jpeg"/><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3" Type="http://schemas.openxmlformats.org/officeDocument/2006/relationships/image" Target="../media/image84.jpeg"/><Relationship Id="rId2" Type="http://schemas.openxmlformats.org/officeDocument/2006/relationships/image" Target="../media/image83.jpeg"/><Relationship Id="rId1" Type="http://schemas.openxmlformats.org/officeDocument/2006/relationships/slideLayout" Target="../slideLayouts/slideLayout3.xml"/><Relationship Id="rId4" Type="http://schemas.openxmlformats.org/officeDocument/2006/relationships/image" Target="../media/image85.jpeg"/></Relationships>
</file>

<file path=ppt/slides/_rels/slide34.xml.rels><?xml version="1.0" encoding="UTF-8" standalone="yes"?>
<Relationships xmlns="http://schemas.openxmlformats.org/package/2006/relationships"><Relationship Id="rId3" Type="http://schemas.openxmlformats.org/officeDocument/2006/relationships/image" Target="../media/image87.jpeg"/><Relationship Id="rId2" Type="http://schemas.openxmlformats.org/officeDocument/2006/relationships/image" Target="../media/image86.jpeg"/><Relationship Id="rId1" Type="http://schemas.openxmlformats.org/officeDocument/2006/relationships/slideLayout" Target="../slideLayouts/slideLayout3.xml"/><Relationship Id="rId6" Type="http://schemas.openxmlformats.org/officeDocument/2006/relationships/image" Target="../media/image90.jpeg"/><Relationship Id="rId5" Type="http://schemas.openxmlformats.org/officeDocument/2006/relationships/image" Target="../media/image89.jpeg"/><Relationship Id="rId4" Type="http://schemas.openxmlformats.org/officeDocument/2006/relationships/image" Target="../media/image88.jpeg"/></Relationships>
</file>

<file path=ppt/slides/_rels/slide35.xml.rels><?xml version="1.0" encoding="UTF-8" standalone="yes"?>
<Relationships xmlns="http://schemas.openxmlformats.org/package/2006/relationships"><Relationship Id="rId3" Type="http://schemas.openxmlformats.org/officeDocument/2006/relationships/image" Target="../media/image91.png"/><Relationship Id="rId2" Type="http://schemas.openxmlformats.org/officeDocument/2006/relationships/hyperlink" Target="https://youtu.be/9jFKVqsMV_o" TargetMode="External"/><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2" Type="http://schemas.openxmlformats.org/officeDocument/2006/relationships/image" Target="../media/image92.png"/><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3" Type="http://schemas.openxmlformats.org/officeDocument/2006/relationships/image" Target="../media/image94.jpeg"/><Relationship Id="rId2" Type="http://schemas.openxmlformats.org/officeDocument/2006/relationships/image" Target="../media/image93.jpeg"/><Relationship Id="rId1" Type="http://schemas.openxmlformats.org/officeDocument/2006/relationships/slideLayout" Target="../slideLayouts/slideLayout3.xml"/><Relationship Id="rId4" Type="http://schemas.openxmlformats.org/officeDocument/2006/relationships/image" Target="../media/image95.jpeg"/></Relationships>
</file>

<file path=ppt/slides/_rels/slide38.xml.rels><?xml version="1.0" encoding="UTF-8" standalone="yes"?>
<Relationships xmlns="http://schemas.openxmlformats.org/package/2006/relationships"><Relationship Id="rId3" Type="http://schemas.openxmlformats.org/officeDocument/2006/relationships/image" Target="../media/image97.jpeg"/><Relationship Id="rId2" Type="http://schemas.openxmlformats.org/officeDocument/2006/relationships/image" Target="../media/image96.jpeg"/><Relationship Id="rId1" Type="http://schemas.openxmlformats.org/officeDocument/2006/relationships/slideLayout" Target="../slideLayouts/slideLayout3.xml"/></Relationships>
</file>

<file path=ppt/slides/_rels/slide39.xml.rels><?xml version="1.0" encoding="UTF-8" standalone="yes"?>
<Relationships xmlns="http://schemas.openxmlformats.org/package/2006/relationships"><Relationship Id="rId8" Type="http://schemas.openxmlformats.org/officeDocument/2006/relationships/image" Target="../media/image104.jpeg"/><Relationship Id="rId3" Type="http://schemas.openxmlformats.org/officeDocument/2006/relationships/image" Target="../media/image99.jpeg"/><Relationship Id="rId7" Type="http://schemas.openxmlformats.org/officeDocument/2006/relationships/image" Target="../media/image103.jpeg"/><Relationship Id="rId2" Type="http://schemas.openxmlformats.org/officeDocument/2006/relationships/image" Target="../media/image98.jpeg"/><Relationship Id="rId1" Type="http://schemas.openxmlformats.org/officeDocument/2006/relationships/slideLayout" Target="../slideLayouts/slideLayout3.xml"/><Relationship Id="rId6" Type="http://schemas.openxmlformats.org/officeDocument/2006/relationships/image" Target="../media/image102.jpeg"/><Relationship Id="rId5" Type="http://schemas.openxmlformats.org/officeDocument/2006/relationships/image" Target="../media/image101.jpeg"/><Relationship Id="rId4" Type="http://schemas.openxmlformats.org/officeDocument/2006/relationships/image" Target="../media/image100.jpeg"/></Relationships>
</file>

<file path=ppt/slides/_rels/slide4.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3.xml"/><Relationship Id="rId4" Type="http://schemas.openxmlformats.org/officeDocument/2006/relationships/image" Target="../media/image9.jpeg"/></Relationships>
</file>

<file path=ppt/slides/_rels/slide40.xml.rels><?xml version="1.0" encoding="UTF-8" standalone="yes"?>
<Relationships xmlns="http://schemas.openxmlformats.org/package/2006/relationships"><Relationship Id="rId2" Type="http://schemas.openxmlformats.org/officeDocument/2006/relationships/hyperlink" Target="https://www.foodafactoflife.org.uk/whole-school/whole-school-approach/guidelines-for-school-education-resources-about-food/" TargetMode="Externa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3.xml"/><Relationship Id="rId6" Type="http://schemas.openxmlformats.org/officeDocument/2006/relationships/image" Target="../media/image14.jpeg"/><Relationship Id="rId5" Type="http://schemas.openxmlformats.org/officeDocument/2006/relationships/image" Target="../media/image13.jpeg"/><Relationship Id="rId4" Type="http://schemas.openxmlformats.org/officeDocument/2006/relationships/image" Target="../media/image12.jpeg"/></Relationships>
</file>

<file path=ppt/slides/_rels/slide6.xml.rels><?xml version="1.0" encoding="UTF-8" standalone="yes"?>
<Relationships xmlns="http://schemas.openxmlformats.org/package/2006/relationships"><Relationship Id="rId3" Type="http://schemas.openxmlformats.org/officeDocument/2006/relationships/hyperlink" Target="https://www.soilassociation.org/organic-living/bee-organic/why-are-bees-important/" TargetMode="External"/><Relationship Id="rId2" Type="http://schemas.openxmlformats.org/officeDocument/2006/relationships/image" Target="../media/image15.jpeg"/><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slideLayout" Target="../slideLayouts/slideLayout3.xml"/><Relationship Id="rId6" Type="http://schemas.openxmlformats.org/officeDocument/2006/relationships/image" Target="../media/image20.jpeg"/><Relationship Id="rId5" Type="http://schemas.openxmlformats.org/officeDocument/2006/relationships/image" Target="../media/image19.jpeg"/><Relationship Id="rId4" Type="http://schemas.openxmlformats.org/officeDocument/2006/relationships/image" Target="../media/image18.jpeg"/></Relationships>
</file>

<file path=ppt/slides/_rels/slide8.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1.jpeg"/><Relationship Id="rId1" Type="http://schemas.openxmlformats.org/officeDocument/2006/relationships/slideLayout" Target="../slideLayouts/slideLayout3.xml"/><Relationship Id="rId5" Type="http://schemas.openxmlformats.org/officeDocument/2006/relationships/image" Target="../media/image24.jpeg"/><Relationship Id="rId4" Type="http://schemas.openxmlformats.org/officeDocument/2006/relationships/image" Target="../media/image23.jpeg"/></Relationships>
</file>

<file path=ppt/slides/_rels/slide9.xml.rels><?xml version="1.0" encoding="UTF-8" standalone="yes"?>
<Relationships xmlns="http://schemas.openxmlformats.org/package/2006/relationships"><Relationship Id="rId3" Type="http://schemas.openxmlformats.org/officeDocument/2006/relationships/hyperlink" Target="https://youtu.be/RaB51p9OpDg" TargetMode="External"/><Relationship Id="rId2" Type="http://schemas.openxmlformats.org/officeDocument/2006/relationships/hyperlink" Target="https://www.foodafactoflife.org.uk/7-11-years/where-food-comes-from/videos/#quiz" TargetMode="External"/><Relationship Id="rId1" Type="http://schemas.openxmlformats.org/officeDocument/2006/relationships/slideLayout" Target="../slideLayouts/slideLayout3.xml"/><Relationship Id="rId4" Type="http://schemas.openxmlformats.org/officeDocument/2006/relationships/image" Target="../media/image2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Vegetables</a:t>
            </a:r>
          </a:p>
        </p:txBody>
      </p:sp>
    </p:spTree>
    <p:extLst>
      <p:ext uri="{BB962C8B-B14F-4D97-AF65-F5344CB8AC3E}">
        <p14:creationId xmlns:p14="http://schemas.microsoft.com/office/powerpoint/2010/main" val="195516639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Rapeseed </a:t>
            </a:r>
            <a:endParaRPr lang="en-GB" dirty="0"/>
          </a:p>
        </p:txBody>
      </p:sp>
      <p:sp>
        <p:nvSpPr>
          <p:cNvPr id="3" name="Subtitle 2"/>
          <p:cNvSpPr>
            <a:spLocks noGrp="1"/>
          </p:cNvSpPr>
          <p:nvPr>
            <p:ph type="subTitle" idx="1"/>
          </p:nvPr>
        </p:nvSpPr>
        <p:spPr>
          <a:xfrm>
            <a:off x="1169275" y="2571092"/>
            <a:ext cx="6444307" cy="3600000"/>
          </a:xfrm>
        </p:spPr>
        <p:txBody>
          <a:bodyPr/>
          <a:lstStyle/>
          <a:p>
            <a:pPr marL="0" indent="0">
              <a:buNone/>
            </a:pPr>
            <a:r>
              <a:rPr lang="en-US" sz="2000" dirty="0"/>
              <a:t>Rapeseed, or oilseed rape, is a bright yellow flowering member of the brassica family, along with broccoli, cabbage and cauliflower.</a:t>
            </a:r>
          </a:p>
          <a:p>
            <a:pPr marL="0" indent="0">
              <a:buNone/>
            </a:pPr>
            <a:r>
              <a:rPr lang="en-US" sz="2000" dirty="0"/>
              <a:t>Rapeseed is grown for its oil-rich seeds, which are dried and pressed to produce a golden </a:t>
            </a:r>
            <a:r>
              <a:rPr lang="en-US" sz="2000" dirty="0" err="1"/>
              <a:t>coloured</a:t>
            </a:r>
            <a:r>
              <a:rPr lang="en-US" sz="2000" dirty="0"/>
              <a:t> oil</a:t>
            </a:r>
            <a:r>
              <a:rPr lang="en-US" sz="2000" dirty="0" smtClean="0"/>
              <a:t>.</a:t>
            </a:r>
            <a:endParaRPr lang="en-US" sz="2000" dirty="0"/>
          </a:p>
        </p:txBody>
      </p:sp>
      <p:pic>
        <p:nvPicPr>
          <p:cNvPr id="5" name="Picture 4"/>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8816741" y="1838426"/>
            <a:ext cx="2760845" cy="3686336"/>
          </a:xfrm>
          <a:prstGeom prst="rect">
            <a:avLst/>
          </a:prstGeom>
        </p:spPr>
      </p:pic>
      <p:sp>
        <p:nvSpPr>
          <p:cNvPr id="6" name="TextBox 5"/>
          <p:cNvSpPr txBox="1"/>
          <p:nvPr/>
        </p:nvSpPr>
        <p:spPr>
          <a:xfrm>
            <a:off x="8816741" y="5524761"/>
            <a:ext cx="3144252" cy="646331"/>
          </a:xfrm>
          <a:prstGeom prst="rect">
            <a:avLst/>
          </a:prstGeom>
          <a:noFill/>
        </p:spPr>
        <p:txBody>
          <a:bodyPr wrap="square" rtlCol="0">
            <a:spAutoFit/>
          </a:bodyPr>
          <a:lstStyle/>
          <a:p>
            <a:r>
              <a:rPr lang="en-US" dirty="0">
                <a:latin typeface="Arial" panose="020B0604020202020204" pitchFamily="34" charset="0"/>
                <a:cs typeface="Arial" panose="020B0604020202020204" pitchFamily="34" charset="0"/>
              </a:rPr>
              <a:t>The seeds of the rapeseed plant are used to make oil </a:t>
            </a:r>
            <a:endParaRPr lang="en-GB"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74091109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Fruit</a:t>
            </a:r>
            <a:endParaRPr lang="en-GB" dirty="0"/>
          </a:p>
        </p:txBody>
      </p:sp>
      <p:sp>
        <p:nvSpPr>
          <p:cNvPr id="3" name="Subtitle 2"/>
          <p:cNvSpPr>
            <a:spLocks noGrp="1"/>
          </p:cNvSpPr>
          <p:nvPr>
            <p:ph type="subTitle" idx="1"/>
          </p:nvPr>
        </p:nvSpPr>
        <p:spPr>
          <a:xfrm>
            <a:off x="1169276" y="2571092"/>
            <a:ext cx="5924543" cy="3600000"/>
          </a:xfrm>
        </p:spPr>
        <p:txBody>
          <a:bodyPr/>
          <a:lstStyle/>
          <a:p>
            <a:pPr marL="0" indent="0">
              <a:buNone/>
            </a:pPr>
            <a:r>
              <a:rPr lang="en-GB" sz="2000" dirty="0"/>
              <a:t>The fruit of a plant is created after its flowers have been pollinated. </a:t>
            </a:r>
          </a:p>
          <a:p>
            <a:pPr marL="0" indent="0">
              <a:buNone/>
            </a:pPr>
            <a:r>
              <a:rPr lang="en-GB" sz="2000" dirty="0"/>
              <a:t>Many fruits are sweet, but some fruits are not and are usually used like a vegetable in food, e.g. tomatoes, cucumber and aubergine.</a:t>
            </a:r>
          </a:p>
        </p:txBody>
      </p:sp>
      <p:pic>
        <p:nvPicPr>
          <p:cNvPr id="4" name="Picture 3"/>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7405570" y="1923798"/>
            <a:ext cx="4357231" cy="2905146"/>
          </a:xfrm>
          <a:prstGeom prst="rect">
            <a:avLst/>
          </a:prstGeom>
        </p:spPr>
      </p:pic>
      <p:sp>
        <p:nvSpPr>
          <p:cNvPr id="5" name="TextBox 4"/>
          <p:cNvSpPr txBox="1"/>
          <p:nvPr/>
        </p:nvSpPr>
        <p:spPr>
          <a:xfrm>
            <a:off x="7488455" y="5053263"/>
            <a:ext cx="4274346" cy="369332"/>
          </a:xfrm>
          <a:prstGeom prst="rect">
            <a:avLst/>
          </a:prstGeom>
          <a:noFill/>
        </p:spPr>
        <p:txBody>
          <a:bodyPr wrap="square" rtlCol="0">
            <a:spAutoFit/>
          </a:bodyPr>
          <a:lstStyle/>
          <a:p>
            <a:r>
              <a:rPr lang="en-US" dirty="0">
                <a:latin typeface="Arial" panose="020B0604020202020204" pitchFamily="34" charset="0"/>
                <a:cs typeface="Arial" panose="020B0604020202020204" pitchFamily="34" charset="0"/>
              </a:rPr>
              <a:t>Tomatoes are the edible fruit of a plant.</a:t>
            </a:r>
            <a:endParaRPr lang="en-GB"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86970158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Fruit</a:t>
            </a:r>
            <a:endParaRPr lang="en-GB" dirty="0"/>
          </a:p>
        </p:txBody>
      </p:sp>
      <p:sp>
        <p:nvSpPr>
          <p:cNvPr id="3" name="Subtitle 2"/>
          <p:cNvSpPr>
            <a:spLocks noGrp="1"/>
          </p:cNvSpPr>
          <p:nvPr>
            <p:ph type="subTitle" idx="1"/>
          </p:nvPr>
        </p:nvSpPr>
        <p:spPr/>
        <p:txBody>
          <a:bodyPr/>
          <a:lstStyle/>
          <a:p>
            <a:pPr marL="0" indent="0">
              <a:buNone/>
            </a:pPr>
            <a:r>
              <a:rPr lang="en-US" sz="2000" dirty="0"/>
              <a:t>‘</a:t>
            </a:r>
            <a:r>
              <a:rPr lang="en-US" sz="2000" dirty="0" err="1"/>
              <a:t>Savoury</a:t>
            </a:r>
            <a:r>
              <a:rPr lang="en-US" sz="2000" dirty="0"/>
              <a:t>’ fruit includes:</a:t>
            </a:r>
          </a:p>
          <a:p>
            <a:r>
              <a:rPr lang="en-US" sz="2000" dirty="0" err="1"/>
              <a:t>aubergine</a:t>
            </a:r>
            <a:r>
              <a:rPr lang="en-US" sz="2000" dirty="0"/>
              <a:t>;</a:t>
            </a:r>
          </a:p>
          <a:p>
            <a:r>
              <a:rPr lang="en-US" sz="2000" dirty="0"/>
              <a:t>cucumber;</a:t>
            </a:r>
          </a:p>
          <a:p>
            <a:r>
              <a:rPr lang="en-US" sz="2000" dirty="0"/>
              <a:t>pepper;</a:t>
            </a:r>
          </a:p>
          <a:p>
            <a:r>
              <a:rPr lang="en-US" sz="2000" dirty="0"/>
              <a:t>squash;</a:t>
            </a:r>
          </a:p>
          <a:p>
            <a:r>
              <a:rPr lang="en-US" sz="2000" dirty="0"/>
              <a:t>tomatoes.</a:t>
            </a:r>
          </a:p>
        </p:txBody>
      </p:sp>
      <p:pic>
        <p:nvPicPr>
          <p:cNvPr id="6" name="Picture 5"/>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4603323" y="4281670"/>
            <a:ext cx="2506858" cy="2108268"/>
          </a:xfrm>
          <a:prstGeom prst="rect">
            <a:avLst/>
          </a:prstGeom>
        </p:spPr>
      </p:pic>
      <p:pic>
        <p:nvPicPr>
          <p:cNvPr id="7" name="Picture 6"/>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9412168" y="1855915"/>
            <a:ext cx="2446039" cy="1502796"/>
          </a:xfrm>
          <a:prstGeom prst="rect">
            <a:avLst/>
          </a:prstGeom>
        </p:spPr>
      </p:pic>
      <p:pic>
        <p:nvPicPr>
          <p:cNvPr id="8" name="Picture 7"/>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5292791" y="1250427"/>
            <a:ext cx="2825396" cy="1881758"/>
          </a:xfrm>
          <a:prstGeom prst="rect">
            <a:avLst/>
          </a:prstGeom>
        </p:spPr>
      </p:pic>
      <p:pic>
        <p:nvPicPr>
          <p:cNvPr id="9" name="Picture 8"/>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7049426" y="3012005"/>
            <a:ext cx="2404305" cy="2305251"/>
          </a:xfrm>
          <a:prstGeom prst="rect">
            <a:avLst/>
          </a:prstGeom>
        </p:spPr>
      </p:pic>
      <p:pic>
        <p:nvPicPr>
          <p:cNvPr id="10" name="Picture 9"/>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9215754" y="4052071"/>
            <a:ext cx="2882510" cy="2032394"/>
          </a:xfrm>
          <a:prstGeom prst="rect">
            <a:avLst/>
          </a:prstGeom>
        </p:spPr>
      </p:pic>
      <p:sp>
        <p:nvSpPr>
          <p:cNvPr id="11" name="TextBox 10"/>
          <p:cNvSpPr txBox="1"/>
          <p:nvPr/>
        </p:nvSpPr>
        <p:spPr>
          <a:xfrm>
            <a:off x="6029273" y="2993457"/>
            <a:ext cx="2088913" cy="369332"/>
          </a:xfrm>
          <a:prstGeom prst="rect">
            <a:avLst/>
          </a:prstGeom>
          <a:noFill/>
        </p:spPr>
        <p:txBody>
          <a:bodyPr wrap="square" rtlCol="0">
            <a:spAutoFit/>
          </a:bodyPr>
          <a:lstStyle/>
          <a:p>
            <a:r>
              <a:rPr lang="en-US" dirty="0">
                <a:latin typeface="Arial" panose="020B0604020202020204" pitchFamily="34" charset="0"/>
                <a:cs typeface="Arial" panose="020B0604020202020204" pitchFamily="34" charset="0"/>
              </a:rPr>
              <a:t>Spaghetti squash</a:t>
            </a:r>
            <a:endParaRPr lang="en-GB" dirty="0">
              <a:latin typeface="Arial" panose="020B0604020202020204" pitchFamily="34" charset="0"/>
              <a:cs typeface="Arial" panose="020B0604020202020204" pitchFamily="34" charset="0"/>
            </a:endParaRPr>
          </a:p>
        </p:txBody>
      </p:sp>
      <p:sp>
        <p:nvSpPr>
          <p:cNvPr id="12" name="TextBox 11"/>
          <p:cNvSpPr txBox="1"/>
          <p:nvPr/>
        </p:nvSpPr>
        <p:spPr>
          <a:xfrm>
            <a:off x="9836444" y="3501474"/>
            <a:ext cx="2261820" cy="369332"/>
          </a:xfrm>
          <a:prstGeom prst="rect">
            <a:avLst/>
          </a:prstGeom>
          <a:noFill/>
        </p:spPr>
        <p:txBody>
          <a:bodyPr wrap="square" rtlCol="0">
            <a:spAutoFit/>
          </a:bodyPr>
          <a:lstStyle/>
          <a:p>
            <a:r>
              <a:rPr lang="en-US" dirty="0">
                <a:latin typeface="Arial" panose="020B0604020202020204" pitchFamily="34" charset="0"/>
                <a:cs typeface="Arial" panose="020B0604020202020204" pitchFamily="34" charset="0"/>
              </a:rPr>
              <a:t>Peppers</a:t>
            </a:r>
            <a:endParaRPr lang="en-GB" dirty="0">
              <a:latin typeface="Arial" panose="020B0604020202020204" pitchFamily="34" charset="0"/>
              <a:cs typeface="Arial" panose="020B0604020202020204" pitchFamily="34" charset="0"/>
            </a:endParaRPr>
          </a:p>
        </p:txBody>
      </p:sp>
      <p:sp>
        <p:nvSpPr>
          <p:cNvPr id="13" name="TextBox 12"/>
          <p:cNvSpPr txBox="1"/>
          <p:nvPr/>
        </p:nvSpPr>
        <p:spPr>
          <a:xfrm>
            <a:off x="7170936" y="4707918"/>
            <a:ext cx="1789917" cy="646331"/>
          </a:xfrm>
          <a:prstGeom prst="rect">
            <a:avLst/>
          </a:prstGeom>
          <a:noFill/>
        </p:spPr>
        <p:txBody>
          <a:bodyPr wrap="square" rtlCol="0">
            <a:spAutoFit/>
          </a:bodyPr>
          <a:lstStyle/>
          <a:p>
            <a:pPr algn="ctr"/>
            <a:r>
              <a:rPr lang="en-US" dirty="0">
                <a:latin typeface="Arial" panose="020B0604020202020204" pitchFamily="34" charset="0"/>
                <a:cs typeface="Arial" panose="020B0604020202020204" pitchFamily="34" charset="0"/>
              </a:rPr>
              <a:t>Yellow scallop squash</a:t>
            </a:r>
            <a:endParaRPr lang="en-GB" dirty="0">
              <a:latin typeface="Arial" panose="020B0604020202020204" pitchFamily="34" charset="0"/>
              <a:cs typeface="Arial" panose="020B0604020202020204" pitchFamily="34" charset="0"/>
            </a:endParaRPr>
          </a:p>
        </p:txBody>
      </p:sp>
      <p:sp>
        <p:nvSpPr>
          <p:cNvPr id="14" name="TextBox 13"/>
          <p:cNvSpPr txBox="1"/>
          <p:nvPr/>
        </p:nvSpPr>
        <p:spPr>
          <a:xfrm>
            <a:off x="10086584" y="5967662"/>
            <a:ext cx="1771623" cy="369332"/>
          </a:xfrm>
          <a:prstGeom prst="rect">
            <a:avLst/>
          </a:prstGeom>
          <a:noFill/>
        </p:spPr>
        <p:txBody>
          <a:bodyPr wrap="square" rtlCol="0">
            <a:spAutoFit/>
          </a:bodyPr>
          <a:lstStyle/>
          <a:p>
            <a:r>
              <a:rPr lang="en-US" dirty="0" err="1">
                <a:latin typeface="Arial" panose="020B0604020202020204" pitchFamily="34" charset="0"/>
                <a:cs typeface="Arial" panose="020B0604020202020204" pitchFamily="34" charset="0"/>
              </a:rPr>
              <a:t>Aubergine</a:t>
            </a:r>
            <a:endParaRPr lang="en-GB" dirty="0">
              <a:latin typeface="Arial" panose="020B0604020202020204" pitchFamily="34" charset="0"/>
              <a:cs typeface="Arial" panose="020B0604020202020204" pitchFamily="34" charset="0"/>
            </a:endParaRPr>
          </a:p>
        </p:txBody>
      </p:sp>
      <p:sp>
        <p:nvSpPr>
          <p:cNvPr id="15" name="TextBox 14"/>
          <p:cNvSpPr txBox="1"/>
          <p:nvPr/>
        </p:nvSpPr>
        <p:spPr>
          <a:xfrm>
            <a:off x="5122843" y="6205272"/>
            <a:ext cx="2144231" cy="369332"/>
          </a:xfrm>
          <a:prstGeom prst="rect">
            <a:avLst/>
          </a:prstGeom>
          <a:noFill/>
        </p:spPr>
        <p:txBody>
          <a:bodyPr wrap="square" rtlCol="0">
            <a:spAutoFit/>
          </a:bodyPr>
          <a:lstStyle/>
          <a:p>
            <a:r>
              <a:rPr lang="en-US" dirty="0">
                <a:latin typeface="Arial" panose="020B0604020202020204" pitchFamily="34" charset="0"/>
                <a:cs typeface="Arial" panose="020B0604020202020204" pitchFamily="34" charset="0"/>
              </a:rPr>
              <a:t>Cucumber</a:t>
            </a:r>
            <a:endParaRPr lang="en-GB"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7605607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Fruit - growing </a:t>
            </a:r>
            <a:r>
              <a:rPr lang="en-US" dirty="0"/>
              <a:t>peppers</a:t>
            </a:r>
            <a:endParaRPr lang="en-GB" dirty="0"/>
          </a:p>
        </p:txBody>
      </p:sp>
      <p:sp>
        <p:nvSpPr>
          <p:cNvPr id="3" name="Subtitle 2"/>
          <p:cNvSpPr>
            <a:spLocks noGrp="1"/>
          </p:cNvSpPr>
          <p:nvPr>
            <p:ph type="subTitle" idx="1"/>
          </p:nvPr>
        </p:nvSpPr>
        <p:spPr>
          <a:xfrm>
            <a:off x="1169276" y="2571092"/>
            <a:ext cx="3835861" cy="3600000"/>
          </a:xfrm>
        </p:spPr>
        <p:txBody>
          <a:bodyPr/>
          <a:lstStyle/>
          <a:p>
            <a:pPr marL="0" indent="0">
              <a:buNone/>
            </a:pPr>
            <a:r>
              <a:rPr lang="en-US" sz="2000" dirty="0"/>
              <a:t>Watch this video about peppers.</a:t>
            </a:r>
            <a:endParaRPr lang="en-GB" sz="2000" dirty="0"/>
          </a:p>
        </p:txBody>
      </p:sp>
      <p:pic>
        <p:nvPicPr>
          <p:cNvPr id="4" name="Picture 3">
            <a:hlinkClick r:id="rId2"/>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5765532" y="2497794"/>
            <a:ext cx="5734902" cy="3003996"/>
          </a:xfrm>
          <a:prstGeom prst="rect">
            <a:avLst/>
          </a:prstGeom>
        </p:spPr>
      </p:pic>
      <p:sp>
        <p:nvSpPr>
          <p:cNvPr id="5" name="TextBox 4"/>
          <p:cNvSpPr txBox="1"/>
          <p:nvPr/>
        </p:nvSpPr>
        <p:spPr>
          <a:xfrm>
            <a:off x="6381549" y="5659655"/>
            <a:ext cx="5005137" cy="369332"/>
          </a:xfrm>
          <a:prstGeom prst="rect">
            <a:avLst/>
          </a:prstGeom>
          <a:noFill/>
        </p:spPr>
        <p:txBody>
          <a:bodyPr wrap="square" rtlCol="0">
            <a:spAutoFit/>
          </a:bodyPr>
          <a:lstStyle/>
          <a:p>
            <a:r>
              <a:rPr lang="en-US" dirty="0">
                <a:latin typeface="Arial" panose="020B0604020202020204" pitchFamily="34" charset="0"/>
                <a:cs typeface="Arial" panose="020B0604020202020204" pitchFamily="34" charset="0"/>
              </a:rPr>
              <a:t>Click on the picture above to watch the video.</a:t>
            </a:r>
            <a:endParaRPr lang="en-GB"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96684193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8791280" y="3369939"/>
            <a:ext cx="3118593" cy="3011609"/>
          </a:xfrm>
          <a:prstGeom prst="rect">
            <a:avLst/>
          </a:prstGeom>
        </p:spPr>
      </p:pic>
      <p:sp>
        <p:nvSpPr>
          <p:cNvPr id="2" name="Title 1"/>
          <p:cNvSpPr>
            <a:spLocks noGrp="1"/>
          </p:cNvSpPr>
          <p:nvPr>
            <p:ph type="ctrTitle"/>
          </p:nvPr>
        </p:nvSpPr>
        <p:spPr/>
        <p:txBody>
          <a:bodyPr/>
          <a:lstStyle/>
          <a:p>
            <a:r>
              <a:rPr lang="en-GB" dirty="0"/>
              <a:t>Fruit - tomatoes</a:t>
            </a:r>
            <a:endParaRPr lang="en-US" dirty="0"/>
          </a:p>
        </p:txBody>
      </p:sp>
      <p:sp>
        <p:nvSpPr>
          <p:cNvPr id="3" name="Subtitle 2"/>
          <p:cNvSpPr>
            <a:spLocks noGrp="1"/>
          </p:cNvSpPr>
          <p:nvPr>
            <p:ph type="subTitle" idx="1"/>
          </p:nvPr>
        </p:nvSpPr>
        <p:spPr>
          <a:xfrm>
            <a:off x="1169276" y="2571092"/>
            <a:ext cx="4548236" cy="3600000"/>
          </a:xfrm>
        </p:spPr>
        <p:txBody>
          <a:bodyPr/>
          <a:lstStyle/>
          <a:p>
            <a:pPr marL="0" indent="0">
              <a:buNone/>
            </a:pPr>
            <a:r>
              <a:rPr lang="en-GB" sz="2000" dirty="0"/>
              <a:t>There are lots of different types tomatoes.</a:t>
            </a:r>
          </a:p>
          <a:p>
            <a:pPr marL="0" indent="0">
              <a:buNone/>
            </a:pPr>
            <a:r>
              <a:rPr lang="en-GB" sz="2000" dirty="0"/>
              <a:t>They have different names, such as:</a:t>
            </a:r>
          </a:p>
          <a:p>
            <a:r>
              <a:rPr lang="en-US" sz="2000" dirty="0"/>
              <a:t>Cherry;</a:t>
            </a:r>
          </a:p>
          <a:p>
            <a:r>
              <a:rPr lang="en-US" sz="2000" dirty="0"/>
              <a:t>San </a:t>
            </a:r>
            <a:r>
              <a:rPr lang="en-US" sz="2000" dirty="0" err="1"/>
              <a:t>marzano</a:t>
            </a:r>
            <a:r>
              <a:rPr lang="en-US" sz="2000" dirty="0"/>
              <a:t>;</a:t>
            </a:r>
          </a:p>
          <a:p>
            <a:r>
              <a:rPr lang="en-US" sz="2000" dirty="0"/>
              <a:t>Green zebra.</a:t>
            </a:r>
            <a:endParaRPr lang="en-GB" sz="2000" dirty="0"/>
          </a:p>
          <a:p>
            <a:pPr marL="0" indent="0">
              <a:buNone/>
            </a:pPr>
            <a:endParaRPr lang="en-GB" sz="2800" dirty="0"/>
          </a:p>
        </p:txBody>
      </p:sp>
      <p:pic>
        <p:nvPicPr>
          <p:cNvPr id="6" name="Picture 5"/>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7502863" y="734843"/>
            <a:ext cx="2225408" cy="2831335"/>
          </a:xfrm>
          <a:prstGeom prst="rect">
            <a:avLst/>
          </a:prstGeom>
        </p:spPr>
      </p:pic>
      <p:pic>
        <p:nvPicPr>
          <p:cNvPr id="7" name="Picture 6"/>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5743344" y="3049825"/>
            <a:ext cx="2152719" cy="2690615"/>
          </a:xfrm>
          <a:prstGeom prst="rect">
            <a:avLst/>
          </a:prstGeom>
        </p:spPr>
      </p:pic>
      <p:sp>
        <p:nvSpPr>
          <p:cNvPr id="4" name="TextBox 3"/>
          <p:cNvSpPr txBox="1"/>
          <p:nvPr/>
        </p:nvSpPr>
        <p:spPr>
          <a:xfrm>
            <a:off x="7896063" y="3545123"/>
            <a:ext cx="1636295" cy="369332"/>
          </a:xfrm>
          <a:prstGeom prst="rect">
            <a:avLst/>
          </a:prstGeom>
          <a:noFill/>
        </p:spPr>
        <p:txBody>
          <a:bodyPr wrap="square" rtlCol="0">
            <a:spAutoFit/>
          </a:bodyPr>
          <a:lstStyle/>
          <a:p>
            <a:r>
              <a:rPr lang="en-US" dirty="0">
                <a:latin typeface="Arial" panose="020B0604020202020204" pitchFamily="34" charset="0"/>
                <a:cs typeface="Arial" panose="020B0604020202020204" pitchFamily="34" charset="0"/>
              </a:rPr>
              <a:t>Green zebra</a:t>
            </a:r>
            <a:endParaRPr lang="en-GB" dirty="0">
              <a:latin typeface="Arial" panose="020B0604020202020204" pitchFamily="34" charset="0"/>
              <a:cs typeface="Arial" panose="020B0604020202020204" pitchFamily="34" charset="0"/>
            </a:endParaRPr>
          </a:p>
        </p:txBody>
      </p:sp>
      <p:sp>
        <p:nvSpPr>
          <p:cNvPr id="8" name="TextBox 7"/>
          <p:cNvSpPr txBox="1"/>
          <p:nvPr/>
        </p:nvSpPr>
        <p:spPr>
          <a:xfrm>
            <a:off x="5699966" y="5686957"/>
            <a:ext cx="1867301" cy="369332"/>
          </a:xfrm>
          <a:prstGeom prst="rect">
            <a:avLst/>
          </a:prstGeom>
          <a:noFill/>
        </p:spPr>
        <p:txBody>
          <a:bodyPr wrap="square" rtlCol="0">
            <a:spAutoFit/>
          </a:bodyPr>
          <a:lstStyle/>
          <a:p>
            <a:r>
              <a:rPr lang="en-US" dirty="0">
                <a:latin typeface="Arial" panose="020B0604020202020204" pitchFamily="34" charset="0"/>
                <a:cs typeface="Arial" panose="020B0604020202020204" pitchFamily="34" charset="0"/>
              </a:rPr>
              <a:t>San </a:t>
            </a:r>
            <a:r>
              <a:rPr lang="en-US" dirty="0" err="1">
                <a:latin typeface="Arial" panose="020B0604020202020204" pitchFamily="34" charset="0"/>
                <a:cs typeface="Arial" panose="020B0604020202020204" pitchFamily="34" charset="0"/>
              </a:rPr>
              <a:t>Marzano</a:t>
            </a:r>
            <a:endParaRPr lang="en-GB" dirty="0">
              <a:latin typeface="Arial" panose="020B0604020202020204" pitchFamily="34" charset="0"/>
              <a:cs typeface="Arial" panose="020B0604020202020204" pitchFamily="34" charset="0"/>
            </a:endParaRPr>
          </a:p>
        </p:txBody>
      </p:sp>
      <p:sp>
        <p:nvSpPr>
          <p:cNvPr id="10" name="TextBox 9"/>
          <p:cNvSpPr txBox="1"/>
          <p:nvPr/>
        </p:nvSpPr>
        <p:spPr>
          <a:xfrm>
            <a:off x="10248202" y="5792134"/>
            <a:ext cx="2310063" cy="369332"/>
          </a:xfrm>
          <a:prstGeom prst="rect">
            <a:avLst/>
          </a:prstGeom>
          <a:noFill/>
        </p:spPr>
        <p:txBody>
          <a:bodyPr wrap="square" rtlCol="0">
            <a:spAutoFit/>
          </a:bodyPr>
          <a:lstStyle/>
          <a:p>
            <a:r>
              <a:rPr lang="en-US" dirty="0">
                <a:latin typeface="Arial" panose="020B0604020202020204" pitchFamily="34" charset="0"/>
                <a:cs typeface="Arial" panose="020B0604020202020204" pitchFamily="34" charset="0"/>
              </a:rPr>
              <a:t>Cherry</a:t>
            </a:r>
            <a:endParaRPr lang="en-GB"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57634147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dirty="0" smtClean="0"/>
              <a:t>Fruit - harvesting </a:t>
            </a:r>
            <a:r>
              <a:rPr lang="en-GB" dirty="0"/>
              <a:t>tomatoes</a:t>
            </a:r>
            <a:endParaRPr lang="en-US" dirty="0"/>
          </a:p>
        </p:txBody>
      </p:sp>
      <p:sp>
        <p:nvSpPr>
          <p:cNvPr id="5" name="Subtitle 4"/>
          <p:cNvSpPr>
            <a:spLocks noGrp="1"/>
          </p:cNvSpPr>
          <p:nvPr>
            <p:ph type="subTitle" idx="1"/>
          </p:nvPr>
        </p:nvSpPr>
        <p:spPr>
          <a:xfrm>
            <a:off x="1169276" y="2571092"/>
            <a:ext cx="3604855" cy="3600000"/>
          </a:xfrm>
        </p:spPr>
        <p:txBody>
          <a:bodyPr/>
          <a:lstStyle/>
          <a:p>
            <a:pPr marL="0" indent="0">
              <a:buNone/>
            </a:pPr>
            <a:r>
              <a:rPr lang="en-US" sz="2000" dirty="0"/>
              <a:t>Watch this video about tomatoes.</a:t>
            </a:r>
          </a:p>
          <a:p>
            <a:pPr marL="0" indent="0">
              <a:buNone/>
            </a:pPr>
            <a:r>
              <a:rPr lang="en-US" sz="2000" dirty="0"/>
              <a:t>Then answer the Tasty tomatoes </a:t>
            </a:r>
            <a:r>
              <a:rPr lang="en-US" sz="2000" dirty="0">
                <a:hlinkClick r:id="rId2"/>
              </a:rPr>
              <a:t>quiz</a:t>
            </a:r>
            <a:r>
              <a:rPr lang="en-US" sz="2000" dirty="0"/>
              <a:t>.</a:t>
            </a:r>
            <a:endParaRPr lang="en-GB" sz="2000" dirty="0"/>
          </a:p>
        </p:txBody>
      </p:sp>
      <p:pic>
        <p:nvPicPr>
          <p:cNvPr id="3" name="Picture 2">
            <a:hlinkClick r:id="rId3"/>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5515276" y="2225642"/>
            <a:ext cx="6344401" cy="3268477"/>
          </a:xfrm>
          <a:prstGeom prst="rect">
            <a:avLst/>
          </a:prstGeom>
        </p:spPr>
      </p:pic>
      <p:sp>
        <p:nvSpPr>
          <p:cNvPr id="4" name="TextBox 3"/>
          <p:cNvSpPr txBox="1"/>
          <p:nvPr/>
        </p:nvSpPr>
        <p:spPr>
          <a:xfrm>
            <a:off x="5746282" y="5659655"/>
            <a:ext cx="5005137" cy="369332"/>
          </a:xfrm>
          <a:prstGeom prst="rect">
            <a:avLst/>
          </a:prstGeom>
          <a:noFill/>
        </p:spPr>
        <p:txBody>
          <a:bodyPr wrap="square" rtlCol="0">
            <a:spAutoFit/>
          </a:bodyPr>
          <a:lstStyle/>
          <a:p>
            <a:r>
              <a:rPr lang="en-US" dirty="0">
                <a:latin typeface="Arial" panose="020B0604020202020204" pitchFamily="34" charset="0"/>
                <a:cs typeface="Arial" panose="020B0604020202020204" pitchFamily="34" charset="0"/>
              </a:rPr>
              <a:t>Click on the picture above to watch the video.</a:t>
            </a:r>
            <a:endParaRPr lang="en-GB"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09680726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Fruit - sweetcorn</a:t>
            </a:r>
            <a:endParaRPr lang="en-GB" dirty="0"/>
          </a:p>
        </p:txBody>
      </p:sp>
      <p:sp>
        <p:nvSpPr>
          <p:cNvPr id="3" name="Subtitle 2"/>
          <p:cNvSpPr>
            <a:spLocks noGrp="1"/>
          </p:cNvSpPr>
          <p:nvPr>
            <p:ph type="subTitle" idx="1"/>
          </p:nvPr>
        </p:nvSpPr>
        <p:spPr>
          <a:xfrm>
            <a:off x="1169276" y="2571092"/>
            <a:ext cx="5270025" cy="3600000"/>
          </a:xfrm>
        </p:spPr>
        <p:txBody>
          <a:bodyPr/>
          <a:lstStyle/>
          <a:p>
            <a:pPr marL="0" indent="0">
              <a:buNone/>
            </a:pPr>
            <a:r>
              <a:rPr lang="en-US" sz="2000" dirty="0" smtClean="0"/>
              <a:t>Sweetcorn is the fruit of the maize plant and, when fresh, is considered a vegetable. The </a:t>
            </a:r>
            <a:r>
              <a:rPr lang="en-US" sz="2000" dirty="0"/>
              <a:t>kernels </a:t>
            </a:r>
            <a:r>
              <a:rPr lang="en-US" sz="2000" dirty="0" smtClean="0"/>
              <a:t>when dried, are considered </a:t>
            </a:r>
            <a:r>
              <a:rPr lang="en-US" sz="2000" dirty="0"/>
              <a:t>a grain and are used to make flour or popcorn.</a:t>
            </a:r>
            <a:endParaRPr lang="en-GB" sz="2000" dirty="0"/>
          </a:p>
          <a:p>
            <a:pPr marL="0" indent="0">
              <a:buNone/>
            </a:pPr>
            <a:r>
              <a:rPr lang="en-US" sz="2000" dirty="0"/>
              <a:t>Watch this video to find out more about sweetcorn.</a:t>
            </a:r>
          </a:p>
        </p:txBody>
      </p:sp>
      <p:pic>
        <p:nvPicPr>
          <p:cNvPr id="4" name="Picture 3">
            <a:hlinkClick r:id="rId2"/>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6736869" y="2568208"/>
            <a:ext cx="5182703" cy="2728945"/>
          </a:xfrm>
          <a:prstGeom prst="rect">
            <a:avLst/>
          </a:prstGeom>
        </p:spPr>
      </p:pic>
      <p:sp>
        <p:nvSpPr>
          <p:cNvPr id="5" name="TextBox 4"/>
          <p:cNvSpPr txBox="1"/>
          <p:nvPr/>
        </p:nvSpPr>
        <p:spPr>
          <a:xfrm>
            <a:off x="6737288" y="5405910"/>
            <a:ext cx="5005137" cy="369332"/>
          </a:xfrm>
          <a:prstGeom prst="rect">
            <a:avLst/>
          </a:prstGeom>
          <a:noFill/>
        </p:spPr>
        <p:txBody>
          <a:bodyPr wrap="square" rtlCol="0">
            <a:spAutoFit/>
          </a:bodyPr>
          <a:lstStyle/>
          <a:p>
            <a:r>
              <a:rPr lang="en-US" dirty="0">
                <a:latin typeface="Arial" panose="020B0604020202020204" pitchFamily="34" charset="0"/>
                <a:cs typeface="Arial" panose="020B0604020202020204" pitchFamily="34" charset="0"/>
              </a:rPr>
              <a:t>Click on the picture above to watch the video.</a:t>
            </a:r>
            <a:endParaRPr lang="en-GB" dirty="0">
              <a:latin typeface="Arial" panose="020B0604020202020204" pitchFamily="34" charset="0"/>
              <a:cs typeface="Arial" panose="020B0604020202020204" pitchFamily="34" charset="0"/>
            </a:endParaRPr>
          </a:p>
        </p:txBody>
      </p:sp>
      <p:pic>
        <p:nvPicPr>
          <p:cNvPr id="3074" name="Picture 2" descr="https://northeurope1-mediap.svc.ms/transform/thumbnail?provider=spo&amp;inputFormat=jpg&amp;cs=fFNQTw&amp;docid=https%3A%2F%2Fbritishnutritionfounda.sharepoint.com%3A443%2F_api%2Fv2.0%2Fdrives%2Fb!zVWG0DeXP06YqRI5JYzuPP582epoqX9CsCuJPmugNVr0cTDFRH_9Q4lcjntqN0aw%2Fitems%2F01DKTTRERD62TSYKGQKFGJOVX7X6LPIY6X%3Fversion%3DPublished&amp;access_token=eyJ0eXAiOiJKV1QiLCJhbGciOiJub25lIn0.eyJhdWQiOiIwMDAwMDAwMy0wMDAwLTBmZjEtY2UwMC0wMDAwMDAwMDAwMDAvYnJpdGlzaG51dHJpdGlvbmZvdW5kYS5zaGFyZXBvaW50LmNvbUA1MjU5NDY2Zi1hNzQ2LTRiNTgtYjRiYy1iYWI3YTNiZTEzMjQiLCJpc3MiOiIwMDAwMDAwMy0wMDAwLTBmZjEtY2UwMC0wMDAwMDAwMDAwMDAiLCJuYmYiOiIxNjE1Mzc3NjAwIiwiZXhwIjoiMTYxNTM5OTIwMCIsImVuZHBvaW50dXJsIjoia0JYTDB0cWt1VmdhclBaWmxnTkZKUVBwMzdyMTR6dEtncTEwOXd6K2pLVT0iLCJlbmRwb2ludHVybExlbmd0aCI6IjEyOSIsImlzbG9vcGJhY2siOiJUcnVlIiwidmVyIjoiaGFzaGVkcHJvb2Z0b2tlbiIsInNpdGVpZCI6IlpEQTROalUxWTJRdE9UY3pOeTAwWlRObUxUazRZVGt0TVRJek9USTFPR05sWlROaiIsInNpZ25pbl9zdGF0ZSI6IltcImttc2lcIl0iLCJuYW1laWQiOiIwIy5mfG1lbWJlcnNoaXB8Zi5tZWVrQG51dHJpdGlvbi5vcmcudWsiLCJuaWkiOiJtaWNyb3NvZnQuc2hhcmVwb2ludCIsImlzdXNlciI6InRydWUiLCJjYWNoZWtleSI6IjBoLmZ8bWVtYmVyc2hpcHwxMDAzYmZmZDk5ZGRhYTJlQGxpdmUuY29tIiwidHQiOiIwIiwidXNlUGVyc2lzdGVudENvb2tpZSI6IjMifQ.cUZYTDlvMkVRb3JlNGgrY1lhVG5ISVNEamdZT2ZMYk8wYnVlUVJZUHZuTT0&amp;encodeFailures=1&amp;srcWidth=&amp;srcHeight=&amp;width=1919&amp;height=848&amp;action=Access"/>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1867301" y="4561115"/>
            <a:ext cx="2880027" cy="196481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1548332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Legumes</a:t>
            </a:r>
            <a:endParaRPr lang="en-GB" dirty="0"/>
          </a:p>
        </p:txBody>
      </p:sp>
      <p:sp>
        <p:nvSpPr>
          <p:cNvPr id="3" name="Subtitle 2"/>
          <p:cNvSpPr>
            <a:spLocks noGrp="1"/>
          </p:cNvSpPr>
          <p:nvPr>
            <p:ph type="subTitle" idx="1"/>
          </p:nvPr>
        </p:nvSpPr>
        <p:spPr>
          <a:xfrm>
            <a:off x="1169276" y="2571092"/>
            <a:ext cx="4779137" cy="3600000"/>
          </a:xfrm>
        </p:spPr>
        <p:txBody>
          <a:bodyPr/>
          <a:lstStyle/>
          <a:p>
            <a:pPr marL="0" indent="0">
              <a:buNone/>
            </a:pPr>
            <a:r>
              <a:rPr lang="en-GB" sz="2000" dirty="0"/>
              <a:t>Legumes are grown for their edible seeds, known as beans and peas</a:t>
            </a:r>
            <a:r>
              <a:rPr lang="en-GB" sz="2000" dirty="0" smtClean="0"/>
              <a:t>. </a:t>
            </a:r>
            <a:r>
              <a:rPr lang="en-GB" sz="2000" dirty="0">
                <a:latin typeface="Arial"/>
                <a:cs typeface="Arial"/>
              </a:rPr>
              <a:t>They are the fruit (seed) of a plant.</a:t>
            </a:r>
            <a:endParaRPr lang="en-GB" sz="2000" dirty="0"/>
          </a:p>
          <a:p>
            <a:pPr marL="0" indent="0">
              <a:buNone/>
            </a:pPr>
            <a:endParaRPr lang="en-GB" sz="2000" dirty="0"/>
          </a:p>
        </p:txBody>
      </p:sp>
      <p:pic>
        <p:nvPicPr>
          <p:cNvPr id="4" name="Picture 3"/>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6714363" y="1849211"/>
            <a:ext cx="5231453" cy="3486839"/>
          </a:xfrm>
          <a:prstGeom prst="rect">
            <a:avLst/>
          </a:prstGeom>
        </p:spPr>
      </p:pic>
      <p:sp>
        <p:nvSpPr>
          <p:cNvPr id="5" name="TextBox 4"/>
          <p:cNvSpPr txBox="1"/>
          <p:nvPr/>
        </p:nvSpPr>
        <p:spPr>
          <a:xfrm>
            <a:off x="7546206" y="5582653"/>
            <a:ext cx="3859731" cy="369332"/>
          </a:xfrm>
          <a:prstGeom prst="rect">
            <a:avLst/>
          </a:prstGeom>
          <a:noFill/>
        </p:spPr>
        <p:txBody>
          <a:bodyPr wrap="square" rtlCol="0">
            <a:spAutoFit/>
          </a:bodyPr>
          <a:lstStyle/>
          <a:p>
            <a:r>
              <a:rPr lang="en-US" dirty="0">
                <a:latin typeface="Arial" panose="020B0604020202020204" pitchFamily="34" charset="0"/>
                <a:cs typeface="Arial" panose="020B0604020202020204" pitchFamily="34" charset="0"/>
              </a:rPr>
              <a:t>Peas are the edible seeds of plants</a:t>
            </a:r>
            <a:endParaRPr lang="en-GB"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24576594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Legumes</a:t>
            </a:r>
            <a:endParaRPr lang="en-GB" dirty="0"/>
          </a:p>
        </p:txBody>
      </p:sp>
      <p:sp>
        <p:nvSpPr>
          <p:cNvPr id="3" name="Subtitle 2"/>
          <p:cNvSpPr>
            <a:spLocks noGrp="1"/>
          </p:cNvSpPr>
          <p:nvPr>
            <p:ph type="subTitle" idx="1"/>
          </p:nvPr>
        </p:nvSpPr>
        <p:spPr/>
        <p:txBody>
          <a:bodyPr/>
          <a:lstStyle/>
          <a:p>
            <a:pPr marL="0" indent="0">
              <a:buNone/>
            </a:pPr>
            <a:r>
              <a:rPr lang="en-US" sz="2000" dirty="0"/>
              <a:t>Legumes include:</a:t>
            </a:r>
          </a:p>
          <a:p>
            <a:r>
              <a:rPr lang="en-US" sz="2000" dirty="0"/>
              <a:t>adzuki beans;</a:t>
            </a:r>
          </a:p>
          <a:p>
            <a:r>
              <a:rPr lang="en-US" sz="2000" dirty="0"/>
              <a:t>chickpeas;</a:t>
            </a:r>
          </a:p>
          <a:p>
            <a:r>
              <a:rPr lang="en-US" sz="2000" dirty="0"/>
              <a:t>garden peas;</a:t>
            </a:r>
          </a:p>
          <a:p>
            <a:r>
              <a:rPr lang="en-US" sz="2000" dirty="0"/>
              <a:t>kidney beans;</a:t>
            </a:r>
          </a:p>
          <a:p>
            <a:r>
              <a:rPr lang="en-US" sz="2000" dirty="0"/>
              <a:t>lima beans;</a:t>
            </a:r>
          </a:p>
          <a:p>
            <a:r>
              <a:rPr lang="en-US" sz="2000" dirty="0"/>
              <a:t>soy beans.</a:t>
            </a:r>
          </a:p>
          <a:p>
            <a:endParaRPr lang="en-GB" sz="2000" dirty="0"/>
          </a:p>
        </p:txBody>
      </p:sp>
      <p:pic>
        <p:nvPicPr>
          <p:cNvPr id="6" name="Picture 5"/>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5462763" y="1028177"/>
            <a:ext cx="3066402" cy="2044268"/>
          </a:xfrm>
          <a:prstGeom prst="rect">
            <a:avLst/>
          </a:prstGeom>
        </p:spPr>
      </p:pic>
      <p:pic>
        <p:nvPicPr>
          <p:cNvPr id="7" name="Picture 6"/>
          <p:cNvPicPr>
            <a:picLocks noChangeAspect="1"/>
          </p:cNvPicPr>
          <p:nvPr/>
        </p:nvPicPr>
        <p:blipFill rotWithShape="1">
          <a:blip r:embed="rId3" cstate="screen">
            <a:extLst>
              <a:ext uri="{28A0092B-C50C-407E-A947-70E740481C1C}">
                <a14:useLocalDpi xmlns:a14="http://schemas.microsoft.com/office/drawing/2010/main"/>
              </a:ext>
            </a:extLst>
          </a:blip>
          <a:srcRect t="19967" b="3437"/>
          <a:stretch/>
        </p:blipFill>
        <p:spPr>
          <a:xfrm>
            <a:off x="8947296" y="1903914"/>
            <a:ext cx="2820249" cy="2160191"/>
          </a:xfrm>
          <a:prstGeom prst="rect">
            <a:avLst/>
          </a:prstGeom>
        </p:spPr>
      </p:pic>
      <p:pic>
        <p:nvPicPr>
          <p:cNvPr id="8" name="Picture 7"/>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5462763" y="3345863"/>
            <a:ext cx="3420566" cy="2328257"/>
          </a:xfrm>
          <a:prstGeom prst="rect">
            <a:avLst/>
          </a:prstGeom>
        </p:spPr>
      </p:pic>
      <p:pic>
        <p:nvPicPr>
          <p:cNvPr id="9" name="Picture 8"/>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8640606" y="3986938"/>
            <a:ext cx="3126939" cy="2134502"/>
          </a:xfrm>
          <a:prstGeom prst="rect">
            <a:avLst/>
          </a:prstGeom>
        </p:spPr>
      </p:pic>
      <p:sp>
        <p:nvSpPr>
          <p:cNvPr id="10" name="TextBox 7"/>
          <p:cNvSpPr txBox="1"/>
          <p:nvPr/>
        </p:nvSpPr>
        <p:spPr>
          <a:xfrm>
            <a:off x="6474320" y="3111987"/>
            <a:ext cx="1890584" cy="369332"/>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latin typeface="Arial" panose="020B0604020202020204" pitchFamily="34" charset="0"/>
                <a:cs typeface="Arial" panose="020B0604020202020204" pitchFamily="34" charset="0"/>
              </a:rPr>
              <a:t>Chickpeas</a:t>
            </a:r>
            <a:endParaRPr lang="en-GB" dirty="0">
              <a:latin typeface="Arial" panose="020B0604020202020204" pitchFamily="34" charset="0"/>
              <a:cs typeface="Arial" panose="020B0604020202020204" pitchFamily="34" charset="0"/>
            </a:endParaRPr>
          </a:p>
        </p:txBody>
      </p:sp>
      <p:sp>
        <p:nvSpPr>
          <p:cNvPr id="11" name="TextBox 8"/>
          <p:cNvSpPr txBox="1"/>
          <p:nvPr/>
        </p:nvSpPr>
        <p:spPr>
          <a:xfrm>
            <a:off x="9704618" y="3986938"/>
            <a:ext cx="2062927" cy="369332"/>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latin typeface="Arial" panose="020B0604020202020204" pitchFamily="34" charset="0"/>
                <a:cs typeface="Arial" panose="020B0604020202020204" pitchFamily="34" charset="0"/>
              </a:rPr>
              <a:t>Kidney beans</a:t>
            </a:r>
            <a:endParaRPr lang="en-GB" dirty="0">
              <a:latin typeface="Arial" panose="020B0604020202020204" pitchFamily="34" charset="0"/>
              <a:cs typeface="Arial" panose="020B0604020202020204" pitchFamily="34" charset="0"/>
            </a:endParaRPr>
          </a:p>
        </p:txBody>
      </p:sp>
      <p:sp>
        <p:nvSpPr>
          <p:cNvPr id="12" name="TextBox 10"/>
          <p:cNvSpPr txBox="1"/>
          <p:nvPr/>
        </p:nvSpPr>
        <p:spPr>
          <a:xfrm>
            <a:off x="6330329" y="5674120"/>
            <a:ext cx="2334990" cy="370702"/>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latin typeface="Arial" panose="020B0604020202020204" pitchFamily="34" charset="0"/>
                <a:cs typeface="Arial" panose="020B0604020202020204" pitchFamily="34" charset="0"/>
              </a:rPr>
              <a:t>Soy beans</a:t>
            </a:r>
            <a:endParaRPr lang="en-GB" dirty="0">
              <a:latin typeface="Arial" panose="020B0604020202020204" pitchFamily="34" charset="0"/>
              <a:cs typeface="Arial" panose="020B0604020202020204" pitchFamily="34" charset="0"/>
            </a:endParaRPr>
          </a:p>
        </p:txBody>
      </p:sp>
      <p:sp>
        <p:nvSpPr>
          <p:cNvPr id="13" name="TextBox 11"/>
          <p:cNvSpPr txBox="1"/>
          <p:nvPr/>
        </p:nvSpPr>
        <p:spPr>
          <a:xfrm>
            <a:off x="9402872" y="6044822"/>
            <a:ext cx="2063578" cy="369332"/>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latin typeface="Arial" panose="020B0604020202020204" pitchFamily="34" charset="0"/>
                <a:cs typeface="Arial" panose="020B0604020202020204" pitchFamily="34" charset="0"/>
              </a:rPr>
              <a:t>Lima beans</a:t>
            </a:r>
            <a:endParaRPr lang="en-GB"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93859114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a:t>Leaves</a:t>
            </a:r>
            <a:endParaRPr lang="en-GB"/>
          </a:p>
        </p:txBody>
      </p:sp>
      <p:sp>
        <p:nvSpPr>
          <p:cNvPr id="3" name="Subtitle 2"/>
          <p:cNvSpPr>
            <a:spLocks noGrp="1"/>
          </p:cNvSpPr>
          <p:nvPr>
            <p:ph type="subTitle" idx="1"/>
          </p:nvPr>
        </p:nvSpPr>
        <p:spPr>
          <a:xfrm>
            <a:off x="1169276" y="2571092"/>
            <a:ext cx="5385528" cy="3600000"/>
          </a:xfrm>
        </p:spPr>
        <p:txBody>
          <a:bodyPr/>
          <a:lstStyle/>
          <a:p>
            <a:pPr marL="0" indent="0">
              <a:buNone/>
            </a:pPr>
            <a:r>
              <a:rPr lang="en-GB" sz="2000" dirty="0"/>
              <a:t>Plant leaves capture sunlight and use the energy from it to make </a:t>
            </a:r>
            <a:r>
              <a:rPr lang="en-GB" sz="2000" dirty="0" smtClean="0"/>
              <a:t>food. This process is </a:t>
            </a:r>
            <a:r>
              <a:rPr lang="en-US" sz="2000" dirty="0" smtClean="0"/>
              <a:t>known as photosynthesis.</a:t>
            </a:r>
          </a:p>
          <a:p>
            <a:pPr marL="0" indent="0">
              <a:buNone/>
            </a:pPr>
            <a:r>
              <a:rPr lang="en-US" sz="2000" dirty="0" smtClean="0"/>
              <a:t>Carbon dioxide (from the air), water (from the soil)* and light (usually sunlight) are needed for photosynthesis to take place.</a:t>
            </a:r>
            <a:endParaRPr lang="en-GB" sz="2000" dirty="0" smtClean="0"/>
          </a:p>
          <a:p>
            <a:pPr marL="0" indent="0">
              <a:buNone/>
            </a:pPr>
            <a:r>
              <a:rPr lang="en-GB" sz="2000" dirty="0" smtClean="0"/>
              <a:t>Plant’s leaves </a:t>
            </a:r>
            <a:r>
              <a:rPr lang="en-GB" sz="2000" dirty="0"/>
              <a:t>are usually flat and green, which helps them to capture lots of sunlight.</a:t>
            </a:r>
          </a:p>
          <a:p>
            <a:pPr marL="0" indent="0">
              <a:buNone/>
            </a:pPr>
            <a:endParaRPr lang="en-US" sz="2000" dirty="0"/>
          </a:p>
          <a:p>
            <a:pPr marL="0" indent="0">
              <a:buNone/>
            </a:pPr>
            <a:r>
              <a:rPr lang="en-US" sz="1400" dirty="0" smtClean="0"/>
              <a:t>*Some plants are grown hydroponically. This means that they get their water from a nutrient solution, rather than the soil.</a:t>
            </a:r>
            <a:endParaRPr lang="en-GB" sz="1400" dirty="0"/>
          </a:p>
        </p:txBody>
      </p:sp>
      <p:pic>
        <p:nvPicPr>
          <p:cNvPr id="4" name="Picture 3"/>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7177775" y="1923798"/>
            <a:ext cx="4651136" cy="3488352"/>
          </a:xfrm>
          <a:prstGeom prst="rect">
            <a:avLst/>
          </a:prstGeom>
        </p:spPr>
      </p:pic>
      <p:sp>
        <p:nvSpPr>
          <p:cNvPr id="5" name="TextBox 4"/>
          <p:cNvSpPr txBox="1"/>
          <p:nvPr/>
        </p:nvSpPr>
        <p:spPr>
          <a:xfrm>
            <a:off x="7613583" y="5587484"/>
            <a:ext cx="4119613" cy="369332"/>
          </a:xfrm>
          <a:prstGeom prst="rect">
            <a:avLst/>
          </a:prstGeom>
          <a:noFill/>
        </p:spPr>
        <p:txBody>
          <a:bodyPr wrap="square" rtlCol="0">
            <a:spAutoFit/>
          </a:bodyPr>
          <a:lstStyle/>
          <a:p>
            <a:r>
              <a:rPr lang="en-US">
                <a:latin typeface="Arial" panose="020B0604020202020204" pitchFamily="34" charset="0"/>
                <a:cs typeface="Arial" panose="020B0604020202020204" pitchFamily="34" charset="0"/>
              </a:rPr>
              <a:t>Lettuce is the edible leaves of a plant</a:t>
            </a:r>
            <a:endParaRPr lang="en-GB">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57795527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Vegetables</a:t>
            </a:r>
          </a:p>
        </p:txBody>
      </p:sp>
      <p:sp>
        <p:nvSpPr>
          <p:cNvPr id="3" name="Subtitle 2"/>
          <p:cNvSpPr>
            <a:spLocks noGrp="1"/>
          </p:cNvSpPr>
          <p:nvPr>
            <p:ph type="subTitle" idx="1"/>
          </p:nvPr>
        </p:nvSpPr>
        <p:spPr>
          <a:xfrm>
            <a:off x="1169276" y="2571092"/>
            <a:ext cx="5857166" cy="3600000"/>
          </a:xfrm>
        </p:spPr>
        <p:txBody>
          <a:bodyPr/>
          <a:lstStyle/>
          <a:p>
            <a:pPr marL="0" indent="0">
              <a:buNone/>
            </a:pPr>
            <a:r>
              <a:rPr lang="en-US" sz="2000" dirty="0"/>
              <a:t>Vegetables are the edible part of a plant.</a:t>
            </a:r>
          </a:p>
          <a:p>
            <a:pPr marL="0" indent="0">
              <a:buNone/>
            </a:pPr>
            <a:r>
              <a:rPr lang="en-US" sz="2000" dirty="0"/>
              <a:t>They are often grouped according to the part of the plant that is eaten:</a:t>
            </a:r>
          </a:p>
          <a:p>
            <a:r>
              <a:rPr lang="en-US" sz="2000" dirty="0"/>
              <a:t>bulbs;</a:t>
            </a:r>
          </a:p>
          <a:p>
            <a:r>
              <a:rPr lang="en-US" sz="2000" dirty="0"/>
              <a:t>flowers;</a:t>
            </a:r>
          </a:p>
          <a:p>
            <a:r>
              <a:rPr lang="en-US" sz="2000" dirty="0"/>
              <a:t>fruit;</a:t>
            </a:r>
          </a:p>
          <a:p>
            <a:r>
              <a:rPr lang="en-US" sz="2000" dirty="0"/>
              <a:t>leaves;</a:t>
            </a:r>
          </a:p>
          <a:p>
            <a:r>
              <a:rPr lang="en-US" sz="2000" dirty="0"/>
              <a:t>roots; </a:t>
            </a:r>
          </a:p>
          <a:p>
            <a:r>
              <a:rPr lang="en-US" sz="2000" dirty="0"/>
              <a:t>seeds;</a:t>
            </a:r>
          </a:p>
          <a:p>
            <a:r>
              <a:rPr lang="en-US" sz="2000" dirty="0"/>
              <a:t>stem (stalk).</a:t>
            </a:r>
          </a:p>
        </p:txBody>
      </p:sp>
      <p:pic>
        <p:nvPicPr>
          <p:cNvPr id="3074" name="Picture 2" descr="https://northeurope1-mediap.svc.ms/transform/thumbnail?provider=spo&amp;inputFormat=jpg&amp;cs=fFNQTw&amp;docid=https%3A%2F%2Fbritishnutritionfounda.sharepoint.com%3A443%2F_api%2Fv2.0%2Fdrives%2Fb!zVWG0DeXP06YqRI5JYzuPP582epoqX9CsCuJPmugNVr0cTDFRH_9Q4lcjntqN0aw%2Fitems%2F01DKTTRETMWGWCCWLQANDJVYIZCZD5AP65%3Fversion%3DPublished&amp;access_token=eyJ0eXAiOiJKV1QiLCJhbGciOiJub25lIn0.eyJhdWQiOiIwMDAwMDAwMy0wMDAwLTBmZjEtY2UwMC0wMDAwMDAwMDAwMDAvYnJpdGlzaG51dHJpdGlvbmZvdW5kYS5zaGFyZXBvaW50LmNvbUA1MjU5NDY2Zi1hNzQ2LTRiNTgtYjRiYy1iYWI3YTNiZTEzMjQiLCJpc3MiOiIwMDAwMDAwMy0wMDAwLTBmZjEtY2UwMC0wMDAwMDAwMDAwMDAiLCJuYmYiOiIxNjE1MzAyMDAwIiwiZXhwIjoiMTYxNTMyMzYwMCIsImVuZHBvaW50dXJsIjoia0JYTDB0cWt1VmdhclBaWmxnTkZKUVBwMzdyMTR6dEtncTEwOXd6K2pLVT0iLCJlbmRwb2ludHVybExlbmd0aCI6IjEyOSIsImlzbG9vcGJhY2siOiJUcnVlIiwidmVyIjoiaGFzaGVkcHJvb2Z0b2tlbiIsInNpdGVpZCI6IlpEQTROalUxWTJRdE9UY3pOeTAwWlRObUxUazRZVGt0TVRJek9USTFPR05sWlROaiIsInNpZ25pbl9zdGF0ZSI6IltcImttc2lcIl0iLCJuYW1laWQiOiIwIy5mfG1lbWJlcnNoaXB8Zi5tZWVrQG51dHJpdGlvbi5vcmcudWsiLCJuaWkiOiJtaWNyb3NvZnQuc2hhcmVwb2ludCIsImlzdXNlciI6InRydWUiLCJjYWNoZWtleSI6IjBoLmZ8bWVtYmVyc2hpcHwxMDAzYmZmZDk5ZGRhYTJlQGxpdmUuY29tIiwidHQiOiIwIiwidXNlUGVyc2lzdGVudENvb2tpZSI6IjMifQ.NmQwUHhXS3NCSFFuV1ZTNVdxRG9lTDBmSG9nbDFFU0tEOVRnd2c0YnRjOD0&amp;encodeFailures=1&amp;srcWidth=&amp;srcHeight=&amp;width=1919&amp;height=763&amp;action=Access"/>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7449894" y="2358189"/>
            <a:ext cx="4461359" cy="2966804"/>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p:cNvSpPr txBox="1"/>
          <p:nvPr/>
        </p:nvSpPr>
        <p:spPr>
          <a:xfrm>
            <a:off x="7709836" y="5563402"/>
            <a:ext cx="4201417" cy="369332"/>
          </a:xfrm>
          <a:prstGeom prst="rect">
            <a:avLst/>
          </a:prstGeom>
          <a:noFill/>
        </p:spPr>
        <p:txBody>
          <a:bodyPr wrap="square" rtlCol="0">
            <a:spAutoFit/>
          </a:bodyPr>
          <a:lstStyle/>
          <a:p>
            <a:r>
              <a:rPr lang="en-US" dirty="0">
                <a:latin typeface="Arial" panose="020B0604020202020204" pitchFamily="34" charset="0"/>
                <a:cs typeface="Arial" panose="020B0604020202020204" pitchFamily="34" charset="0"/>
              </a:rPr>
              <a:t>Peppers are the edible fruit of a plant</a:t>
            </a:r>
            <a:endParaRPr lang="en-GB"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58129186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Leaves</a:t>
            </a:r>
            <a:endParaRPr lang="en-GB" dirty="0"/>
          </a:p>
        </p:txBody>
      </p:sp>
      <p:sp>
        <p:nvSpPr>
          <p:cNvPr id="3" name="Subtitle 2"/>
          <p:cNvSpPr>
            <a:spLocks noGrp="1"/>
          </p:cNvSpPr>
          <p:nvPr>
            <p:ph type="subTitle" idx="1"/>
          </p:nvPr>
        </p:nvSpPr>
        <p:spPr/>
        <p:txBody>
          <a:bodyPr/>
          <a:lstStyle/>
          <a:p>
            <a:pPr marL="0" indent="0">
              <a:buNone/>
            </a:pPr>
            <a:r>
              <a:rPr lang="en-US" sz="2000" dirty="0"/>
              <a:t>Leaves include:</a:t>
            </a:r>
          </a:p>
          <a:p>
            <a:r>
              <a:rPr lang="en-US" sz="2000" dirty="0"/>
              <a:t>cabbage;</a:t>
            </a:r>
          </a:p>
          <a:p>
            <a:r>
              <a:rPr lang="en-US" sz="2000" dirty="0"/>
              <a:t>kale</a:t>
            </a:r>
            <a:r>
              <a:rPr lang="en-US" sz="2000" dirty="0" smtClean="0"/>
              <a:t>;</a:t>
            </a:r>
          </a:p>
          <a:p>
            <a:r>
              <a:rPr lang="en-US" sz="2000" dirty="0" err="1"/>
              <a:t>p</a:t>
            </a:r>
            <a:r>
              <a:rPr lang="en-US" sz="2000" dirty="0" err="1" smtClean="0"/>
              <a:t>ak</a:t>
            </a:r>
            <a:r>
              <a:rPr lang="en-US" sz="2000" dirty="0" smtClean="0"/>
              <a:t> </a:t>
            </a:r>
            <a:r>
              <a:rPr lang="en-US" sz="2000" dirty="0" err="1" smtClean="0"/>
              <a:t>choi</a:t>
            </a:r>
            <a:r>
              <a:rPr lang="en-US" sz="2000" dirty="0" smtClean="0"/>
              <a:t>;</a:t>
            </a:r>
            <a:endParaRPr lang="en-US" sz="2000" dirty="0"/>
          </a:p>
          <a:p>
            <a:r>
              <a:rPr lang="en-US" sz="2000" dirty="0"/>
              <a:t>salad cress;</a:t>
            </a:r>
          </a:p>
          <a:p>
            <a:r>
              <a:rPr lang="en-US" sz="2000" dirty="0"/>
              <a:t>spinach;</a:t>
            </a:r>
          </a:p>
          <a:p>
            <a:r>
              <a:rPr lang="en-US" sz="2000" dirty="0"/>
              <a:t>watercress.</a:t>
            </a:r>
            <a:endParaRPr lang="en-GB" sz="2000" dirty="0"/>
          </a:p>
        </p:txBody>
      </p:sp>
      <p:pic>
        <p:nvPicPr>
          <p:cNvPr id="6" name="Picture 5"/>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9012236" y="1709942"/>
            <a:ext cx="3092838" cy="2066016"/>
          </a:xfrm>
          <a:prstGeom prst="rect">
            <a:avLst/>
          </a:prstGeom>
        </p:spPr>
      </p:pic>
      <p:sp>
        <p:nvSpPr>
          <p:cNvPr id="7" name="TextBox 6"/>
          <p:cNvSpPr txBox="1"/>
          <p:nvPr/>
        </p:nvSpPr>
        <p:spPr>
          <a:xfrm>
            <a:off x="10075142" y="3737436"/>
            <a:ext cx="2127183" cy="369332"/>
          </a:xfrm>
          <a:prstGeom prst="rect">
            <a:avLst/>
          </a:prstGeom>
          <a:noFill/>
        </p:spPr>
        <p:txBody>
          <a:bodyPr wrap="square" rtlCol="0">
            <a:spAutoFit/>
          </a:bodyPr>
          <a:lstStyle/>
          <a:p>
            <a:r>
              <a:rPr lang="en-US" dirty="0">
                <a:latin typeface="Arial" panose="020B0604020202020204" pitchFamily="34" charset="0"/>
                <a:cs typeface="Arial" panose="020B0604020202020204" pitchFamily="34" charset="0"/>
              </a:rPr>
              <a:t>Lettuce</a:t>
            </a:r>
            <a:endParaRPr lang="en-GB" dirty="0">
              <a:latin typeface="Arial" panose="020B0604020202020204" pitchFamily="34" charset="0"/>
              <a:cs typeface="Arial" panose="020B0604020202020204" pitchFamily="34" charset="0"/>
            </a:endParaRPr>
          </a:p>
        </p:txBody>
      </p:sp>
      <p:pic>
        <p:nvPicPr>
          <p:cNvPr id="8" name="Picture 7"/>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6258542" y="991861"/>
            <a:ext cx="2724369" cy="2095040"/>
          </a:xfrm>
          <a:prstGeom prst="rect">
            <a:avLst/>
          </a:prstGeom>
        </p:spPr>
      </p:pic>
      <p:pic>
        <p:nvPicPr>
          <p:cNvPr id="9" name="Picture 8"/>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3654730" y="1282666"/>
            <a:ext cx="2842727" cy="2132045"/>
          </a:xfrm>
          <a:prstGeom prst="rect">
            <a:avLst/>
          </a:prstGeom>
        </p:spPr>
      </p:pic>
      <p:sp>
        <p:nvSpPr>
          <p:cNvPr id="10" name="TextBox 9"/>
          <p:cNvSpPr txBox="1"/>
          <p:nvPr/>
        </p:nvSpPr>
        <p:spPr>
          <a:xfrm>
            <a:off x="4678988" y="3476526"/>
            <a:ext cx="1404257" cy="369332"/>
          </a:xfrm>
          <a:prstGeom prst="rect">
            <a:avLst/>
          </a:prstGeom>
          <a:noFill/>
        </p:spPr>
        <p:txBody>
          <a:bodyPr wrap="square" rtlCol="0">
            <a:spAutoFit/>
          </a:bodyPr>
          <a:lstStyle/>
          <a:p>
            <a:r>
              <a:rPr lang="en-US" dirty="0">
                <a:latin typeface="Arial" panose="020B0604020202020204" pitchFamily="34" charset="0"/>
                <a:cs typeface="Arial" panose="020B0604020202020204" pitchFamily="34" charset="0"/>
              </a:rPr>
              <a:t>Spinach</a:t>
            </a:r>
            <a:endParaRPr lang="en-GB" dirty="0">
              <a:latin typeface="Arial" panose="020B0604020202020204" pitchFamily="34" charset="0"/>
              <a:cs typeface="Arial" panose="020B0604020202020204" pitchFamily="34" charset="0"/>
            </a:endParaRPr>
          </a:p>
        </p:txBody>
      </p:sp>
      <p:sp>
        <p:nvSpPr>
          <p:cNvPr id="11" name="TextBox 10"/>
          <p:cNvSpPr txBox="1"/>
          <p:nvPr/>
        </p:nvSpPr>
        <p:spPr>
          <a:xfrm>
            <a:off x="7117296" y="3289506"/>
            <a:ext cx="1632857" cy="369332"/>
          </a:xfrm>
          <a:prstGeom prst="rect">
            <a:avLst/>
          </a:prstGeom>
          <a:noFill/>
        </p:spPr>
        <p:txBody>
          <a:bodyPr wrap="square" rtlCol="0">
            <a:spAutoFit/>
          </a:bodyPr>
          <a:lstStyle/>
          <a:p>
            <a:r>
              <a:rPr lang="en-US" dirty="0">
                <a:latin typeface="Arial" panose="020B0604020202020204" pitchFamily="34" charset="0"/>
                <a:cs typeface="Arial" panose="020B0604020202020204" pitchFamily="34" charset="0"/>
              </a:rPr>
              <a:t>Watercress</a:t>
            </a:r>
            <a:endParaRPr lang="en-GB" dirty="0">
              <a:latin typeface="Arial" panose="020B0604020202020204" pitchFamily="34" charset="0"/>
              <a:cs typeface="Arial" panose="020B0604020202020204" pitchFamily="34" charset="0"/>
            </a:endParaRPr>
          </a:p>
        </p:txBody>
      </p:sp>
      <p:sp>
        <p:nvSpPr>
          <p:cNvPr id="12" name="TextBox 11"/>
          <p:cNvSpPr txBox="1"/>
          <p:nvPr/>
        </p:nvSpPr>
        <p:spPr>
          <a:xfrm>
            <a:off x="8668253" y="5905020"/>
            <a:ext cx="1469056" cy="369332"/>
          </a:xfrm>
          <a:prstGeom prst="rect">
            <a:avLst/>
          </a:prstGeom>
          <a:noFill/>
        </p:spPr>
        <p:txBody>
          <a:bodyPr wrap="square" rtlCol="0">
            <a:spAutoFit/>
          </a:bodyPr>
          <a:lstStyle/>
          <a:p>
            <a:r>
              <a:rPr lang="en-US" dirty="0">
                <a:latin typeface="Arial" panose="020B0604020202020204" pitchFamily="34" charset="0"/>
                <a:cs typeface="Arial" panose="020B0604020202020204" pitchFamily="34" charset="0"/>
              </a:rPr>
              <a:t>Cabbage</a:t>
            </a:r>
            <a:endParaRPr lang="en-GB" dirty="0">
              <a:latin typeface="Arial" panose="020B0604020202020204" pitchFamily="34" charset="0"/>
              <a:cs typeface="Arial" panose="020B0604020202020204" pitchFamily="34" charset="0"/>
            </a:endParaRPr>
          </a:p>
        </p:txBody>
      </p:sp>
      <p:pic>
        <p:nvPicPr>
          <p:cNvPr id="13" name="Picture 12"/>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8239479" y="4246280"/>
            <a:ext cx="1734890" cy="1609978"/>
          </a:xfrm>
          <a:prstGeom prst="rect">
            <a:avLst/>
          </a:prstGeom>
        </p:spPr>
      </p:pic>
      <p:pic>
        <p:nvPicPr>
          <p:cNvPr id="20" name="Picture 19"/>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5569825" y="4305901"/>
            <a:ext cx="2708579" cy="1805184"/>
          </a:xfrm>
          <a:prstGeom prst="rect">
            <a:avLst/>
          </a:prstGeom>
        </p:spPr>
      </p:pic>
      <p:sp>
        <p:nvSpPr>
          <p:cNvPr id="21" name="TextBox 9"/>
          <p:cNvSpPr txBox="1"/>
          <p:nvPr/>
        </p:nvSpPr>
        <p:spPr>
          <a:xfrm>
            <a:off x="6576622" y="6153624"/>
            <a:ext cx="1405288" cy="369332"/>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latin typeface="Arial" panose="020B0604020202020204" pitchFamily="34" charset="0"/>
                <a:cs typeface="Arial" panose="020B0604020202020204" pitchFamily="34" charset="0"/>
              </a:rPr>
              <a:t>Kale</a:t>
            </a:r>
            <a:endParaRPr lang="en-GB" dirty="0">
              <a:latin typeface="Arial" panose="020B0604020202020204" pitchFamily="34" charset="0"/>
              <a:cs typeface="Arial" panose="020B0604020202020204" pitchFamily="34" charset="0"/>
            </a:endParaRPr>
          </a:p>
        </p:txBody>
      </p:sp>
      <p:pic>
        <p:nvPicPr>
          <p:cNvPr id="22" name="Picture 21"/>
          <p:cNvPicPr>
            <a:picLocks noChangeAspect="1" noChangeArrowheads="1"/>
          </p:cNvPicPr>
          <p:nvPr/>
        </p:nvPicPr>
        <p:blipFill rotWithShape="1">
          <a:blip r:embed="rId7" cstate="email">
            <a:extLst>
              <a:ext uri="{28A0092B-C50C-407E-A947-70E740481C1C}">
                <a14:useLocalDpi xmlns:a14="http://schemas.microsoft.com/office/drawing/2010/main"/>
              </a:ext>
            </a:extLst>
          </a:blip>
          <a:srcRect/>
          <a:stretch/>
        </p:blipFill>
        <p:spPr bwMode="auto">
          <a:xfrm>
            <a:off x="3156752" y="4142992"/>
            <a:ext cx="1893872" cy="201063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3" name="TextBox 22"/>
          <p:cNvSpPr txBox="1"/>
          <p:nvPr/>
        </p:nvSpPr>
        <p:spPr>
          <a:xfrm>
            <a:off x="3478194" y="6038056"/>
            <a:ext cx="1405288" cy="369332"/>
          </a:xfrm>
          <a:prstGeom prst="rect">
            <a:avLst/>
          </a:prstGeom>
          <a:noFill/>
        </p:spPr>
        <p:txBody>
          <a:bodyPr wrap="square" rtlCol="0">
            <a:spAutoFit/>
          </a:bodyPr>
          <a:lstStyle/>
          <a:p>
            <a:r>
              <a:rPr lang="en-US" dirty="0">
                <a:latin typeface="Arial" panose="020B0604020202020204" pitchFamily="34" charset="0"/>
                <a:cs typeface="Arial" panose="020B0604020202020204" pitchFamily="34" charset="0"/>
              </a:rPr>
              <a:t>Salad cress</a:t>
            </a:r>
            <a:endParaRPr lang="en-GB" dirty="0">
              <a:latin typeface="Arial" panose="020B0604020202020204" pitchFamily="34" charset="0"/>
              <a:cs typeface="Arial" panose="020B0604020202020204" pitchFamily="34" charset="0"/>
            </a:endParaRPr>
          </a:p>
        </p:txBody>
      </p:sp>
      <p:pic>
        <p:nvPicPr>
          <p:cNvPr id="16" name="Picture 15"/>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a:off x="10137309" y="4255064"/>
            <a:ext cx="1734163" cy="1480975"/>
          </a:xfrm>
          <a:prstGeom prst="rect">
            <a:avLst/>
          </a:prstGeom>
        </p:spPr>
      </p:pic>
      <p:sp>
        <p:nvSpPr>
          <p:cNvPr id="17" name="TextBox 16"/>
          <p:cNvSpPr txBox="1"/>
          <p:nvPr/>
        </p:nvSpPr>
        <p:spPr>
          <a:xfrm>
            <a:off x="10287569" y="5786631"/>
            <a:ext cx="1846297" cy="369332"/>
          </a:xfrm>
          <a:prstGeom prst="rect">
            <a:avLst/>
          </a:prstGeom>
          <a:noFill/>
        </p:spPr>
        <p:txBody>
          <a:bodyPr wrap="square" rtlCol="0">
            <a:spAutoFit/>
          </a:bodyPr>
          <a:lstStyle/>
          <a:p>
            <a:r>
              <a:rPr lang="en-US" dirty="0">
                <a:latin typeface="Arial" panose="020B0604020202020204" pitchFamily="34" charset="0"/>
                <a:cs typeface="Arial" panose="020B0604020202020204" pitchFamily="34" charset="0"/>
              </a:rPr>
              <a:t>Pak </a:t>
            </a:r>
            <a:r>
              <a:rPr lang="en-US" dirty="0" err="1">
                <a:latin typeface="Arial" panose="020B0604020202020204" pitchFamily="34" charset="0"/>
                <a:cs typeface="Arial" panose="020B0604020202020204" pitchFamily="34" charset="0"/>
              </a:rPr>
              <a:t>choi</a:t>
            </a:r>
            <a:endParaRPr lang="en-GB"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43449599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Leaves</a:t>
            </a:r>
            <a:endParaRPr lang="en-GB" dirty="0"/>
          </a:p>
        </p:txBody>
      </p:sp>
      <p:sp>
        <p:nvSpPr>
          <p:cNvPr id="3" name="Subtitle 2"/>
          <p:cNvSpPr>
            <a:spLocks noGrp="1"/>
          </p:cNvSpPr>
          <p:nvPr>
            <p:ph type="subTitle" idx="1"/>
          </p:nvPr>
        </p:nvSpPr>
        <p:spPr/>
        <p:txBody>
          <a:bodyPr/>
          <a:lstStyle/>
          <a:p>
            <a:pPr marL="0" indent="0">
              <a:buNone/>
            </a:pPr>
            <a:r>
              <a:rPr lang="en-US" sz="2000" dirty="0"/>
              <a:t>Less common examples of leaves include:</a:t>
            </a:r>
          </a:p>
          <a:p>
            <a:r>
              <a:rPr lang="en-US" sz="2000" dirty="0"/>
              <a:t>chard;</a:t>
            </a:r>
          </a:p>
          <a:p>
            <a:r>
              <a:rPr lang="en-US" sz="2000" dirty="0"/>
              <a:t>chicory;</a:t>
            </a:r>
          </a:p>
          <a:p>
            <a:r>
              <a:rPr lang="en-US" sz="2000" dirty="0" err="1"/>
              <a:t>c</a:t>
            </a:r>
            <a:r>
              <a:rPr lang="en-US" sz="2000" dirty="0" err="1" smtClean="0"/>
              <a:t>hoi</a:t>
            </a:r>
            <a:r>
              <a:rPr lang="en-US" sz="2000" dirty="0" smtClean="0"/>
              <a:t> sum;</a:t>
            </a:r>
            <a:endParaRPr lang="en-US" sz="2000" dirty="0"/>
          </a:p>
          <a:p>
            <a:r>
              <a:rPr lang="en-US" sz="2000" dirty="0"/>
              <a:t>pea shoots.</a:t>
            </a:r>
          </a:p>
          <a:p>
            <a:pPr marL="0" indent="0">
              <a:buNone/>
            </a:pPr>
            <a:endParaRPr lang="en-GB" dirty="0"/>
          </a:p>
        </p:txBody>
      </p:sp>
      <p:pic>
        <p:nvPicPr>
          <p:cNvPr id="5" name="Picture 4"/>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8229936" y="1786018"/>
            <a:ext cx="1387943" cy="1970314"/>
          </a:xfrm>
          <a:prstGeom prst="rect">
            <a:avLst/>
          </a:prstGeom>
        </p:spPr>
      </p:pic>
      <p:pic>
        <p:nvPicPr>
          <p:cNvPr id="6" name="Picture 5"/>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633831" y="3858960"/>
            <a:ext cx="2601379" cy="1951034"/>
          </a:xfrm>
          <a:prstGeom prst="rect">
            <a:avLst/>
          </a:prstGeom>
        </p:spPr>
      </p:pic>
      <p:sp>
        <p:nvSpPr>
          <p:cNvPr id="7" name="TextBox 6"/>
          <p:cNvSpPr txBox="1"/>
          <p:nvPr/>
        </p:nvSpPr>
        <p:spPr>
          <a:xfrm>
            <a:off x="8556161" y="3858960"/>
            <a:ext cx="1274865" cy="369332"/>
          </a:xfrm>
          <a:prstGeom prst="rect">
            <a:avLst/>
          </a:prstGeom>
          <a:noFill/>
        </p:spPr>
        <p:txBody>
          <a:bodyPr wrap="square" rtlCol="0">
            <a:spAutoFit/>
          </a:bodyPr>
          <a:lstStyle/>
          <a:p>
            <a:r>
              <a:rPr lang="en-US" dirty="0">
                <a:latin typeface="Arial" panose="020B0604020202020204" pitchFamily="34" charset="0"/>
                <a:cs typeface="Arial" panose="020B0604020202020204" pitchFamily="34" charset="0"/>
              </a:rPr>
              <a:t>Chard</a:t>
            </a:r>
            <a:endParaRPr lang="en-GB" dirty="0">
              <a:latin typeface="Arial" panose="020B0604020202020204" pitchFamily="34" charset="0"/>
              <a:cs typeface="Arial" panose="020B0604020202020204" pitchFamily="34" charset="0"/>
            </a:endParaRPr>
          </a:p>
        </p:txBody>
      </p:sp>
      <p:sp>
        <p:nvSpPr>
          <p:cNvPr id="8" name="TextBox 7"/>
          <p:cNvSpPr txBox="1"/>
          <p:nvPr/>
        </p:nvSpPr>
        <p:spPr>
          <a:xfrm>
            <a:off x="5474042" y="5746377"/>
            <a:ext cx="2152717" cy="369332"/>
          </a:xfrm>
          <a:prstGeom prst="rect">
            <a:avLst/>
          </a:prstGeom>
          <a:noFill/>
        </p:spPr>
        <p:txBody>
          <a:bodyPr wrap="square" rtlCol="0">
            <a:spAutoFit/>
          </a:bodyPr>
          <a:lstStyle/>
          <a:p>
            <a:r>
              <a:rPr lang="en-US" dirty="0">
                <a:latin typeface="Arial" panose="020B0604020202020204" pitchFamily="34" charset="0"/>
                <a:cs typeface="Arial" panose="020B0604020202020204" pitchFamily="34" charset="0"/>
              </a:rPr>
              <a:t>Chicory</a:t>
            </a:r>
            <a:endParaRPr lang="en-GB" dirty="0">
              <a:latin typeface="Arial" panose="020B0604020202020204" pitchFamily="34" charset="0"/>
              <a:cs typeface="Arial" panose="020B0604020202020204" pitchFamily="34" charset="0"/>
            </a:endParaRPr>
          </a:p>
        </p:txBody>
      </p:sp>
      <p:sp>
        <p:nvSpPr>
          <p:cNvPr id="9" name="TextBox 8"/>
          <p:cNvSpPr txBox="1"/>
          <p:nvPr/>
        </p:nvSpPr>
        <p:spPr>
          <a:xfrm>
            <a:off x="9704791" y="5995372"/>
            <a:ext cx="1846297" cy="369332"/>
          </a:xfrm>
          <a:prstGeom prst="rect">
            <a:avLst/>
          </a:prstGeom>
          <a:noFill/>
        </p:spPr>
        <p:txBody>
          <a:bodyPr wrap="square" rtlCol="0">
            <a:spAutoFit/>
          </a:bodyPr>
          <a:lstStyle/>
          <a:p>
            <a:r>
              <a:rPr lang="en-US" dirty="0" smtClean="0">
                <a:latin typeface="Arial" panose="020B0604020202020204" pitchFamily="34" charset="0"/>
                <a:cs typeface="Arial" panose="020B0604020202020204" pitchFamily="34" charset="0"/>
              </a:rPr>
              <a:t>Choi sum</a:t>
            </a:r>
            <a:endParaRPr lang="en-GB" dirty="0">
              <a:latin typeface="Arial" panose="020B0604020202020204" pitchFamily="34" charset="0"/>
              <a:cs typeface="Arial" panose="020B0604020202020204" pitchFamily="34" charset="0"/>
            </a:endParaRPr>
          </a:p>
        </p:txBody>
      </p:sp>
      <p:pic>
        <p:nvPicPr>
          <p:cNvPr id="10" name="Picture 9" descr="Pea microgreen, green shoots, in wooden bowl. Pea microgreen in wooden bowl. Cotyledons of Pisum sativum. Green shoots, young plants, seedlings and sprouts royalty free stock photo"/>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2004922" y="4520441"/>
            <a:ext cx="1804291" cy="1802036"/>
          </a:xfrm>
          <a:prstGeom prst="rect">
            <a:avLst/>
          </a:prstGeom>
          <a:noFill/>
          <a:extLst>
            <a:ext uri="{909E8E84-426E-40DD-AFC4-6F175D3DCCD1}">
              <a14:hiddenFill xmlns:a14="http://schemas.microsoft.com/office/drawing/2010/main">
                <a:solidFill>
                  <a:srgbClr val="FFFFFF"/>
                </a:solidFill>
              </a14:hiddenFill>
            </a:ext>
          </a:extLst>
        </p:spPr>
      </p:pic>
      <p:sp>
        <p:nvSpPr>
          <p:cNvPr id="11" name="TextBox 13"/>
          <p:cNvSpPr txBox="1"/>
          <p:nvPr/>
        </p:nvSpPr>
        <p:spPr>
          <a:xfrm>
            <a:off x="2204664" y="6273720"/>
            <a:ext cx="1404809" cy="369332"/>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latin typeface="Arial" panose="020B0604020202020204" pitchFamily="34" charset="0"/>
                <a:cs typeface="Arial" panose="020B0604020202020204" pitchFamily="34" charset="0"/>
              </a:rPr>
              <a:t>Pea shoots</a:t>
            </a:r>
            <a:endParaRPr lang="en-GB" dirty="0">
              <a:latin typeface="Arial" panose="020B0604020202020204" pitchFamily="34" charset="0"/>
              <a:cs typeface="Arial" panose="020B0604020202020204" pitchFamily="34" charset="0"/>
            </a:endParaRPr>
          </a:p>
        </p:txBody>
      </p:sp>
      <p:pic>
        <p:nvPicPr>
          <p:cNvPr id="4" name="Picture 3"/>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9291588" y="4515586"/>
            <a:ext cx="2199240" cy="1463485"/>
          </a:xfrm>
          <a:prstGeom prst="rect">
            <a:avLst/>
          </a:prstGeom>
        </p:spPr>
      </p:pic>
    </p:spTree>
    <p:extLst>
      <p:ext uri="{BB962C8B-B14F-4D97-AF65-F5344CB8AC3E}">
        <p14:creationId xmlns:p14="http://schemas.microsoft.com/office/powerpoint/2010/main" val="370285761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dirty="0"/>
              <a:t>Leaves – lettuce</a:t>
            </a:r>
            <a:endParaRPr lang="en-US" dirty="0"/>
          </a:p>
        </p:txBody>
      </p:sp>
      <p:sp>
        <p:nvSpPr>
          <p:cNvPr id="3" name="Subtitle 2"/>
          <p:cNvSpPr>
            <a:spLocks noGrp="1"/>
          </p:cNvSpPr>
          <p:nvPr>
            <p:ph type="subTitle" idx="1"/>
          </p:nvPr>
        </p:nvSpPr>
        <p:spPr>
          <a:xfrm>
            <a:off x="1169276" y="2571092"/>
            <a:ext cx="4268998" cy="3600000"/>
          </a:xfrm>
        </p:spPr>
        <p:txBody>
          <a:bodyPr/>
          <a:lstStyle/>
          <a:p>
            <a:pPr marL="0" indent="0">
              <a:buNone/>
            </a:pPr>
            <a:r>
              <a:rPr lang="en-GB" sz="2000" dirty="0"/>
              <a:t>There are lots of different types lettuce.</a:t>
            </a:r>
          </a:p>
          <a:p>
            <a:pPr marL="0" indent="0">
              <a:buNone/>
            </a:pPr>
            <a:r>
              <a:rPr lang="en-GB" sz="2000" dirty="0"/>
              <a:t>They have different names, such as:</a:t>
            </a:r>
          </a:p>
          <a:p>
            <a:r>
              <a:rPr lang="en-US" sz="2000" dirty="0"/>
              <a:t>Iceberg;</a:t>
            </a:r>
          </a:p>
          <a:p>
            <a:r>
              <a:rPr lang="en-US" sz="2000" dirty="0"/>
              <a:t>Cos;</a:t>
            </a:r>
            <a:endParaRPr lang="en-GB" sz="2000" dirty="0"/>
          </a:p>
          <a:p>
            <a:r>
              <a:rPr lang="en-US" sz="2000" dirty="0"/>
              <a:t>Rocket.</a:t>
            </a:r>
            <a:endParaRPr lang="en-GB" sz="2000" dirty="0"/>
          </a:p>
          <a:p>
            <a:pPr marL="0" indent="0">
              <a:buNone/>
            </a:pPr>
            <a:endParaRPr lang="en-GB" sz="2800" dirty="0"/>
          </a:p>
        </p:txBody>
      </p:sp>
      <p:pic>
        <p:nvPicPr>
          <p:cNvPr id="4" name="Picture 3"/>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6797239" y="1769775"/>
            <a:ext cx="3078344" cy="2048372"/>
          </a:xfrm>
          <a:prstGeom prst="rect">
            <a:avLst/>
          </a:prstGeom>
        </p:spPr>
      </p:pic>
      <p:pic>
        <p:nvPicPr>
          <p:cNvPr id="5" name="Picture 4"/>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5146392" y="3958024"/>
            <a:ext cx="3044870" cy="2510122"/>
          </a:xfrm>
          <a:prstGeom prst="rect">
            <a:avLst/>
          </a:prstGeom>
        </p:spPr>
      </p:pic>
      <p:pic>
        <p:nvPicPr>
          <p:cNvPr id="7" name="Picture 6"/>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8628268" y="3653738"/>
            <a:ext cx="3508322" cy="2517354"/>
          </a:xfrm>
          <a:prstGeom prst="rect">
            <a:avLst/>
          </a:prstGeom>
        </p:spPr>
      </p:pic>
      <p:sp>
        <p:nvSpPr>
          <p:cNvPr id="8" name="TextBox 7"/>
          <p:cNvSpPr txBox="1"/>
          <p:nvPr/>
        </p:nvSpPr>
        <p:spPr>
          <a:xfrm>
            <a:off x="7959697" y="3950792"/>
            <a:ext cx="1915886" cy="370837"/>
          </a:xfrm>
          <a:prstGeom prst="rect">
            <a:avLst/>
          </a:prstGeom>
          <a:noFill/>
        </p:spPr>
        <p:txBody>
          <a:bodyPr wrap="square" rtlCol="0">
            <a:spAutoFit/>
          </a:bodyPr>
          <a:lstStyle/>
          <a:p>
            <a:r>
              <a:rPr lang="en-US" dirty="0">
                <a:latin typeface="Arial" panose="020B0604020202020204" pitchFamily="34" charset="0"/>
                <a:cs typeface="Arial" panose="020B0604020202020204" pitchFamily="34" charset="0"/>
              </a:rPr>
              <a:t>Round</a:t>
            </a:r>
            <a:endParaRPr lang="en-GB" dirty="0">
              <a:latin typeface="Arial" panose="020B0604020202020204" pitchFamily="34" charset="0"/>
              <a:cs typeface="Arial" panose="020B0604020202020204" pitchFamily="34" charset="0"/>
            </a:endParaRPr>
          </a:p>
        </p:txBody>
      </p:sp>
      <p:sp>
        <p:nvSpPr>
          <p:cNvPr id="9" name="TextBox 8"/>
          <p:cNvSpPr txBox="1"/>
          <p:nvPr/>
        </p:nvSpPr>
        <p:spPr>
          <a:xfrm>
            <a:off x="6308271" y="6249577"/>
            <a:ext cx="2253343" cy="369332"/>
          </a:xfrm>
          <a:prstGeom prst="rect">
            <a:avLst/>
          </a:prstGeom>
          <a:noFill/>
        </p:spPr>
        <p:txBody>
          <a:bodyPr wrap="square" rtlCol="0">
            <a:spAutoFit/>
          </a:bodyPr>
          <a:lstStyle/>
          <a:p>
            <a:r>
              <a:rPr lang="en-US" dirty="0">
                <a:latin typeface="Arial" panose="020B0604020202020204" pitchFamily="34" charset="0"/>
                <a:cs typeface="Arial" panose="020B0604020202020204" pitchFamily="34" charset="0"/>
              </a:rPr>
              <a:t>Cos</a:t>
            </a:r>
            <a:endParaRPr lang="en-GB" dirty="0">
              <a:latin typeface="Arial" panose="020B0604020202020204" pitchFamily="34" charset="0"/>
              <a:cs typeface="Arial" panose="020B0604020202020204" pitchFamily="34" charset="0"/>
            </a:endParaRPr>
          </a:p>
        </p:txBody>
      </p:sp>
      <p:sp>
        <p:nvSpPr>
          <p:cNvPr id="10" name="TextBox 9"/>
          <p:cNvSpPr txBox="1"/>
          <p:nvPr/>
        </p:nvSpPr>
        <p:spPr>
          <a:xfrm>
            <a:off x="10101942" y="5880245"/>
            <a:ext cx="1782168" cy="369332"/>
          </a:xfrm>
          <a:prstGeom prst="rect">
            <a:avLst/>
          </a:prstGeom>
          <a:noFill/>
        </p:spPr>
        <p:txBody>
          <a:bodyPr wrap="square" rtlCol="0">
            <a:spAutoFit/>
          </a:bodyPr>
          <a:lstStyle/>
          <a:p>
            <a:r>
              <a:rPr lang="en-US" dirty="0">
                <a:latin typeface="Arial" panose="020B0604020202020204" pitchFamily="34" charset="0"/>
                <a:cs typeface="Arial" panose="020B0604020202020204" pitchFamily="34" charset="0"/>
              </a:rPr>
              <a:t>Rocket</a:t>
            </a:r>
            <a:endParaRPr lang="en-GB"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76470620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Leaves - lettuce</a:t>
            </a:r>
            <a:endParaRPr lang="en-GB" dirty="0"/>
          </a:p>
        </p:txBody>
      </p:sp>
      <p:sp>
        <p:nvSpPr>
          <p:cNvPr id="3" name="Subtitle 2"/>
          <p:cNvSpPr>
            <a:spLocks noGrp="1"/>
          </p:cNvSpPr>
          <p:nvPr>
            <p:ph type="subTitle" idx="1"/>
          </p:nvPr>
        </p:nvSpPr>
        <p:spPr/>
        <p:txBody>
          <a:bodyPr/>
          <a:lstStyle/>
          <a:p>
            <a:pPr marL="0" indent="0">
              <a:buNone/>
            </a:pPr>
            <a:r>
              <a:rPr lang="en-US" sz="2000" dirty="0"/>
              <a:t>More unusual varieties of lettuce include:</a:t>
            </a:r>
          </a:p>
          <a:p>
            <a:r>
              <a:rPr lang="en-US" sz="2000" dirty="0" err="1"/>
              <a:t>Lollo</a:t>
            </a:r>
            <a:r>
              <a:rPr lang="en-US" sz="2000" dirty="0"/>
              <a:t> </a:t>
            </a:r>
            <a:r>
              <a:rPr lang="en-US" sz="2000" dirty="0" err="1"/>
              <a:t>rosso</a:t>
            </a:r>
            <a:r>
              <a:rPr lang="en-US" sz="2000" dirty="0"/>
              <a:t>;</a:t>
            </a:r>
          </a:p>
          <a:p>
            <a:r>
              <a:rPr lang="en-US" sz="2000" dirty="0"/>
              <a:t>Oak leaf;</a:t>
            </a:r>
          </a:p>
          <a:p>
            <a:r>
              <a:rPr lang="en-US" sz="2000" dirty="0"/>
              <a:t>Batavia;</a:t>
            </a:r>
          </a:p>
          <a:p>
            <a:r>
              <a:rPr lang="en-US" sz="2000" dirty="0" err="1"/>
              <a:t>Lollo</a:t>
            </a:r>
            <a:r>
              <a:rPr lang="en-US" sz="2000" dirty="0"/>
              <a:t> </a:t>
            </a:r>
            <a:r>
              <a:rPr lang="en-US" sz="2000" dirty="0" err="1"/>
              <a:t>verde</a:t>
            </a:r>
            <a:r>
              <a:rPr lang="en-US" sz="2000" dirty="0"/>
              <a:t>.</a:t>
            </a:r>
            <a:endParaRPr lang="en-GB" sz="2000" dirty="0"/>
          </a:p>
        </p:txBody>
      </p:sp>
      <p:pic>
        <p:nvPicPr>
          <p:cNvPr id="5" name="Picture 4"/>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9349383" y="2139521"/>
            <a:ext cx="2310025" cy="2231571"/>
          </a:xfrm>
          <a:prstGeom prst="rect">
            <a:avLst/>
          </a:prstGeom>
        </p:spPr>
      </p:pic>
      <p:sp>
        <p:nvSpPr>
          <p:cNvPr id="6" name="TextBox 5"/>
          <p:cNvSpPr txBox="1"/>
          <p:nvPr/>
        </p:nvSpPr>
        <p:spPr>
          <a:xfrm>
            <a:off x="10179924" y="4333470"/>
            <a:ext cx="2188837" cy="369332"/>
          </a:xfrm>
          <a:prstGeom prst="rect">
            <a:avLst/>
          </a:prstGeom>
          <a:noFill/>
        </p:spPr>
        <p:txBody>
          <a:bodyPr wrap="square" rtlCol="0">
            <a:spAutoFit/>
          </a:bodyPr>
          <a:lstStyle/>
          <a:p>
            <a:r>
              <a:rPr lang="en-US" dirty="0">
                <a:latin typeface="Arial" panose="020B0604020202020204" pitchFamily="34" charset="0"/>
                <a:cs typeface="Arial" panose="020B0604020202020204" pitchFamily="34" charset="0"/>
              </a:rPr>
              <a:t>Batavia</a:t>
            </a:r>
            <a:endParaRPr lang="en-GB" dirty="0">
              <a:latin typeface="Arial" panose="020B0604020202020204" pitchFamily="34" charset="0"/>
              <a:cs typeface="Arial" panose="020B0604020202020204" pitchFamily="34" charset="0"/>
            </a:endParaRPr>
          </a:p>
        </p:txBody>
      </p:sp>
      <p:sp>
        <p:nvSpPr>
          <p:cNvPr id="8" name="TextBox 7"/>
          <p:cNvSpPr txBox="1"/>
          <p:nvPr/>
        </p:nvSpPr>
        <p:spPr>
          <a:xfrm>
            <a:off x="8714939" y="6051432"/>
            <a:ext cx="1831553" cy="369332"/>
          </a:xfrm>
          <a:prstGeom prst="rect">
            <a:avLst/>
          </a:prstGeom>
          <a:noFill/>
        </p:spPr>
        <p:txBody>
          <a:bodyPr wrap="square" rtlCol="0">
            <a:spAutoFit/>
          </a:bodyPr>
          <a:lstStyle/>
          <a:p>
            <a:r>
              <a:rPr lang="en-US" dirty="0">
                <a:latin typeface="Arial" panose="020B0604020202020204" pitchFamily="34" charset="0"/>
                <a:cs typeface="Arial" panose="020B0604020202020204" pitchFamily="34" charset="0"/>
              </a:rPr>
              <a:t>Oak leaf</a:t>
            </a:r>
            <a:endParaRPr lang="en-GB" dirty="0">
              <a:latin typeface="Arial" panose="020B0604020202020204" pitchFamily="34" charset="0"/>
              <a:cs typeface="Arial" panose="020B0604020202020204" pitchFamily="34" charset="0"/>
            </a:endParaRPr>
          </a:p>
        </p:txBody>
      </p:sp>
      <p:pic>
        <p:nvPicPr>
          <p:cNvPr id="9" name="Picture 8"/>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5935882" y="2967654"/>
            <a:ext cx="2891129" cy="1925538"/>
          </a:xfrm>
          <a:prstGeom prst="rect">
            <a:avLst/>
          </a:prstGeom>
        </p:spPr>
      </p:pic>
      <p:sp>
        <p:nvSpPr>
          <p:cNvPr id="10" name="TextBox 9"/>
          <p:cNvSpPr txBox="1"/>
          <p:nvPr/>
        </p:nvSpPr>
        <p:spPr>
          <a:xfrm>
            <a:off x="6852508" y="4916025"/>
            <a:ext cx="1862431" cy="376782"/>
          </a:xfrm>
          <a:prstGeom prst="rect">
            <a:avLst/>
          </a:prstGeom>
          <a:noFill/>
        </p:spPr>
        <p:txBody>
          <a:bodyPr wrap="square" rtlCol="0">
            <a:spAutoFit/>
          </a:bodyPr>
          <a:lstStyle/>
          <a:p>
            <a:r>
              <a:rPr lang="en-US" dirty="0" err="1">
                <a:latin typeface="Arial" panose="020B0604020202020204" pitchFamily="34" charset="0"/>
                <a:cs typeface="Arial" panose="020B0604020202020204" pitchFamily="34" charset="0"/>
              </a:rPr>
              <a:t>Lollo</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verde</a:t>
            </a:r>
            <a:endParaRPr lang="en-GB" dirty="0">
              <a:latin typeface="Arial" panose="020B0604020202020204" pitchFamily="34" charset="0"/>
              <a:cs typeface="Arial" panose="020B0604020202020204" pitchFamily="34" charset="0"/>
            </a:endParaRPr>
          </a:p>
        </p:txBody>
      </p:sp>
      <p:pic>
        <p:nvPicPr>
          <p:cNvPr id="11" name="Picture 10"/>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3541598" y="3695864"/>
            <a:ext cx="3028207" cy="2013876"/>
          </a:xfrm>
          <a:prstGeom prst="rect">
            <a:avLst/>
          </a:prstGeom>
        </p:spPr>
      </p:pic>
      <p:pic>
        <p:nvPicPr>
          <p:cNvPr id="7" name="Picture 6"/>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8121574" y="4587114"/>
            <a:ext cx="2245330" cy="1495425"/>
          </a:xfrm>
          <a:prstGeom prst="rect">
            <a:avLst/>
          </a:prstGeom>
        </p:spPr>
      </p:pic>
      <p:sp>
        <p:nvSpPr>
          <p:cNvPr id="12" name="TextBox 11"/>
          <p:cNvSpPr txBox="1"/>
          <p:nvPr/>
        </p:nvSpPr>
        <p:spPr>
          <a:xfrm>
            <a:off x="4224168" y="5803104"/>
            <a:ext cx="2105968" cy="369332"/>
          </a:xfrm>
          <a:prstGeom prst="rect">
            <a:avLst/>
          </a:prstGeom>
          <a:noFill/>
        </p:spPr>
        <p:txBody>
          <a:bodyPr wrap="square" rtlCol="0">
            <a:spAutoFit/>
          </a:bodyPr>
          <a:lstStyle/>
          <a:p>
            <a:r>
              <a:rPr lang="en-US" dirty="0" err="1">
                <a:latin typeface="Arial" panose="020B0604020202020204" pitchFamily="34" charset="0"/>
                <a:cs typeface="Arial" panose="020B0604020202020204" pitchFamily="34" charset="0"/>
              </a:rPr>
              <a:t>Lollo</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rosso</a:t>
            </a:r>
            <a:endParaRPr lang="en-GB"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51410218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Roots</a:t>
            </a:r>
            <a:endParaRPr lang="en-GB" dirty="0"/>
          </a:p>
        </p:txBody>
      </p:sp>
      <p:sp>
        <p:nvSpPr>
          <p:cNvPr id="3" name="Subtitle 2"/>
          <p:cNvSpPr>
            <a:spLocks noGrp="1"/>
          </p:cNvSpPr>
          <p:nvPr>
            <p:ph type="subTitle" idx="1"/>
          </p:nvPr>
        </p:nvSpPr>
        <p:spPr>
          <a:xfrm>
            <a:off x="1169276" y="2571092"/>
            <a:ext cx="5067895" cy="3600000"/>
          </a:xfrm>
        </p:spPr>
        <p:txBody>
          <a:bodyPr/>
          <a:lstStyle/>
          <a:p>
            <a:pPr marL="0" indent="0">
              <a:buNone/>
            </a:pPr>
            <a:r>
              <a:rPr lang="en-GB" sz="2000" dirty="0"/>
              <a:t>The roots of the plant suck up water and useful nutrients from the soil to help the plant stay healthy. </a:t>
            </a:r>
          </a:p>
          <a:p>
            <a:pPr marL="0" indent="0">
              <a:buNone/>
            </a:pPr>
            <a:r>
              <a:rPr lang="en-GB" sz="2000" dirty="0"/>
              <a:t>They also anchor the plant to the ground.</a:t>
            </a:r>
          </a:p>
        </p:txBody>
      </p:sp>
      <p:pic>
        <p:nvPicPr>
          <p:cNvPr id="4" name="Picture 3"/>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7444678" y="2092260"/>
            <a:ext cx="4386447" cy="2924144"/>
          </a:xfrm>
          <a:prstGeom prst="rect">
            <a:avLst/>
          </a:prstGeom>
        </p:spPr>
      </p:pic>
      <p:sp>
        <p:nvSpPr>
          <p:cNvPr id="5" name="TextBox 4"/>
          <p:cNvSpPr txBox="1"/>
          <p:nvPr/>
        </p:nvSpPr>
        <p:spPr>
          <a:xfrm>
            <a:off x="7815714" y="5155652"/>
            <a:ext cx="4015411" cy="369332"/>
          </a:xfrm>
          <a:prstGeom prst="rect">
            <a:avLst/>
          </a:prstGeom>
          <a:noFill/>
        </p:spPr>
        <p:txBody>
          <a:bodyPr wrap="square" rtlCol="0">
            <a:spAutoFit/>
          </a:bodyPr>
          <a:lstStyle/>
          <a:p>
            <a:r>
              <a:rPr lang="en-US" dirty="0">
                <a:latin typeface="Arial" panose="020B0604020202020204" pitchFamily="34" charset="0"/>
                <a:cs typeface="Arial" panose="020B0604020202020204" pitchFamily="34" charset="0"/>
              </a:rPr>
              <a:t>Carrots are the edible root of a plant</a:t>
            </a:r>
            <a:endParaRPr lang="en-GB"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16044451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Roots </a:t>
            </a:r>
            <a:endParaRPr lang="en-GB" dirty="0"/>
          </a:p>
        </p:txBody>
      </p:sp>
      <p:sp>
        <p:nvSpPr>
          <p:cNvPr id="3" name="Subtitle 2"/>
          <p:cNvSpPr>
            <a:spLocks noGrp="1"/>
          </p:cNvSpPr>
          <p:nvPr>
            <p:ph type="subTitle" idx="1"/>
          </p:nvPr>
        </p:nvSpPr>
        <p:spPr/>
        <p:txBody>
          <a:bodyPr/>
          <a:lstStyle/>
          <a:p>
            <a:pPr marL="0" indent="0">
              <a:buNone/>
            </a:pPr>
            <a:r>
              <a:rPr lang="en-US" sz="2000" dirty="0"/>
              <a:t>Roots include:</a:t>
            </a:r>
          </a:p>
          <a:p>
            <a:pPr>
              <a:buFont typeface="Arial" panose="020B0604020202020204" pitchFamily="34" charset="0"/>
              <a:buChar char="•"/>
            </a:pPr>
            <a:r>
              <a:rPr lang="en-US" sz="2000" dirty="0"/>
              <a:t>beetroot;</a:t>
            </a:r>
          </a:p>
          <a:p>
            <a:pPr>
              <a:buFont typeface="Arial" panose="020B0604020202020204" pitchFamily="34" charset="0"/>
              <a:buChar char="•"/>
            </a:pPr>
            <a:r>
              <a:rPr lang="en-US" sz="2000" dirty="0"/>
              <a:t>carrot;</a:t>
            </a:r>
          </a:p>
          <a:p>
            <a:pPr>
              <a:buFont typeface="Arial" panose="020B0604020202020204" pitchFamily="34" charset="0"/>
              <a:buChar char="•"/>
            </a:pPr>
            <a:r>
              <a:rPr lang="en-US" sz="2000" dirty="0"/>
              <a:t>celeriac;</a:t>
            </a:r>
          </a:p>
          <a:p>
            <a:pPr>
              <a:buFont typeface="Arial" panose="020B0604020202020204" pitchFamily="34" charset="0"/>
              <a:buChar char="•"/>
            </a:pPr>
            <a:r>
              <a:rPr lang="en-US" sz="2000" dirty="0"/>
              <a:t>parsnip;</a:t>
            </a:r>
          </a:p>
          <a:p>
            <a:pPr>
              <a:buFont typeface="Arial" panose="020B0604020202020204" pitchFamily="34" charset="0"/>
              <a:buChar char="•"/>
            </a:pPr>
            <a:r>
              <a:rPr lang="en-US" sz="2000" dirty="0"/>
              <a:t>radish;</a:t>
            </a:r>
          </a:p>
          <a:p>
            <a:pPr>
              <a:buFont typeface="Arial" panose="020B0604020202020204" pitchFamily="34" charset="0"/>
              <a:buChar char="•"/>
            </a:pPr>
            <a:r>
              <a:rPr lang="en-US" sz="2000" dirty="0"/>
              <a:t>turnip.</a:t>
            </a:r>
          </a:p>
        </p:txBody>
      </p:sp>
      <p:pic>
        <p:nvPicPr>
          <p:cNvPr id="4" name="Picture 3"/>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6847763" y="901098"/>
            <a:ext cx="3890389" cy="2598781"/>
          </a:xfrm>
          <a:prstGeom prst="rect">
            <a:avLst/>
          </a:prstGeom>
        </p:spPr>
      </p:pic>
      <p:pic>
        <p:nvPicPr>
          <p:cNvPr id="5" name="Picture 4"/>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8880248" y="2994154"/>
            <a:ext cx="3209139" cy="2798369"/>
          </a:xfrm>
          <a:prstGeom prst="rect">
            <a:avLst/>
          </a:prstGeom>
        </p:spPr>
      </p:pic>
      <p:pic>
        <p:nvPicPr>
          <p:cNvPr id="6" name="Picture 5"/>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4863890" y="3680142"/>
            <a:ext cx="3769112" cy="2131168"/>
          </a:xfrm>
          <a:prstGeom prst="rect">
            <a:avLst/>
          </a:prstGeom>
        </p:spPr>
      </p:pic>
      <p:sp>
        <p:nvSpPr>
          <p:cNvPr id="7" name="TextBox 6"/>
          <p:cNvSpPr txBox="1"/>
          <p:nvPr/>
        </p:nvSpPr>
        <p:spPr>
          <a:xfrm>
            <a:off x="7822685" y="3274194"/>
            <a:ext cx="2352907" cy="369332"/>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latin typeface="Arial" panose="020B0604020202020204" pitchFamily="34" charset="0"/>
                <a:cs typeface="Arial" panose="020B0604020202020204" pitchFamily="34" charset="0"/>
              </a:rPr>
              <a:t>Parsnips</a:t>
            </a:r>
            <a:endParaRPr lang="en-GB" dirty="0">
              <a:latin typeface="Arial" panose="020B0604020202020204" pitchFamily="34" charset="0"/>
              <a:cs typeface="Arial" panose="020B0604020202020204" pitchFamily="34" charset="0"/>
            </a:endParaRPr>
          </a:p>
        </p:txBody>
      </p:sp>
      <p:sp>
        <p:nvSpPr>
          <p:cNvPr id="8" name="TextBox 7"/>
          <p:cNvSpPr txBox="1"/>
          <p:nvPr/>
        </p:nvSpPr>
        <p:spPr>
          <a:xfrm>
            <a:off x="9776059" y="5657033"/>
            <a:ext cx="1678210" cy="369332"/>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latin typeface="Arial" panose="020B0604020202020204" pitchFamily="34" charset="0"/>
                <a:cs typeface="Arial" panose="020B0604020202020204" pitchFamily="34" charset="0"/>
              </a:rPr>
              <a:t>Beetroot</a:t>
            </a:r>
            <a:endParaRPr lang="en-GB" dirty="0">
              <a:latin typeface="Arial" panose="020B0604020202020204" pitchFamily="34" charset="0"/>
              <a:cs typeface="Arial" panose="020B0604020202020204" pitchFamily="34" charset="0"/>
            </a:endParaRPr>
          </a:p>
        </p:txBody>
      </p:sp>
      <p:sp>
        <p:nvSpPr>
          <p:cNvPr id="9" name="TextBox 8"/>
          <p:cNvSpPr txBox="1"/>
          <p:nvPr/>
        </p:nvSpPr>
        <p:spPr>
          <a:xfrm>
            <a:off x="6748850" y="5617094"/>
            <a:ext cx="3348652" cy="369332"/>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latin typeface="Arial" panose="020B0604020202020204" pitchFamily="34" charset="0"/>
                <a:cs typeface="Arial" panose="020B0604020202020204" pitchFamily="34" charset="0"/>
              </a:rPr>
              <a:t>Celeriac</a:t>
            </a:r>
            <a:endParaRPr lang="en-GB" dirty="0">
              <a:latin typeface="Arial" panose="020B0604020202020204" pitchFamily="34" charset="0"/>
              <a:cs typeface="Arial" panose="020B0604020202020204" pitchFamily="34" charset="0"/>
            </a:endParaRPr>
          </a:p>
        </p:txBody>
      </p:sp>
      <p:pic>
        <p:nvPicPr>
          <p:cNvPr id="10" name="Picture 9"/>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2506207" y="3624138"/>
            <a:ext cx="1989774" cy="2333048"/>
          </a:xfrm>
          <a:prstGeom prst="rect">
            <a:avLst/>
          </a:prstGeom>
        </p:spPr>
      </p:pic>
      <p:sp>
        <p:nvSpPr>
          <p:cNvPr id="11" name="TextBox 10"/>
          <p:cNvSpPr txBox="1"/>
          <p:nvPr/>
        </p:nvSpPr>
        <p:spPr>
          <a:xfrm>
            <a:off x="3083512" y="5724047"/>
            <a:ext cx="2722858" cy="369332"/>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latin typeface="Arial" panose="020B0604020202020204" pitchFamily="34" charset="0"/>
                <a:cs typeface="Arial" panose="020B0604020202020204" pitchFamily="34" charset="0"/>
              </a:rPr>
              <a:t>Radishes</a:t>
            </a:r>
            <a:endParaRPr lang="en-GB"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98508379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6247534" y="2155316"/>
            <a:ext cx="5791200" cy="3862730"/>
          </a:xfrm>
          <a:prstGeom prst="rect">
            <a:avLst/>
          </a:prstGeom>
        </p:spPr>
      </p:pic>
      <p:sp>
        <p:nvSpPr>
          <p:cNvPr id="2" name="Title 1"/>
          <p:cNvSpPr>
            <a:spLocks noGrp="1"/>
          </p:cNvSpPr>
          <p:nvPr>
            <p:ph type="ctrTitle"/>
          </p:nvPr>
        </p:nvSpPr>
        <p:spPr/>
        <p:txBody>
          <a:bodyPr/>
          <a:lstStyle/>
          <a:p>
            <a:r>
              <a:rPr lang="en-GB" dirty="0"/>
              <a:t>Roots - carrots</a:t>
            </a:r>
            <a:endParaRPr lang="en-US" dirty="0"/>
          </a:p>
        </p:txBody>
      </p:sp>
      <p:sp>
        <p:nvSpPr>
          <p:cNvPr id="3" name="Subtitle 2"/>
          <p:cNvSpPr>
            <a:spLocks noGrp="1"/>
          </p:cNvSpPr>
          <p:nvPr>
            <p:ph type="subTitle" idx="1"/>
          </p:nvPr>
        </p:nvSpPr>
        <p:spPr>
          <a:xfrm>
            <a:off x="1169276" y="2571092"/>
            <a:ext cx="5667942" cy="3600000"/>
          </a:xfrm>
        </p:spPr>
        <p:txBody>
          <a:bodyPr/>
          <a:lstStyle/>
          <a:p>
            <a:pPr marL="0" indent="0">
              <a:buNone/>
            </a:pPr>
            <a:r>
              <a:rPr lang="en-GB" sz="2000" dirty="0"/>
              <a:t>There are 44 varieties around the world.</a:t>
            </a:r>
          </a:p>
          <a:p>
            <a:pPr marL="0" indent="0">
              <a:buNone/>
            </a:pPr>
            <a:r>
              <a:rPr lang="en-GB" sz="2000" dirty="0"/>
              <a:t>They have different names, such as:</a:t>
            </a:r>
          </a:p>
          <a:p>
            <a:r>
              <a:rPr lang="en-US" sz="2000" dirty="0" err="1"/>
              <a:t>Chanteray</a:t>
            </a:r>
            <a:r>
              <a:rPr lang="en-US" sz="2000" dirty="0"/>
              <a:t>;</a:t>
            </a:r>
            <a:endParaRPr lang="en-GB" sz="2000" dirty="0"/>
          </a:p>
          <a:p>
            <a:r>
              <a:rPr lang="en-US" sz="2000" dirty="0"/>
              <a:t>Danvers;</a:t>
            </a:r>
          </a:p>
          <a:p>
            <a:r>
              <a:rPr lang="en-US" sz="2000" dirty="0"/>
              <a:t>Nantes.</a:t>
            </a:r>
            <a:endParaRPr lang="en-GB" sz="2000" dirty="0"/>
          </a:p>
          <a:p>
            <a:pPr marL="0" indent="0">
              <a:buNone/>
            </a:pPr>
            <a:endParaRPr lang="en-GB" sz="2800" dirty="0"/>
          </a:p>
        </p:txBody>
      </p:sp>
    </p:spTree>
    <p:extLst>
      <p:ext uri="{BB962C8B-B14F-4D97-AF65-F5344CB8AC3E}">
        <p14:creationId xmlns:p14="http://schemas.microsoft.com/office/powerpoint/2010/main" val="371188338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dirty="0"/>
              <a:t>Roots - tubers</a:t>
            </a:r>
          </a:p>
        </p:txBody>
      </p:sp>
      <p:pic>
        <p:nvPicPr>
          <p:cNvPr id="4" name="Picture 3"/>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8616733" y="1684420"/>
            <a:ext cx="3172810" cy="4409669"/>
          </a:xfrm>
          <a:prstGeom prst="rect">
            <a:avLst/>
          </a:prstGeom>
        </p:spPr>
      </p:pic>
      <p:sp>
        <p:nvSpPr>
          <p:cNvPr id="3" name="Subtitle 2"/>
          <p:cNvSpPr>
            <a:spLocks noGrp="1"/>
          </p:cNvSpPr>
          <p:nvPr>
            <p:ph type="subTitle" idx="1"/>
          </p:nvPr>
        </p:nvSpPr>
        <p:spPr>
          <a:xfrm>
            <a:off x="1169276" y="2571092"/>
            <a:ext cx="5597284" cy="3600000"/>
          </a:xfrm>
        </p:spPr>
        <p:txBody>
          <a:bodyPr/>
          <a:lstStyle/>
          <a:p>
            <a:pPr marL="0" indent="0">
              <a:buNone/>
            </a:pPr>
            <a:r>
              <a:rPr lang="en-GB" sz="2000" dirty="0"/>
              <a:t>Tubers store nutrients for the plant and also propagate new plants by forming new stems and leaves. Tubers are often high in </a:t>
            </a:r>
            <a:r>
              <a:rPr lang="en-GB" sz="2000" dirty="0" smtClean="0"/>
              <a:t>carbohydrates.</a:t>
            </a:r>
            <a:endParaRPr lang="en-GB" sz="2000" dirty="0"/>
          </a:p>
        </p:txBody>
      </p:sp>
      <p:sp>
        <p:nvSpPr>
          <p:cNvPr id="5" name="TextBox 4"/>
          <p:cNvSpPr txBox="1"/>
          <p:nvPr/>
        </p:nvSpPr>
        <p:spPr>
          <a:xfrm>
            <a:off x="9614234" y="6094089"/>
            <a:ext cx="2175309" cy="369332"/>
          </a:xfrm>
          <a:prstGeom prst="rect">
            <a:avLst/>
          </a:prstGeom>
          <a:noFill/>
        </p:spPr>
        <p:txBody>
          <a:bodyPr wrap="square" rtlCol="0">
            <a:spAutoFit/>
          </a:bodyPr>
          <a:lstStyle/>
          <a:p>
            <a:r>
              <a:rPr lang="en-GB" dirty="0">
                <a:latin typeface="Arial" panose="020B0604020202020204" pitchFamily="34" charset="0"/>
                <a:cs typeface="Arial" panose="020B0604020202020204" pitchFamily="34" charset="0"/>
                <a:hlinkClick r:id="rId3"/>
              </a:rPr>
              <a:t>Potatoes</a:t>
            </a:r>
            <a:endParaRPr lang="en-GB" dirty="0">
              <a:latin typeface="Arial" panose="020B0604020202020204" pitchFamily="34" charset="0"/>
              <a:cs typeface="Arial" panose="020B0604020202020204" pitchFamily="34" charset="0"/>
            </a:endParaRPr>
          </a:p>
        </p:txBody>
      </p:sp>
      <p:pic>
        <p:nvPicPr>
          <p:cNvPr id="6" name="Picture 5"/>
          <p:cNvPicPr>
            <a:picLocks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1405289" y="3734601"/>
            <a:ext cx="3790148" cy="2359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extBox 6"/>
          <p:cNvSpPr txBox="1"/>
          <p:nvPr/>
        </p:nvSpPr>
        <p:spPr>
          <a:xfrm>
            <a:off x="1405289" y="6275672"/>
            <a:ext cx="3790148" cy="369332"/>
          </a:xfrm>
          <a:prstGeom prst="rect">
            <a:avLst/>
          </a:prstGeom>
          <a:noFill/>
        </p:spPr>
        <p:txBody>
          <a:bodyPr wrap="square" rtlCol="0">
            <a:spAutoFit/>
          </a:bodyPr>
          <a:lstStyle/>
          <a:p>
            <a:r>
              <a:rPr lang="en-GB" dirty="0">
                <a:latin typeface="Arial" panose="020B0604020202020204" pitchFamily="34" charset="0"/>
                <a:cs typeface="Arial" panose="020B0604020202020204" pitchFamily="34" charset="0"/>
              </a:rPr>
              <a:t>Potatoes are tubers</a:t>
            </a:r>
          </a:p>
        </p:txBody>
      </p:sp>
    </p:spTree>
    <p:extLst>
      <p:ext uri="{BB962C8B-B14F-4D97-AF65-F5344CB8AC3E}">
        <p14:creationId xmlns:p14="http://schemas.microsoft.com/office/powerpoint/2010/main" val="420444264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dirty="0"/>
              <a:t>Roots - tubers</a:t>
            </a:r>
          </a:p>
        </p:txBody>
      </p:sp>
      <p:sp>
        <p:nvSpPr>
          <p:cNvPr id="3" name="Subtitle 2"/>
          <p:cNvSpPr>
            <a:spLocks noGrp="1"/>
          </p:cNvSpPr>
          <p:nvPr>
            <p:ph type="subTitle" idx="1"/>
          </p:nvPr>
        </p:nvSpPr>
        <p:spPr/>
        <p:txBody>
          <a:bodyPr/>
          <a:lstStyle/>
          <a:p>
            <a:pPr marL="0" indent="0">
              <a:buNone/>
            </a:pPr>
            <a:r>
              <a:rPr lang="en-GB" sz="2000" dirty="0"/>
              <a:t>Tubers include:</a:t>
            </a:r>
          </a:p>
          <a:p>
            <a:r>
              <a:rPr lang="en-GB" sz="2000" dirty="0"/>
              <a:t>cassava;</a:t>
            </a:r>
          </a:p>
          <a:p>
            <a:r>
              <a:rPr lang="en-GB" sz="2000" dirty="0"/>
              <a:t>Jerusalem artichokes;</a:t>
            </a:r>
          </a:p>
          <a:p>
            <a:r>
              <a:rPr lang="en-GB" sz="2000" dirty="0"/>
              <a:t>potatoes;</a:t>
            </a:r>
          </a:p>
          <a:p>
            <a:r>
              <a:rPr lang="en-GB" sz="2000" dirty="0"/>
              <a:t>sweet potatoes;</a:t>
            </a:r>
          </a:p>
          <a:p>
            <a:r>
              <a:rPr lang="en-GB" sz="2000" dirty="0"/>
              <a:t>yams.</a:t>
            </a:r>
          </a:p>
        </p:txBody>
      </p:sp>
      <p:pic>
        <p:nvPicPr>
          <p:cNvPr id="1026" name="Picture 2" descr="https://northeurope1-mediap.svc.ms/transform/thumbnail?provider=spo&amp;inputFormat=jpg&amp;cs=fFNQTw&amp;docid=https%3A%2F%2Fbritishnutritionfounda.sharepoint.com%3A443%2F_api%2Fv2.0%2Fdrives%2Fb!zVWG0DeXP06YqRI5JYzuPP582epoqX9CsCuJPmugNVr0cTDFRH_9Q4lcjntqN0aw%2Fitems%2F01DKTTRETOKZCU7V3XGRFJVXP7KWPVVAHF%3Fversion%3DPublished&amp;access_token=eyJ0eXAiOiJKV1QiLCJhbGciOiJub25lIn0.eyJhdWQiOiIwMDAwMDAwMy0wMDAwLTBmZjEtY2UwMC0wMDAwMDAwMDAwMDAvYnJpdGlzaG51dHJpdGlvbmZvdW5kYS5zaGFyZXBvaW50LmNvbUA1MjU5NDY2Zi1hNzQ2LTRiNTgtYjRiYy1iYWI3YTNiZTEzMjQiLCJpc3MiOiIwMDAwMDAwMy0wMDAwLTBmZjEtY2UwMC0wMDAwMDAwMDAwMDAiLCJuYmYiOiIxNjE1Mzc3NjAwIiwiZXhwIjoiMTYxNTM5OTIwMCIsImVuZHBvaW50dXJsIjoia0JYTDB0cWt1VmdhclBaWmxnTkZKUVBwMzdyMTR6dEtncTEwOXd6K2pLVT0iLCJlbmRwb2ludHVybExlbmd0aCI6IjEyOSIsImlzbG9vcGJhY2siOiJUcnVlIiwidmVyIjoiaGFzaGVkcHJvb2Z0b2tlbiIsInNpdGVpZCI6IlpEQTROalUxWTJRdE9UY3pOeTAwWlRObUxUazRZVGt0TVRJek9USTFPR05sWlROaiIsInNpZ25pbl9zdGF0ZSI6IltcImttc2lcIl0iLCJuYW1laWQiOiIwIy5mfG1lbWJlcnNoaXB8Zi5tZWVrQG51dHJpdGlvbi5vcmcudWsiLCJuaWkiOiJtaWNyb3NvZnQuc2hhcmVwb2ludCIsImlzdXNlciI6InRydWUiLCJjYWNoZWtleSI6IjBoLmZ8bWVtYmVyc2hpcHwxMDAzYmZmZDk5ZGRhYTJlQGxpdmUuY29tIiwidHQiOiIwIiwidXNlUGVyc2lzdGVudENvb2tpZSI6IjMifQ.cUZYTDlvMkVRb3JlNGgrY1lhVG5ISVNEamdZT2ZMYk8wYnVlUVJZUHZuTT0&amp;encodeFailures=1&amp;srcWidth=&amp;srcHeight=&amp;width=1919&amp;height=848&amp;action=Access"/>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8296977" y="1563798"/>
            <a:ext cx="3367371" cy="1794809"/>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9515389" y="3320708"/>
            <a:ext cx="2223435" cy="369332"/>
          </a:xfrm>
          <a:prstGeom prst="rect">
            <a:avLst/>
          </a:prstGeom>
          <a:noFill/>
        </p:spPr>
        <p:txBody>
          <a:bodyPr wrap="square" rtlCol="0">
            <a:spAutoFit/>
          </a:bodyPr>
          <a:lstStyle/>
          <a:p>
            <a:r>
              <a:rPr lang="en-GB" dirty="0">
                <a:latin typeface="Arial" panose="020B0604020202020204" pitchFamily="34" charset="0"/>
                <a:cs typeface="Arial" panose="020B0604020202020204" pitchFamily="34" charset="0"/>
              </a:rPr>
              <a:t>Cassava</a:t>
            </a:r>
          </a:p>
        </p:txBody>
      </p:sp>
      <p:sp>
        <p:nvSpPr>
          <p:cNvPr id="5" name="TextBox 4"/>
          <p:cNvSpPr txBox="1"/>
          <p:nvPr/>
        </p:nvSpPr>
        <p:spPr>
          <a:xfrm>
            <a:off x="4039983" y="6171092"/>
            <a:ext cx="2387065" cy="369332"/>
          </a:xfrm>
          <a:prstGeom prst="rect">
            <a:avLst/>
          </a:prstGeom>
          <a:noFill/>
        </p:spPr>
        <p:txBody>
          <a:bodyPr wrap="square" rtlCol="0">
            <a:spAutoFit/>
          </a:bodyPr>
          <a:lstStyle/>
          <a:p>
            <a:r>
              <a:rPr lang="en-GB" dirty="0">
                <a:latin typeface="Arial" panose="020B0604020202020204" pitchFamily="34" charset="0"/>
                <a:cs typeface="Arial" panose="020B0604020202020204" pitchFamily="34" charset="0"/>
              </a:rPr>
              <a:t>Potatoes</a:t>
            </a:r>
          </a:p>
        </p:txBody>
      </p:sp>
      <p:pic>
        <p:nvPicPr>
          <p:cNvPr id="7" name="Picture 6"/>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852750" y="1101886"/>
            <a:ext cx="2688325" cy="2688325"/>
          </a:xfrm>
          <a:prstGeom prst="rect">
            <a:avLst/>
          </a:prstGeom>
        </p:spPr>
      </p:pic>
      <p:sp>
        <p:nvSpPr>
          <p:cNvPr id="8" name="TextBox 7"/>
          <p:cNvSpPr txBox="1"/>
          <p:nvPr/>
        </p:nvSpPr>
        <p:spPr>
          <a:xfrm>
            <a:off x="4739488" y="3629028"/>
            <a:ext cx="2579571" cy="369332"/>
          </a:xfrm>
          <a:prstGeom prst="rect">
            <a:avLst/>
          </a:prstGeom>
          <a:noFill/>
        </p:spPr>
        <p:txBody>
          <a:bodyPr wrap="square" rtlCol="0">
            <a:spAutoFit/>
          </a:bodyPr>
          <a:lstStyle/>
          <a:p>
            <a:r>
              <a:rPr lang="en-GB" dirty="0">
                <a:latin typeface="Arial" panose="020B0604020202020204" pitchFamily="34" charset="0"/>
                <a:cs typeface="Arial" panose="020B0604020202020204" pitchFamily="34" charset="0"/>
              </a:rPr>
              <a:t>Jerusalem artichokes</a:t>
            </a:r>
          </a:p>
        </p:txBody>
      </p:sp>
      <p:pic>
        <p:nvPicPr>
          <p:cNvPr id="10" name="Picture 9"/>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3431463" y="4369869"/>
            <a:ext cx="2818136" cy="1879696"/>
          </a:xfrm>
          <a:prstGeom prst="rect">
            <a:avLst/>
          </a:prstGeom>
        </p:spPr>
      </p:pic>
      <p:pic>
        <p:nvPicPr>
          <p:cNvPr id="6" name="Picture 5"/>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9153704" y="3909972"/>
            <a:ext cx="2347120" cy="1564461"/>
          </a:xfrm>
          <a:prstGeom prst="rect">
            <a:avLst/>
          </a:prstGeom>
        </p:spPr>
      </p:pic>
      <p:sp>
        <p:nvSpPr>
          <p:cNvPr id="9" name="TextBox 8"/>
          <p:cNvSpPr txBox="1"/>
          <p:nvPr/>
        </p:nvSpPr>
        <p:spPr>
          <a:xfrm>
            <a:off x="9994445" y="5466201"/>
            <a:ext cx="1698043" cy="369332"/>
          </a:xfrm>
          <a:prstGeom prst="rect">
            <a:avLst/>
          </a:prstGeom>
          <a:noFill/>
        </p:spPr>
        <p:txBody>
          <a:bodyPr wrap="square" rtlCol="0">
            <a:spAutoFit/>
          </a:bodyPr>
          <a:lstStyle/>
          <a:p>
            <a:r>
              <a:rPr lang="en-US" dirty="0" smtClean="0">
                <a:latin typeface="Arial" panose="020B0604020202020204" pitchFamily="34" charset="0"/>
                <a:cs typeface="Arial" panose="020B0604020202020204" pitchFamily="34" charset="0"/>
              </a:rPr>
              <a:t>Yam</a:t>
            </a:r>
            <a:endParaRPr lang="en-GB" dirty="0">
              <a:latin typeface="Arial" panose="020B0604020202020204" pitchFamily="34" charset="0"/>
              <a:cs typeface="Arial" panose="020B0604020202020204" pitchFamily="34" charset="0"/>
            </a:endParaRPr>
          </a:p>
        </p:txBody>
      </p:sp>
      <p:pic>
        <p:nvPicPr>
          <p:cNvPr id="11" name="Picture 10"/>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6396684" y="4175191"/>
            <a:ext cx="2822689" cy="1921387"/>
          </a:xfrm>
          <a:prstGeom prst="rect">
            <a:avLst/>
          </a:prstGeom>
        </p:spPr>
      </p:pic>
      <p:sp>
        <p:nvSpPr>
          <p:cNvPr id="12" name="TextBox 11"/>
          <p:cNvSpPr txBox="1"/>
          <p:nvPr/>
        </p:nvSpPr>
        <p:spPr>
          <a:xfrm>
            <a:off x="7030437" y="5911912"/>
            <a:ext cx="2059807" cy="369332"/>
          </a:xfrm>
          <a:prstGeom prst="rect">
            <a:avLst/>
          </a:prstGeom>
          <a:noFill/>
        </p:spPr>
        <p:txBody>
          <a:bodyPr wrap="square" rtlCol="0">
            <a:spAutoFit/>
          </a:bodyPr>
          <a:lstStyle/>
          <a:p>
            <a:r>
              <a:rPr lang="en-US" dirty="0" smtClean="0">
                <a:latin typeface="Arial" panose="020B0604020202020204" pitchFamily="34" charset="0"/>
                <a:cs typeface="Arial" panose="020B0604020202020204" pitchFamily="34" charset="0"/>
              </a:rPr>
              <a:t>Sweet potatoes</a:t>
            </a:r>
            <a:endParaRPr lang="en-GB"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5617447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Stem (stalk)</a:t>
            </a:r>
            <a:endParaRPr lang="en-GB" dirty="0"/>
          </a:p>
        </p:txBody>
      </p:sp>
      <p:sp>
        <p:nvSpPr>
          <p:cNvPr id="3" name="Subtitle 2"/>
          <p:cNvSpPr>
            <a:spLocks noGrp="1"/>
          </p:cNvSpPr>
          <p:nvPr>
            <p:ph type="subTitle" idx="1"/>
          </p:nvPr>
        </p:nvSpPr>
        <p:spPr>
          <a:xfrm>
            <a:off x="1169276" y="2571092"/>
            <a:ext cx="5578033" cy="3600000"/>
          </a:xfrm>
        </p:spPr>
        <p:txBody>
          <a:bodyPr/>
          <a:lstStyle/>
          <a:p>
            <a:pPr marL="0" indent="0">
              <a:buNone/>
            </a:pPr>
            <a:r>
              <a:rPr lang="en-GB" sz="2000" dirty="0"/>
              <a:t>The stalk of the plant helps to keep it standing up and also helps to move water and nutrients to other parts of the plant.</a:t>
            </a:r>
          </a:p>
        </p:txBody>
      </p:sp>
      <p:pic>
        <p:nvPicPr>
          <p:cNvPr id="6" name="Picture 5"/>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7121652" y="2155026"/>
            <a:ext cx="4795465" cy="3183217"/>
          </a:xfrm>
          <a:prstGeom prst="rect">
            <a:avLst/>
          </a:prstGeom>
        </p:spPr>
      </p:pic>
      <p:sp>
        <p:nvSpPr>
          <p:cNvPr id="7" name="TextBox 6"/>
          <p:cNvSpPr txBox="1"/>
          <p:nvPr/>
        </p:nvSpPr>
        <p:spPr>
          <a:xfrm>
            <a:off x="7295949" y="5573027"/>
            <a:ext cx="4446872" cy="369332"/>
          </a:xfrm>
          <a:prstGeom prst="rect">
            <a:avLst/>
          </a:prstGeom>
          <a:noFill/>
        </p:spPr>
        <p:txBody>
          <a:bodyPr wrap="square" rtlCol="0">
            <a:spAutoFit/>
          </a:bodyPr>
          <a:lstStyle/>
          <a:p>
            <a:r>
              <a:rPr lang="en-US" dirty="0">
                <a:latin typeface="Arial" panose="020B0604020202020204" pitchFamily="34" charset="0"/>
                <a:cs typeface="Arial" panose="020B0604020202020204" pitchFamily="34" charset="0"/>
              </a:rPr>
              <a:t>Celery is the edible stem (stalk) of a plant</a:t>
            </a:r>
            <a:endParaRPr lang="en-GB"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82706653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Bulbs</a:t>
            </a:r>
            <a:endParaRPr lang="en-GB" dirty="0"/>
          </a:p>
        </p:txBody>
      </p:sp>
      <p:sp>
        <p:nvSpPr>
          <p:cNvPr id="3" name="Subtitle 2"/>
          <p:cNvSpPr>
            <a:spLocks noGrp="1"/>
          </p:cNvSpPr>
          <p:nvPr>
            <p:ph type="subTitle" idx="1"/>
          </p:nvPr>
        </p:nvSpPr>
        <p:spPr>
          <a:xfrm>
            <a:off x="1169276" y="2571092"/>
            <a:ext cx="5683911" cy="3600000"/>
          </a:xfrm>
        </p:spPr>
        <p:txBody>
          <a:bodyPr/>
          <a:lstStyle/>
          <a:p>
            <a:pPr marL="0" indent="0">
              <a:buNone/>
            </a:pPr>
            <a:r>
              <a:rPr lang="en-GB" sz="2000" dirty="0"/>
              <a:t>Some plants have bulbs which stay underground to store food for the plant when it is not growing. When the time is right, the bulb produces shoots which grow up through the soil.</a:t>
            </a:r>
          </a:p>
        </p:txBody>
      </p:sp>
      <p:pic>
        <p:nvPicPr>
          <p:cNvPr id="4" name="Picture 3"/>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7249002" y="2409606"/>
            <a:ext cx="4643437" cy="3482578"/>
          </a:xfrm>
          <a:prstGeom prst="rect">
            <a:avLst/>
          </a:prstGeom>
        </p:spPr>
      </p:pic>
      <p:sp>
        <p:nvSpPr>
          <p:cNvPr id="5" name="TextBox 4"/>
          <p:cNvSpPr txBox="1"/>
          <p:nvPr/>
        </p:nvSpPr>
        <p:spPr>
          <a:xfrm>
            <a:off x="7764380" y="6008367"/>
            <a:ext cx="4128059" cy="369332"/>
          </a:xfrm>
          <a:prstGeom prst="rect">
            <a:avLst/>
          </a:prstGeom>
          <a:noFill/>
        </p:spPr>
        <p:txBody>
          <a:bodyPr wrap="square" rtlCol="0">
            <a:spAutoFit/>
          </a:bodyPr>
          <a:lstStyle/>
          <a:p>
            <a:r>
              <a:rPr lang="en-US" dirty="0">
                <a:latin typeface="Arial" panose="020B0604020202020204" pitchFamily="34" charset="0"/>
                <a:cs typeface="Arial" panose="020B0604020202020204" pitchFamily="34" charset="0"/>
              </a:rPr>
              <a:t>Onions are the edible bulb of a plant</a:t>
            </a:r>
            <a:endParaRPr lang="en-GB"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19497886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4987039" y="3895896"/>
            <a:ext cx="5009467" cy="2384506"/>
          </a:xfrm>
          <a:prstGeom prst="rect">
            <a:avLst/>
          </a:prstGeom>
        </p:spPr>
      </p:pic>
      <p:pic>
        <p:nvPicPr>
          <p:cNvPr id="8" name="Picture 7"/>
          <p:cNvPicPr>
            <a:picLocks noChangeAspect="1"/>
          </p:cNvPicPr>
          <p:nvPr/>
        </p:nvPicPr>
        <p:blipFill>
          <a:blip r:embed="rId3">
            <a:extLst>
              <a:ext uri="{28A0092B-C50C-407E-A947-70E740481C1C}">
                <a14:useLocalDpi xmlns:a14="http://schemas.microsoft.com/office/drawing/2010/main"/>
              </a:ext>
            </a:extLst>
          </a:blip>
          <a:stretch>
            <a:fillRect/>
          </a:stretch>
        </p:blipFill>
        <p:spPr>
          <a:xfrm rot="19349241">
            <a:off x="1833818" y="3167741"/>
            <a:ext cx="3755010" cy="2508347"/>
          </a:xfrm>
          <a:prstGeom prst="rect">
            <a:avLst/>
          </a:prstGeom>
        </p:spPr>
      </p:pic>
      <p:sp>
        <p:nvSpPr>
          <p:cNvPr id="2" name="Title 1"/>
          <p:cNvSpPr>
            <a:spLocks noGrp="1"/>
          </p:cNvSpPr>
          <p:nvPr>
            <p:ph type="ctrTitle"/>
          </p:nvPr>
        </p:nvSpPr>
        <p:spPr/>
        <p:txBody>
          <a:bodyPr/>
          <a:lstStyle/>
          <a:p>
            <a:r>
              <a:rPr lang="en-US" dirty="0"/>
              <a:t>Stem (stalk)</a:t>
            </a:r>
            <a:endParaRPr lang="en-GB" dirty="0"/>
          </a:p>
        </p:txBody>
      </p:sp>
      <p:sp>
        <p:nvSpPr>
          <p:cNvPr id="3" name="Subtitle 2"/>
          <p:cNvSpPr>
            <a:spLocks noGrp="1"/>
          </p:cNvSpPr>
          <p:nvPr>
            <p:ph type="subTitle" idx="1"/>
          </p:nvPr>
        </p:nvSpPr>
        <p:spPr/>
        <p:txBody>
          <a:bodyPr/>
          <a:lstStyle/>
          <a:p>
            <a:pPr marL="0" indent="0">
              <a:buNone/>
            </a:pPr>
            <a:r>
              <a:rPr lang="en-US" sz="2000" dirty="0"/>
              <a:t>Stems or stalks include:</a:t>
            </a:r>
          </a:p>
          <a:p>
            <a:r>
              <a:rPr lang="en-US" sz="2000" dirty="0"/>
              <a:t>asparagus;</a:t>
            </a:r>
          </a:p>
          <a:p>
            <a:r>
              <a:rPr lang="en-US" sz="2000" dirty="0"/>
              <a:t>celery;</a:t>
            </a:r>
          </a:p>
          <a:p>
            <a:r>
              <a:rPr lang="en-GB" sz="2000" dirty="0"/>
              <a:t>kohlrabi.</a:t>
            </a:r>
          </a:p>
        </p:txBody>
      </p:sp>
      <p:pic>
        <p:nvPicPr>
          <p:cNvPr id="4" name="Picture 3"/>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6530816" y="844663"/>
            <a:ext cx="3791953" cy="3250246"/>
          </a:xfrm>
          <a:prstGeom prst="rect">
            <a:avLst/>
          </a:prstGeom>
        </p:spPr>
      </p:pic>
      <p:sp>
        <p:nvSpPr>
          <p:cNvPr id="6" name="TextBox 5"/>
          <p:cNvSpPr txBox="1"/>
          <p:nvPr/>
        </p:nvSpPr>
        <p:spPr>
          <a:xfrm>
            <a:off x="7850285" y="3833164"/>
            <a:ext cx="2367815" cy="369332"/>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latin typeface="Arial" panose="020B0604020202020204" pitchFamily="34" charset="0"/>
                <a:cs typeface="Arial" panose="020B0604020202020204" pitchFamily="34" charset="0"/>
              </a:rPr>
              <a:t>Kohlrabi</a:t>
            </a:r>
            <a:endParaRPr lang="en-GB" dirty="0">
              <a:latin typeface="Arial" panose="020B0604020202020204" pitchFamily="34" charset="0"/>
              <a:cs typeface="Arial" panose="020B0604020202020204" pitchFamily="34" charset="0"/>
            </a:endParaRPr>
          </a:p>
        </p:txBody>
      </p:sp>
      <p:sp>
        <p:nvSpPr>
          <p:cNvPr id="7" name="TextBox 6"/>
          <p:cNvSpPr txBox="1"/>
          <p:nvPr/>
        </p:nvSpPr>
        <p:spPr>
          <a:xfrm>
            <a:off x="6349331" y="5878841"/>
            <a:ext cx="3102180" cy="369332"/>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latin typeface="Arial" panose="020B0604020202020204" pitchFamily="34" charset="0"/>
                <a:cs typeface="Arial" panose="020B0604020202020204" pitchFamily="34" charset="0"/>
              </a:rPr>
              <a:t>Asparagus</a:t>
            </a:r>
            <a:endParaRPr lang="en-GB" dirty="0">
              <a:latin typeface="Arial" panose="020B0604020202020204" pitchFamily="34" charset="0"/>
              <a:cs typeface="Arial" panose="020B0604020202020204" pitchFamily="34" charset="0"/>
            </a:endParaRPr>
          </a:p>
        </p:txBody>
      </p:sp>
      <p:sp>
        <p:nvSpPr>
          <p:cNvPr id="9" name="TextBox 8"/>
          <p:cNvSpPr txBox="1"/>
          <p:nvPr/>
        </p:nvSpPr>
        <p:spPr>
          <a:xfrm>
            <a:off x="2386431" y="5811563"/>
            <a:ext cx="2252312" cy="369332"/>
          </a:xfrm>
          <a:prstGeom prst="rect">
            <a:avLst/>
          </a:prstGeom>
          <a:noFill/>
        </p:spPr>
        <p:txBody>
          <a:bodyPr wrap="square" rtlCol="0">
            <a:spAutoFit/>
          </a:bodyPr>
          <a:lstStyle/>
          <a:p>
            <a:r>
              <a:rPr lang="en-US" dirty="0">
                <a:latin typeface="Arial" panose="020B0604020202020204" pitchFamily="34" charset="0"/>
                <a:cs typeface="Arial" panose="020B0604020202020204" pitchFamily="34" charset="0"/>
              </a:rPr>
              <a:t>Celery</a:t>
            </a:r>
            <a:endParaRPr lang="en-GB"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65642975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Stem (stalk) -  samphire</a:t>
            </a:r>
            <a:endParaRPr lang="en-GB" dirty="0"/>
          </a:p>
        </p:txBody>
      </p:sp>
      <p:sp>
        <p:nvSpPr>
          <p:cNvPr id="3" name="Subtitle 2"/>
          <p:cNvSpPr>
            <a:spLocks noGrp="1"/>
          </p:cNvSpPr>
          <p:nvPr>
            <p:ph type="subTitle" idx="1"/>
          </p:nvPr>
        </p:nvSpPr>
        <p:spPr>
          <a:xfrm>
            <a:off x="1169275" y="2571092"/>
            <a:ext cx="5424029" cy="3600000"/>
          </a:xfrm>
        </p:spPr>
        <p:txBody>
          <a:bodyPr/>
          <a:lstStyle/>
          <a:p>
            <a:pPr marL="0" indent="0">
              <a:buNone/>
            </a:pPr>
            <a:r>
              <a:rPr lang="en-US" sz="2000" dirty="0" smtClean="0"/>
              <a:t>Samphire is a plant that grows near salt water</a:t>
            </a:r>
            <a:r>
              <a:rPr lang="en-US" sz="2000" dirty="0"/>
              <a:t>.</a:t>
            </a:r>
            <a:r>
              <a:rPr lang="en-US" sz="2000" dirty="0" smtClean="0"/>
              <a:t> </a:t>
            </a:r>
          </a:p>
          <a:p>
            <a:pPr marL="0" indent="0">
              <a:buNone/>
            </a:pPr>
            <a:r>
              <a:rPr lang="en-US" sz="2000" dirty="0" smtClean="0"/>
              <a:t>There are two types of samphire, marsh and rock. Marsh samphire is more widely available.</a:t>
            </a:r>
          </a:p>
          <a:p>
            <a:pPr marL="0" indent="0">
              <a:buNone/>
            </a:pPr>
            <a:r>
              <a:rPr lang="en-US" sz="2000" dirty="0" smtClean="0"/>
              <a:t>Marsh samphire is also known as common glasswort.</a:t>
            </a:r>
          </a:p>
          <a:p>
            <a:pPr marL="0" indent="0">
              <a:buNone/>
            </a:pPr>
            <a:r>
              <a:rPr lang="en-US" sz="2000" dirty="0"/>
              <a:t>In north Wales, samphire is known as </a:t>
            </a:r>
            <a:r>
              <a:rPr lang="en-US" sz="2000" dirty="0" err="1"/>
              <a:t>sampkin</a:t>
            </a:r>
            <a:r>
              <a:rPr lang="en-US" sz="2000" dirty="0"/>
              <a:t>. </a:t>
            </a:r>
          </a:p>
          <a:p>
            <a:pPr marL="0" indent="0">
              <a:buNone/>
            </a:pPr>
            <a:endParaRPr lang="en-GB" dirty="0"/>
          </a:p>
        </p:txBody>
      </p:sp>
      <p:pic>
        <p:nvPicPr>
          <p:cNvPr id="4" name="Picture 3"/>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6728059" y="1828799"/>
            <a:ext cx="5330952" cy="3553319"/>
          </a:xfrm>
          <a:prstGeom prst="rect">
            <a:avLst/>
          </a:prstGeom>
        </p:spPr>
      </p:pic>
      <p:sp>
        <p:nvSpPr>
          <p:cNvPr id="5" name="TextBox 4"/>
          <p:cNvSpPr txBox="1"/>
          <p:nvPr/>
        </p:nvSpPr>
        <p:spPr>
          <a:xfrm>
            <a:off x="8912993" y="5301734"/>
            <a:ext cx="2637322" cy="369332"/>
          </a:xfrm>
          <a:prstGeom prst="rect">
            <a:avLst/>
          </a:prstGeom>
          <a:noFill/>
        </p:spPr>
        <p:txBody>
          <a:bodyPr wrap="square" rtlCol="0">
            <a:spAutoFit/>
          </a:bodyPr>
          <a:lstStyle/>
          <a:p>
            <a:r>
              <a:rPr lang="en-US" dirty="0" smtClean="0">
                <a:latin typeface="Arial" panose="020B0604020202020204" pitchFamily="34" charset="0"/>
                <a:cs typeface="Arial" panose="020B0604020202020204" pitchFamily="34" charset="0"/>
              </a:rPr>
              <a:t>Samphire</a:t>
            </a:r>
            <a:endParaRPr lang="en-GB"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12793826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Mushrooms</a:t>
            </a:r>
            <a:endParaRPr lang="en-GB" dirty="0"/>
          </a:p>
        </p:txBody>
      </p:sp>
      <p:sp>
        <p:nvSpPr>
          <p:cNvPr id="3" name="Subtitle 2"/>
          <p:cNvSpPr>
            <a:spLocks noGrp="1"/>
          </p:cNvSpPr>
          <p:nvPr>
            <p:ph type="subTitle" idx="1"/>
          </p:nvPr>
        </p:nvSpPr>
        <p:spPr>
          <a:xfrm>
            <a:off x="1169276" y="2571092"/>
            <a:ext cx="5193023" cy="3600000"/>
          </a:xfrm>
        </p:spPr>
        <p:txBody>
          <a:bodyPr/>
          <a:lstStyle/>
          <a:p>
            <a:pPr marL="0" indent="0">
              <a:buNone/>
            </a:pPr>
            <a:r>
              <a:rPr lang="en-GB" sz="2000" dirty="0"/>
              <a:t>Mushrooms are different kinds of fungi, rather than plants. </a:t>
            </a:r>
          </a:p>
          <a:p>
            <a:pPr marL="0" indent="0">
              <a:buNone/>
            </a:pPr>
            <a:r>
              <a:rPr lang="en-GB" sz="2000" dirty="0"/>
              <a:t>Many types of mushroom are dangerous to eat. Mushrooms available for consumers to buy are carefully selected to be safe.</a:t>
            </a:r>
          </a:p>
        </p:txBody>
      </p:sp>
      <p:pic>
        <p:nvPicPr>
          <p:cNvPr id="4" name="Picture 3"/>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7291928" y="2473889"/>
            <a:ext cx="4538335" cy="2545491"/>
          </a:xfrm>
          <a:prstGeom prst="rect">
            <a:avLst/>
          </a:prstGeom>
        </p:spPr>
      </p:pic>
    </p:spTree>
    <p:extLst>
      <p:ext uri="{BB962C8B-B14F-4D97-AF65-F5344CB8AC3E}">
        <p14:creationId xmlns:p14="http://schemas.microsoft.com/office/powerpoint/2010/main" val="37680425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dirty="0"/>
              <a:t>Mushrooms</a:t>
            </a:r>
            <a:endParaRPr lang="en-US" dirty="0"/>
          </a:p>
        </p:txBody>
      </p:sp>
      <p:sp>
        <p:nvSpPr>
          <p:cNvPr id="3" name="Subtitle 2"/>
          <p:cNvSpPr>
            <a:spLocks noGrp="1"/>
          </p:cNvSpPr>
          <p:nvPr>
            <p:ph type="subTitle" idx="1"/>
          </p:nvPr>
        </p:nvSpPr>
        <p:spPr>
          <a:xfrm>
            <a:off x="1169276" y="2571092"/>
            <a:ext cx="4548236" cy="3600000"/>
          </a:xfrm>
        </p:spPr>
        <p:txBody>
          <a:bodyPr/>
          <a:lstStyle/>
          <a:p>
            <a:pPr marL="0" indent="0">
              <a:buNone/>
            </a:pPr>
            <a:r>
              <a:rPr lang="en-GB" sz="2000" dirty="0"/>
              <a:t>There are lots of different types of mushrooms.</a:t>
            </a:r>
          </a:p>
          <a:p>
            <a:pPr marL="0" indent="0">
              <a:buNone/>
            </a:pPr>
            <a:r>
              <a:rPr lang="en-GB" sz="2000" dirty="0"/>
              <a:t>They have different names, such as:</a:t>
            </a:r>
          </a:p>
          <a:p>
            <a:r>
              <a:rPr lang="en-US" sz="2000" dirty="0"/>
              <a:t>Button;</a:t>
            </a:r>
          </a:p>
          <a:p>
            <a:r>
              <a:rPr lang="en-US" sz="2000" dirty="0"/>
              <a:t>Chestnut;</a:t>
            </a:r>
          </a:p>
          <a:p>
            <a:r>
              <a:rPr lang="en-US" sz="2000" dirty="0"/>
              <a:t>Portobello.</a:t>
            </a:r>
            <a:endParaRPr lang="en-GB" sz="2000" dirty="0"/>
          </a:p>
          <a:p>
            <a:pPr marL="0" indent="0">
              <a:buNone/>
            </a:pPr>
            <a:endParaRPr lang="en-GB" sz="2800" dirty="0"/>
          </a:p>
        </p:txBody>
      </p:sp>
      <p:pic>
        <p:nvPicPr>
          <p:cNvPr id="6" name="Picture 5"/>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6029274" y="1923798"/>
            <a:ext cx="3356008" cy="2517006"/>
          </a:xfrm>
          <a:prstGeom prst="rect">
            <a:avLst/>
          </a:prstGeom>
        </p:spPr>
      </p:pic>
      <p:pic>
        <p:nvPicPr>
          <p:cNvPr id="5" name="Picture 4"/>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9079907" y="1684421"/>
            <a:ext cx="3112093" cy="2066624"/>
          </a:xfrm>
          <a:prstGeom prst="rect">
            <a:avLst/>
          </a:prstGeom>
        </p:spPr>
      </p:pic>
      <p:pic>
        <p:nvPicPr>
          <p:cNvPr id="7" name="Picture 6"/>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8007037" y="4220322"/>
            <a:ext cx="3380014" cy="1950770"/>
          </a:xfrm>
          <a:prstGeom prst="rect">
            <a:avLst/>
          </a:prstGeom>
        </p:spPr>
      </p:pic>
      <p:sp>
        <p:nvSpPr>
          <p:cNvPr id="8" name="TextBox 7"/>
          <p:cNvSpPr txBox="1"/>
          <p:nvPr/>
        </p:nvSpPr>
        <p:spPr>
          <a:xfrm>
            <a:off x="6930190" y="4362689"/>
            <a:ext cx="1886551" cy="369332"/>
          </a:xfrm>
          <a:prstGeom prst="rect">
            <a:avLst/>
          </a:prstGeom>
          <a:noFill/>
        </p:spPr>
        <p:txBody>
          <a:bodyPr wrap="square" rtlCol="0">
            <a:spAutoFit/>
          </a:bodyPr>
          <a:lstStyle/>
          <a:p>
            <a:r>
              <a:rPr lang="en-US" dirty="0">
                <a:latin typeface="Arial" panose="020B0604020202020204" pitchFamily="34" charset="0"/>
                <a:cs typeface="Arial" panose="020B0604020202020204" pitchFamily="34" charset="0"/>
              </a:rPr>
              <a:t>Chestnut</a:t>
            </a:r>
            <a:endParaRPr lang="en-GB" dirty="0">
              <a:latin typeface="Arial" panose="020B0604020202020204" pitchFamily="34" charset="0"/>
              <a:cs typeface="Arial" panose="020B0604020202020204" pitchFamily="34" charset="0"/>
            </a:endParaRPr>
          </a:p>
        </p:txBody>
      </p:sp>
      <p:sp>
        <p:nvSpPr>
          <p:cNvPr id="9" name="TextBox 8"/>
          <p:cNvSpPr txBox="1"/>
          <p:nvPr/>
        </p:nvSpPr>
        <p:spPr>
          <a:xfrm>
            <a:off x="9942897" y="3751045"/>
            <a:ext cx="1731910" cy="369332"/>
          </a:xfrm>
          <a:prstGeom prst="rect">
            <a:avLst/>
          </a:prstGeom>
          <a:noFill/>
        </p:spPr>
        <p:txBody>
          <a:bodyPr wrap="square" rtlCol="0">
            <a:spAutoFit/>
          </a:bodyPr>
          <a:lstStyle/>
          <a:p>
            <a:r>
              <a:rPr lang="en-US" dirty="0">
                <a:latin typeface="Arial" panose="020B0604020202020204" pitchFamily="34" charset="0"/>
                <a:cs typeface="Arial" panose="020B0604020202020204" pitchFamily="34" charset="0"/>
              </a:rPr>
              <a:t>Button</a:t>
            </a:r>
            <a:endParaRPr lang="en-GB" dirty="0">
              <a:latin typeface="Arial" panose="020B0604020202020204" pitchFamily="34" charset="0"/>
              <a:cs typeface="Arial" panose="020B0604020202020204" pitchFamily="34" charset="0"/>
            </a:endParaRPr>
          </a:p>
        </p:txBody>
      </p:sp>
      <p:sp>
        <p:nvSpPr>
          <p:cNvPr id="10" name="TextBox 9"/>
          <p:cNvSpPr txBox="1"/>
          <p:nvPr/>
        </p:nvSpPr>
        <p:spPr>
          <a:xfrm>
            <a:off x="8970745" y="6043054"/>
            <a:ext cx="2197661" cy="369332"/>
          </a:xfrm>
          <a:prstGeom prst="rect">
            <a:avLst/>
          </a:prstGeom>
          <a:noFill/>
        </p:spPr>
        <p:txBody>
          <a:bodyPr wrap="square" rtlCol="0">
            <a:spAutoFit/>
          </a:bodyPr>
          <a:lstStyle/>
          <a:p>
            <a:r>
              <a:rPr lang="en-US" dirty="0">
                <a:latin typeface="Arial" panose="020B0604020202020204" pitchFamily="34" charset="0"/>
                <a:cs typeface="Arial" panose="020B0604020202020204" pitchFamily="34" charset="0"/>
              </a:rPr>
              <a:t>Portobello</a:t>
            </a:r>
            <a:endParaRPr lang="en-GB"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72050378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Mushrooms</a:t>
            </a:r>
            <a:endParaRPr lang="en-GB" dirty="0"/>
          </a:p>
        </p:txBody>
      </p:sp>
      <p:sp>
        <p:nvSpPr>
          <p:cNvPr id="3" name="Subtitle 2"/>
          <p:cNvSpPr>
            <a:spLocks noGrp="1"/>
          </p:cNvSpPr>
          <p:nvPr>
            <p:ph type="subTitle" idx="1"/>
          </p:nvPr>
        </p:nvSpPr>
        <p:spPr>
          <a:xfrm>
            <a:off x="1169276" y="2571092"/>
            <a:ext cx="7031448" cy="3600000"/>
          </a:xfrm>
        </p:spPr>
        <p:txBody>
          <a:bodyPr/>
          <a:lstStyle/>
          <a:p>
            <a:pPr marL="0" indent="0">
              <a:buNone/>
            </a:pPr>
            <a:r>
              <a:rPr lang="en-US" sz="2000" dirty="0"/>
              <a:t>More unusual mushroom varieties include:</a:t>
            </a:r>
          </a:p>
          <a:p>
            <a:r>
              <a:rPr lang="en-US" sz="2000" dirty="0"/>
              <a:t>Oyster;</a:t>
            </a:r>
          </a:p>
          <a:p>
            <a:r>
              <a:rPr lang="en-US" sz="2000" dirty="0"/>
              <a:t>Shiitake;</a:t>
            </a:r>
          </a:p>
          <a:p>
            <a:r>
              <a:rPr lang="en-US" sz="2000" dirty="0" err="1"/>
              <a:t>Maitake</a:t>
            </a:r>
            <a:r>
              <a:rPr lang="en-US" sz="2000" dirty="0"/>
              <a:t> (hen of the woods);</a:t>
            </a:r>
          </a:p>
          <a:p>
            <a:r>
              <a:rPr lang="en-US" sz="2000" dirty="0" err="1"/>
              <a:t>Enoki</a:t>
            </a:r>
            <a:r>
              <a:rPr lang="en-US" sz="2000" dirty="0"/>
              <a:t>;</a:t>
            </a:r>
          </a:p>
          <a:p>
            <a:r>
              <a:rPr lang="en-US" sz="2000" dirty="0"/>
              <a:t>Wood ear.</a:t>
            </a:r>
          </a:p>
          <a:p>
            <a:pPr marL="0" indent="0">
              <a:buNone/>
            </a:pPr>
            <a:endParaRPr lang="en-US" dirty="0"/>
          </a:p>
          <a:p>
            <a:pPr marL="0" indent="0">
              <a:buNone/>
            </a:pPr>
            <a:endParaRPr lang="en-GB" dirty="0"/>
          </a:p>
        </p:txBody>
      </p:sp>
      <p:pic>
        <p:nvPicPr>
          <p:cNvPr id="5" name="Picture 4"/>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8671576" y="1802137"/>
            <a:ext cx="3051209" cy="2032153"/>
          </a:xfrm>
          <a:prstGeom prst="rect">
            <a:avLst/>
          </a:prstGeom>
        </p:spPr>
      </p:pic>
      <p:sp>
        <p:nvSpPr>
          <p:cNvPr id="6" name="TextBox 5"/>
          <p:cNvSpPr txBox="1"/>
          <p:nvPr/>
        </p:nvSpPr>
        <p:spPr>
          <a:xfrm>
            <a:off x="9564303" y="3703297"/>
            <a:ext cx="2627697" cy="369332"/>
          </a:xfrm>
          <a:prstGeom prst="rect">
            <a:avLst/>
          </a:prstGeom>
          <a:noFill/>
        </p:spPr>
        <p:txBody>
          <a:bodyPr wrap="square" rtlCol="0">
            <a:spAutoFit/>
          </a:bodyPr>
          <a:lstStyle/>
          <a:p>
            <a:r>
              <a:rPr lang="en-US" dirty="0">
                <a:latin typeface="Arial" panose="020B0604020202020204" pitchFamily="34" charset="0"/>
                <a:cs typeface="Arial" panose="020B0604020202020204" pitchFamily="34" charset="0"/>
              </a:rPr>
              <a:t>Shitake</a:t>
            </a:r>
            <a:endParaRPr lang="en-GB" dirty="0">
              <a:latin typeface="Arial" panose="020B0604020202020204" pitchFamily="34" charset="0"/>
              <a:cs typeface="Arial" panose="020B0604020202020204" pitchFamily="34" charset="0"/>
            </a:endParaRPr>
          </a:p>
        </p:txBody>
      </p:sp>
      <p:pic>
        <p:nvPicPr>
          <p:cNvPr id="7" name="Picture 6"/>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6535554" y="3022464"/>
            <a:ext cx="2635042" cy="1965988"/>
          </a:xfrm>
          <a:prstGeom prst="rect">
            <a:avLst/>
          </a:prstGeom>
        </p:spPr>
      </p:pic>
      <p:sp>
        <p:nvSpPr>
          <p:cNvPr id="8" name="TextBox 7"/>
          <p:cNvSpPr txBox="1"/>
          <p:nvPr/>
        </p:nvSpPr>
        <p:spPr>
          <a:xfrm>
            <a:off x="7556759" y="4738290"/>
            <a:ext cx="1876926" cy="369332"/>
          </a:xfrm>
          <a:prstGeom prst="rect">
            <a:avLst/>
          </a:prstGeom>
          <a:noFill/>
        </p:spPr>
        <p:txBody>
          <a:bodyPr wrap="square" rtlCol="0">
            <a:spAutoFit/>
          </a:bodyPr>
          <a:lstStyle/>
          <a:p>
            <a:r>
              <a:rPr lang="en-US" dirty="0" err="1">
                <a:latin typeface="Arial" panose="020B0604020202020204" pitchFamily="34" charset="0"/>
                <a:cs typeface="Arial" panose="020B0604020202020204" pitchFamily="34" charset="0"/>
              </a:rPr>
              <a:t>Maitake</a:t>
            </a:r>
            <a:endParaRPr lang="en-GB" dirty="0">
              <a:latin typeface="Arial" panose="020B0604020202020204" pitchFamily="34" charset="0"/>
              <a:cs typeface="Arial" panose="020B0604020202020204" pitchFamily="34" charset="0"/>
            </a:endParaRPr>
          </a:p>
        </p:txBody>
      </p:sp>
      <p:pic>
        <p:nvPicPr>
          <p:cNvPr id="9" name="Picture 8"/>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8988139" y="4072629"/>
            <a:ext cx="2734646" cy="2040302"/>
          </a:xfrm>
          <a:prstGeom prst="rect">
            <a:avLst/>
          </a:prstGeom>
        </p:spPr>
      </p:pic>
      <p:sp>
        <p:nvSpPr>
          <p:cNvPr id="10" name="TextBox 9"/>
          <p:cNvSpPr txBox="1"/>
          <p:nvPr/>
        </p:nvSpPr>
        <p:spPr>
          <a:xfrm>
            <a:off x="9564303" y="6152730"/>
            <a:ext cx="1934678" cy="369332"/>
          </a:xfrm>
          <a:prstGeom prst="rect">
            <a:avLst/>
          </a:prstGeom>
          <a:noFill/>
        </p:spPr>
        <p:txBody>
          <a:bodyPr wrap="square" rtlCol="0">
            <a:spAutoFit/>
          </a:bodyPr>
          <a:lstStyle/>
          <a:p>
            <a:r>
              <a:rPr lang="en-US" dirty="0">
                <a:latin typeface="Arial" panose="020B0604020202020204" pitchFamily="34" charset="0"/>
                <a:cs typeface="Arial" panose="020B0604020202020204" pitchFamily="34" charset="0"/>
              </a:rPr>
              <a:t>Wood ear</a:t>
            </a:r>
            <a:endParaRPr lang="en-GB" dirty="0">
              <a:latin typeface="Arial" panose="020B0604020202020204" pitchFamily="34" charset="0"/>
              <a:cs typeface="Arial" panose="020B0604020202020204" pitchFamily="34" charset="0"/>
            </a:endParaRPr>
          </a:p>
        </p:txBody>
      </p:sp>
      <p:pic>
        <p:nvPicPr>
          <p:cNvPr id="11" name="Picture 10"/>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6015043" y="5095025"/>
            <a:ext cx="1936313" cy="1363361"/>
          </a:xfrm>
          <a:prstGeom prst="rect">
            <a:avLst/>
          </a:prstGeom>
        </p:spPr>
      </p:pic>
      <p:sp>
        <p:nvSpPr>
          <p:cNvPr id="12" name="TextBox 11"/>
          <p:cNvSpPr txBox="1"/>
          <p:nvPr/>
        </p:nvSpPr>
        <p:spPr>
          <a:xfrm>
            <a:off x="6914573" y="6331744"/>
            <a:ext cx="2073566" cy="369332"/>
          </a:xfrm>
          <a:prstGeom prst="rect">
            <a:avLst/>
          </a:prstGeom>
          <a:noFill/>
        </p:spPr>
        <p:txBody>
          <a:bodyPr wrap="square" rtlCol="0">
            <a:spAutoFit/>
          </a:bodyPr>
          <a:lstStyle/>
          <a:p>
            <a:r>
              <a:rPr lang="en-US" dirty="0" err="1">
                <a:latin typeface="Arial" panose="020B0604020202020204" pitchFamily="34" charset="0"/>
                <a:cs typeface="Arial" panose="020B0604020202020204" pitchFamily="34" charset="0"/>
              </a:rPr>
              <a:t>Enoki</a:t>
            </a:r>
            <a:endParaRPr lang="en-GB" dirty="0">
              <a:latin typeface="Arial" panose="020B0604020202020204" pitchFamily="34" charset="0"/>
              <a:cs typeface="Arial" panose="020B0604020202020204" pitchFamily="34" charset="0"/>
            </a:endParaRPr>
          </a:p>
        </p:txBody>
      </p:sp>
      <p:pic>
        <p:nvPicPr>
          <p:cNvPr id="13" name="Picture 12"/>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3696784" y="4988452"/>
            <a:ext cx="1838318" cy="1226144"/>
          </a:xfrm>
          <a:prstGeom prst="rect">
            <a:avLst/>
          </a:prstGeom>
        </p:spPr>
      </p:pic>
      <p:sp>
        <p:nvSpPr>
          <p:cNvPr id="14" name="TextBox 13"/>
          <p:cNvSpPr txBox="1"/>
          <p:nvPr/>
        </p:nvSpPr>
        <p:spPr>
          <a:xfrm>
            <a:off x="4211589" y="6171092"/>
            <a:ext cx="1492521" cy="369332"/>
          </a:xfrm>
          <a:prstGeom prst="rect">
            <a:avLst/>
          </a:prstGeom>
          <a:noFill/>
        </p:spPr>
        <p:txBody>
          <a:bodyPr wrap="square" rtlCol="0">
            <a:spAutoFit/>
          </a:bodyPr>
          <a:lstStyle/>
          <a:p>
            <a:r>
              <a:rPr lang="en-US" dirty="0">
                <a:latin typeface="Arial" panose="020B0604020202020204" pitchFamily="34" charset="0"/>
                <a:cs typeface="Arial" panose="020B0604020202020204" pitchFamily="34" charset="0"/>
              </a:rPr>
              <a:t>Oyster</a:t>
            </a:r>
            <a:endParaRPr lang="en-GB"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1590300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dirty="0"/>
              <a:t>Mushrooms</a:t>
            </a:r>
            <a:endParaRPr lang="en-US" dirty="0"/>
          </a:p>
        </p:txBody>
      </p:sp>
      <p:sp>
        <p:nvSpPr>
          <p:cNvPr id="3" name="Subtitle 2"/>
          <p:cNvSpPr>
            <a:spLocks noGrp="1"/>
          </p:cNvSpPr>
          <p:nvPr>
            <p:ph type="subTitle" idx="1"/>
          </p:nvPr>
        </p:nvSpPr>
        <p:spPr>
          <a:xfrm>
            <a:off x="1169276" y="2571092"/>
            <a:ext cx="4176447" cy="3600000"/>
          </a:xfrm>
        </p:spPr>
        <p:txBody>
          <a:bodyPr/>
          <a:lstStyle/>
          <a:p>
            <a:pPr marL="0" indent="0">
              <a:buNone/>
            </a:pPr>
            <a:r>
              <a:rPr lang="en-US" sz="2000" dirty="0"/>
              <a:t>Watch this video about mushrooms. </a:t>
            </a:r>
            <a:endParaRPr lang="en-GB" sz="2000" dirty="0"/>
          </a:p>
          <a:p>
            <a:pPr marL="0" indent="0">
              <a:buNone/>
            </a:pPr>
            <a:endParaRPr lang="en-GB" sz="2800" dirty="0"/>
          </a:p>
        </p:txBody>
      </p:sp>
      <p:pic>
        <p:nvPicPr>
          <p:cNvPr id="4" name="Picture 3">
            <a:hlinkClick r:id="rId2"/>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5794007" y="2571092"/>
            <a:ext cx="5800224" cy="2962576"/>
          </a:xfrm>
          <a:prstGeom prst="rect">
            <a:avLst/>
          </a:prstGeom>
        </p:spPr>
      </p:pic>
      <p:sp>
        <p:nvSpPr>
          <p:cNvPr id="6" name="TextBox 5"/>
          <p:cNvSpPr txBox="1"/>
          <p:nvPr/>
        </p:nvSpPr>
        <p:spPr>
          <a:xfrm>
            <a:off x="6497053" y="5636296"/>
            <a:ext cx="4841507" cy="369332"/>
          </a:xfrm>
          <a:prstGeom prst="rect">
            <a:avLst/>
          </a:prstGeom>
          <a:noFill/>
        </p:spPr>
        <p:txBody>
          <a:bodyPr wrap="square" rtlCol="0">
            <a:spAutoFit/>
          </a:bodyPr>
          <a:lstStyle/>
          <a:p>
            <a:r>
              <a:rPr lang="en-US" dirty="0">
                <a:latin typeface="Arial" panose="020B0604020202020204" pitchFamily="34" charset="0"/>
                <a:cs typeface="Arial" panose="020B0604020202020204" pitchFamily="34" charset="0"/>
              </a:rPr>
              <a:t>Click on the picture above to watch the video.</a:t>
            </a:r>
            <a:endParaRPr lang="en-GB"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00838712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2A4B69-2C39-47C9-BCAD-2B21BE100421}"/>
              </a:ext>
            </a:extLst>
          </p:cNvPr>
          <p:cNvSpPr>
            <a:spLocks noGrp="1"/>
          </p:cNvSpPr>
          <p:nvPr>
            <p:ph type="ctrTitle"/>
          </p:nvPr>
        </p:nvSpPr>
        <p:spPr/>
        <p:txBody>
          <a:bodyPr/>
          <a:lstStyle/>
          <a:p>
            <a:r>
              <a:rPr lang="en-GB" dirty="0">
                <a:latin typeface="Arial" panose="020B0604020202020204" pitchFamily="34" charset="0"/>
                <a:cs typeface="Arial" panose="020B0604020202020204" pitchFamily="34" charset="0"/>
              </a:rPr>
              <a:t>The importance of fruit and vegetables</a:t>
            </a:r>
            <a:endParaRPr lang="en-GB" dirty="0"/>
          </a:p>
        </p:txBody>
      </p:sp>
      <p:sp>
        <p:nvSpPr>
          <p:cNvPr id="3" name="Subtitle 2">
            <a:extLst>
              <a:ext uri="{FF2B5EF4-FFF2-40B4-BE49-F238E27FC236}">
                <a16:creationId xmlns:a16="http://schemas.microsoft.com/office/drawing/2014/main" id="{F5A41A56-A3BE-4296-8F56-312CE2FC516A}"/>
              </a:ext>
            </a:extLst>
          </p:cNvPr>
          <p:cNvSpPr>
            <a:spLocks noGrp="1"/>
          </p:cNvSpPr>
          <p:nvPr>
            <p:ph type="subTitle" idx="1"/>
          </p:nvPr>
        </p:nvSpPr>
        <p:spPr>
          <a:xfrm>
            <a:off x="1169276" y="2571092"/>
            <a:ext cx="6810067" cy="3600000"/>
          </a:xfrm>
        </p:spPr>
        <p:txBody>
          <a:bodyPr/>
          <a:lstStyle/>
          <a:p>
            <a:pPr marL="0" indent="0">
              <a:buNone/>
            </a:pPr>
            <a:r>
              <a:rPr lang="en-GB" altLang="en-US" sz="2000" dirty="0">
                <a:latin typeface="Arial" panose="020B0604020202020204" pitchFamily="34" charset="0"/>
                <a:cs typeface="Arial" panose="020B0604020202020204" pitchFamily="34" charset="0"/>
              </a:rPr>
              <a:t>We should all aim to have at least 5 portions of a variety of fruit and vegetables each day.</a:t>
            </a:r>
          </a:p>
          <a:p>
            <a:pPr marL="0" indent="0">
              <a:buNone/>
            </a:pPr>
            <a:r>
              <a:rPr lang="en-GB" altLang="en-US" sz="2000" dirty="0">
                <a:latin typeface="Arial" panose="020B0604020202020204" pitchFamily="34" charset="0"/>
                <a:cs typeface="Arial" panose="020B0604020202020204" pitchFamily="34" charset="0"/>
              </a:rPr>
              <a:t>Fruit and vegetables should make up around one third of what we eat each day. </a:t>
            </a:r>
          </a:p>
          <a:p>
            <a:pPr marL="0" indent="0">
              <a:buNone/>
            </a:pPr>
            <a:endParaRPr lang="en-GB" altLang="en-US" sz="2000" dirty="0">
              <a:latin typeface="Arial" panose="020B0604020202020204" pitchFamily="34" charset="0"/>
              <a:cs typeface="Arial" panose="020B0604020202020204" pitchFamily="34" charset="0"/>
            </a:endParaRPr>
          </a:p>
          <a:p>
            <a:pPr marL="0" indent="0">
              <a:spcBef>
                <a:spcPct val="0"/>
              </a:spcBef>
              <a:buNone/>
            </a:pPr>
            <a:r>
              <a:rPr lang="en-GB" altLang="en-US" sz="2000" dirty="0">
                <a:latin typeface="Arial" panose="020B0604020202020204" pitchFamily="34" charset="0"/>
                <a:cs typeface="Arial" panose="020B0604020202020204" pitchFamily="34" charset="0"/>
              </a:rPr>
              <a:t>Fruit and vegetables are a very important part of a healthy, balanced diet, as they are good sources of fibre, as well as providing lots of essential vitamins and minerals.</a:t>
            </a:r>
          </a:p>
          <a:p>
            <a:pPr marL="0" indent="0">
              <a:spcBef>
                <a:spcPct val="0"/>
              </a:spcBef>
              <a:buNone/>
            </a:pPr>
            <a:endParaRPr lang="en-GB" dirty="0"/>
          </a:p>
          <a:p>
            <a:pPr marL="0" indent="0">
              <a:spcBef>
                <a:spcPct val="0"/>
              </a:spcBef>
              <a:buNone/>
            </a:pPr>
            <a:r>
              <a:rPr lang="en-GB" sz="2000" dirty="0"/>
              <a:t>Eating lots of fruit and vegetables can help </a:t>
            </a:r>
            <a:r>
              <a:rPr lang="en-GB" sz="2000" dirty="0" smtClean="0"/>
              <a:t>maintain </a:t>
            </a:r>
            <a:r>
              <a:rPr lang="en-GB" sz="2000" dirty="0"/>
              <a:t>a healthy weight (as they are naturally low in calories) and having your 5 A DAY could reduce your risk of some diseases.</a:t>
            </a:r>
          </a:p>
          <a:p>
            <a:endParaRPr lang="en-GB" dirty="0"/>
          </a:p>
        </p:txBody>
      </p:sp>
      <p:pic>
        <p:nvPicPr>
          <p:cNvPr id="4" name="Picture 3" descr="Eatwell pie-2.psd">
            <a:extLst>
              <a:ext uri="{FF2B5EF4-FFF2-40B4-BE49-F238E27FC236}">
                <a16:creationId xmlns:a16="http://schemas.microsoft.com/office/drawing/2014/main" id="{96513170-2232-4FA8-B098-DBAD00A570A6}"/>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8523726" y="1923798"/>
            <a:ext cx="3275984" cy="3973973"/>
          </a:xfrm>
          <a:prstGeom prst="rect">
            <a:avLst/>
          </a:prstGeom>
        </p:spPr>
      </p:pic>
    </p:spTree>
    <p:extLst>
      <p:ext uri="{BB962C8B-B14F-4D97-AF65-F5344CB8AC3E}">
        <p14:creationId xmlns:p14="http://schemas.microsoft.com/office/powerpoint/2010/main" val="1455880966"/>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169274" y="1563798"/>
            <a:ext cx="10214492" cy="720000"/>
          </a:xfrm>
        </p:spPr>
        <p:txBody>
          <a:bodyPr/>
          <a:lstStyle/>
          <a:p>
            <a:r>
              <a:rPr lang="en-GB" dirty="0" smtClean="0">
                <a:latin typeface="Arial" panose="020B0604020202020204" pitchFamily="34" charset="0"/>
                <a:cs typeface="Arial" panose="020B0604020202020204" pitchFamily="34" charset="0"/>
              </a:rPr>
              <a:t>Fruit and vegetables </a:t>
            </a:r>
            <a:r>
              <a:rPr lang="en-GB" dirty="0">
                <a:latin typeface="Arial" panose="020B0604020202020204" pitchFamily="34" charset="0"/>
                <a:cs typeface="Arial" panose="020B0604020202020204" pitchFamily="34" charset="0"/>
              </a:rPr>
              <a:t>– what counts towards your 5 A DAY?</a:t>
            </a:r>
            <a:endParaRPr lang="en-GB" dirty="0"/>
          </a:p>
        </p:txBody>
      </p:sp>
      <p:sp>
        <p:nvSpPr>
          <p:cNvPr id="3" name="Subtitle 2"/>
          <p:cNvSpPr>
            <a:spLocks noGrp="1"/>
          </p:cNvSpPr>
          <p:nvPr>
            <p:ph type="subTitle" idx="1"/>
          </p:nvPr>
        </p:nvSpPr>
        <p:spPr>
          <a:xfrm>
            <a:off x="1169274" y="2532391"/>
            <a:ext cx="7335400" cy="3878034"/>
          </a:xfrm>
        </p:spPr>
        <p:txBody>
          <a:bodyPr/>
          <a:lstStyle/>
          <a:p>
            <a:pPr marL="0" indent="0">
              <a:spcBef>
                <a:spcPct val="0"/>
              </a:spcBef>
              <a:buNone/>
            </a:pPr>
            <a:r>
              <a:rPr lang="en-GB" altLang="en-US" sz="2000" dirty="0">
                <a:latin typeface="Arial" panose="020B0604020202020204" pitchFamily="34" charset="0"/>
                <a:cs typeface="Arial" panose="020B0604020202020204" pitchFamily="34" charset="0"/>
              </a:rPr>
              <a:t>All </a:t>
            </a:r>
            <a:r>
              <a:rPr lang="en-GB" altLang="en-US" sz="2000" dirty="0" smtClean="0">
                <a:latin typeface="Arial" panose="020B0604020202020204" pitchFamily="34" charset="0"/>
                <a:cs typeface="Arial" panose="020B0604020202020204" pitchFamily="34" charset="0"/>
              </a:rPr>
              <a:t>fruit and vegetables </a:t>
            </a:r>
            <a:r>
              <a:rPr lang="en-GB" altLang="en-US" sz="2000" dirty="0">
                <a:latin typeface="Arial" panose="020B0604020202020204" pitchFamily="34" charset="0"/>
                <a:cs typeface="Arial" panose="020B0604020202020204" pitchFamily="34" charset="0"/>
              </a:rPr>
              <a:t>count, including fresh, frozen, canned, dried and juiced varieties.</a:t>
            </a:r>
          </a:p>
          <a:p>
            <a:pPr marL="0" indent="0">
              <a:spcBef>
                <a:spcPct val="0"/>
              </a:spcBef>
              <a:buNone/>
            </a:pPr>
            <a:endParaRPr lang="en-GB" altLang="en-US" dirty="0">
              <a:latin typeface="Arial" panose="020B0604020202020204" pitchFamily="34" charset="0"/>
              <a:cs typeface="Arial" panose="020B0604020202020204" pitchFamily="34" charset="0"/>
            </a:endParaRPr>
          </a:p>
          <a:p>
            <a:pPr marL="0" indent="0">
              <a:spcBef>
                <a:spcPct val="0"/>
              </a:spcBef>
              <a:buNone/>
            </a:pPr>
            <a:r>
              <a:rPr lang="en-GB" altLang="en-US" sz="2000" dirty="0">
                <a:latin typeface="Arial" panose="020B0604020202020204" pitchFamily="34" charset="0"/>
                <a:cs typeface="Arial" panose="020B0604020202020204" pitchFamily="34" charset="0"/>
              </a:rPr>
              <a:t>A portion of </a:t>
            </a:r>
            <a:r>
              <a:rPr lang="en-GB" altLang="en-US" sz="2000" dirty="0" smtClean="0">
                <a:latin typeface="Arial" panose="020B0604020202020204" pitchFamily="34" charset="0"/>
                <a:cs typeface="Arial" panose="020B0604020202020204" pitchFamily="34" charset="0"/>
              </a:rPr>
              <a:t>fruit or vegetables </a:t>
            </a:r>
            <a:r>
              <a:rPr lang="en-GB" altLang="en-US" sz="2000" dirty="0">
                <a:latin typeface="Arial" panose="020B0604020202020204" pitchFamily="34" charset="0"/>
                <a:cs typeface="Arial" panose="020B0604020202020204" pitchFamily="34" charset="0"/>
              </a:rPr>
              <a:t>is 80g or, for children, around the amount that fits into the palm of their hands.</a:t>
            </a:r>
          </a:p>
          <a:p>
            <a:pPr marL="0" indent="0">
              <a:spcBef>
                <a:spcPct val="0"/>
              </a:spcBef>
              <a:buNone/>
            </a:pPr>
            <a:endParaRPr lang="en-GB" altLang="en-US" sz="2000" dirty="0">
              <a:latin typeface="Arial" panose="020B0604020202020204" pitchFamily="34" charset="0"/>
              <a:cs typeface="Arial" panose="020B0604020202020204" pitchFamily="34" charset="0"/>
            </a:endParaRPr>
          </a:p>
          <a:p>
            <a:pPr marL="0" indent="0">
              <a:spcBef>
                <a:spcPct val="0"/>
              </a:spcBef>
              <a:buNone/>
            </a:pPr>
            <a:r>
              <a:rPr lang="en-GB" altLang="en-US" sz="2000" dirty="0">
                <a:latin typeface="Arial" panose="020B0604020202020204" pitchFamily="34" charset="0"/>
                <a:cs typeface="Arial" panose="020B0604020202020204" pitchFamily="34" charset="0"/>
              </a:rPr>
              <a:t>For example, a portion of vegetables could include:</a:t>
            </a:r>
            <a:endParaRPr lang="en-GB" dirty="0">
              <a:latin typeface="Arial" panose="020B0604020202020204" pitchFamily="34" charset="0"/>
              <a:cs typeface="Arial" panose="020B0604020202020204" pitchFamily="34" charset="0"/>
            </a:endParaRPr>
          </a:p>
          <a:p>
            <a:pPr>
              <a:spcBef>
                <a:spcPct val="0"/>
              </a:spcBef>
            </a:pPr>
            <a:r>
              <a:rPr lang="en-GB" sz="2000" dirty="0"/>
              <a:t>three heaped tablespoons of cooked vegetables like broccoli, peas, cabbage or carrots;</a:t>
            </a:r>
          </a:p>
          <a:p>
            <a:pPr>
              <a:spcBef>
                <a:spcPct val="0"/>
              </a:spcBef>
            </a:pPr>
            <a:r>
              <a:rPr lang="en-GB" sz="2000" dirty="0"/>
              <a:t>a dessert bowl of </a:t>
            </a:r>
            <a:r>
              <a:rPr lang="en-GB" sz="2000" dirty="0" smtClean="0"/>
              <a:t>salad or seven cherry tomatoes;</a:t>
            </a:r>
            <a:endParaRPr lang="en-GB" sz="2000" dirty="0"/>
          </a:p>
          <a:p>
            <a:pPr>
              <a:spcBef>
                <a:spcPct val="0"/>
              </a:spcBef>
            </a:pPr>
            <a:r>
              <a:rPr lang="en-GB" sz="2000" dirty="0"/>
              <a:t>three heaped tablespoons of beans, chickpeas or lentils can count as one of </a:t>
            </a:r>
            <a:r>
              <a:rPr lang="en-GB" sz="2000" dirty="0" smtClean="0"/>
              <a:t>your </a:t>
            </a:r>
            <a:r>
              <a:rPr lang="en-GB" sz="2000" dirty="0"/>
              <a:t>5 A DAY (but only once each day);</a:t>
            </a:r>
          </a:p>
          <a:p>
            <a:pPr>
              <a:spcBef>
                <a:spcPct val="0"/>
              </a:spcBef>
            </a:pPr>
            <a:r>
              <a:rPr lang="en-GB" sz="2000" dirty="0"/>
              <a:t>a 150ml smoothie or a glass of unsweetened 100% vegetable juice (as a maximum of 1 of your 5 A DAY).</a:t>
            </a:r>
          </a:p>
          <a:p>
            <a:pPr marL="0" indent="0">
              <a:spcBef>
                <a:spcPct val="0"/>
              </a:spcBef>
              <a:buNone/>
            </a:pPr>
            <a:endParaRPr lang="en-GB" dirty="0"/>
          </a:p>
        </p:txBody>
      </p:sp>
      <p:pic>
        <p:nvPicPr>
          <p:cNvPr id="5" name="Picture 6">
            <a:extLst>
              <a:ext uri="{FF2B5EF4-FFF2-40B4-BE49-F238E27FC236}">
                <a16:creationId xmlns:a16="http://schemas.microsoft.com/office/drawing/2014/main" id="{BD3F9F38-8A2B-40C8-8410-A48D5AD8DCF0}"/>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8966998" y="2291106"/>
            <a:ext cx="1511295" cy="1126227"/>
          </a:xfrm>
          <a:prstGeom prst="rect">
            <a:avLst/>
          </a:prstGeom>
        </p:spPr>
      </p:pic>
      <p:pic>
        <p:nvPicPr>
          <p:cNvPr id="6" name="Picture 7" descr="A picture containing vegetable&#10;&#10;Description automatically generated">
            <a:extLst>
              <a:ext uri="{FF2B5EF4-FFF2-40B4-BE49-F238E27FC236}">
                <a16:creationId xmlns:a16="http://schemas.microsoft.com/office/drawing/2014/main" id="{802F8B97-6BBB-4A96-B2DC-6CAB2F3F2E41}"/>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8481805" y="4379494"/>
            <a:ext cx="3285987" cy="1846973"/>
          </a:xfrm>
          <a:prstGeom prst="rect">
            <a:avLst/>
          </a:prstGeom>
        </p:spPr>
      </p:pic>
      <p:pic>
        <p:nvPicPr>
          <p:cNvPr id="7" name="Picture 8">
            <a:extLst>
              <a:ext uri="{FF2B5EF4-FFF2-40B4-BE49-F238E27FC236}">
                <a16:creationId xmlns:a16="http://schemas.microsoft.com/office/drawing/2014/main" id="{E5EB9E2C-3D74-442F-B44D-CA56B836A761}"/>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9722645" y="3424641"/>
            <a:ext cx="2191407" cy="1488127"/>
          </a:xfrm>
          <a:prstGeom prst="rect">
            <a:avLst/>
          </a:prstGeom>
        </p:spPr>
      </p:pic>
    </p:spTree>
    <p:extLst>
      <p:ext uri="{BB962C8B-B14F-4D97-AF65-F5344CB8AC3E}">
        <p14:creationId xmlns:p14="http://schemas.microsoft.com/office/powerpoint/2010/main" val="623323302"/>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Cooking for health - increasing the vegetable content in dishes</a:t>
            </a:r>
            <a:endParaRPr lang="en-GB" dirty="0"/>
          </a:p>
        </p:txBody>
      </p:sp>
      <p:sp>
        <p:nvSpPr>
          <p:cNvPr id="3" name="Subtitle 2"/>
          <p:cNvSpPr>
            <a:spLocks noGrp="1"/>
          </p:cNvSpPr>
          <p:nvPr>
            <p:ph type="subTitle" idx="1"/>
          </p:nvPr>
        </p:nvSpPr>
        <p:spPr>
          <a:xfrm>
            <a:off x="1169275" y="2571092"/>
            <a:ext cx="7836022" cy="3600000"/>
          </a:xfrm>
        </p:spPr>
        <p:txBody>
          <a:bodyPr/>
          <a:lstStyle/>
          <a:p>
            <a:pPr>
              <a:spcBef>
                <a:spcPct val="0"/>
              </a:spcBef>
              <a:buFont typeface="Wingdings" panose="05000000000000000000" pitchFamily="2" charset="2"/>
              <a:buChar char="ü"/>
            </a:pPr>
            <a:r>
              <a:rPr lang="en-GB" altLang="en-US" sz="2000" dirty="0">
                <a:latin typeface="Arial"/>
                <a:cs typeface="Arial"/>
              </a:rPr>
              <a:t>Add vegetables into rice, pasta or couscous, e.g. mushrooms, peas, sweetcorn, peppers. </a:t>
            </a:r>
            <a:endParaRPr lang="en-GB" altLang="en-US" sz="2000" dirty="0">
              <a:latin typeface="Arial"/>
              <a:cs typeface="Arial" panose="020B0604020202020204" pitchFamily="34" charset="0"/>
            </a:endParaRPr>
          </a:p>
          <a:p>
            <a:pPr>
              <a:spcBef>
                <a:spcPct val="0"/>
              </a:spcBef>
              <a:buFont typeface="Wingdings" panose="05000000000000000000" pitchFamily="2" charset="2"/>
              <a:buChar char="ü"/>
            </a:pPr>
            <a:endParaRPr lang="en-GB" altLang="en-US" sz="2000" dirty="0">
              <a:latin typeface="Arial" panose="020B0604020202020204" pitchFamily="34" charset="0"/>
              <a:cs typeface="Arial" panose="020B0604020202020204" pitchFamily="34" charset="0"/>
            </a:endParaRPr>
          </a:p>
          <a:p>
            <a:pPr algn="just">
              <a:spcBef>
                <a:spcPct val="0"/>
              </a:spcBef>
              <a:buFont typeface="Wingdings" panose="05000000000000000000" pitchFamily="2" charset="2"/>
              <a:buChar char="ü"/>
            </a:pPr>
            <a:r>
              <a:rPr lang="en-GB" altLang="en-US" sz="2000" dirty="0">
                <a:latin typeface="Arial"/>
                <a:cs typeface="Arial"/>
              </a:rPr>
              <a:t>Experiment with colourful and interesting salads, salsas, vegetable-based dips, such as guacamole, and vegetable side dishes.</a:t>
            </a:r>
          </a:p>
          <a:p>
            <a:pPr marL="0" indent="0" algn="just">
              <a:spcBef>
                <a:spcPct val="0"/>
              </a:spcBef>
              <a:buNone/>
            </a:pPr>
            <a:endParaRPr lang="en-US" altLang="en-US" sz="2000" dirty="0">
              <a:latin typeface="Arial" panose="020B0604020202020204" pitchFamily="34" charset="0"/>
              <a:cs typeface="Arial" panose="020B0604020202020204" pitchFamily="34" charset="0"/>
            </a:endParaRPr>
          </a:p>
          <a:p>
            <a:pPr algn="just">
              <a:spcBef>
                <a:spcPct val="0"/>
              </a:spcBef>
              <a:buFont typeface="Wingdings" panose="05000000000000000000" pitchFamily="2" charset="2"/>
              <a:buChar char="ü"/>
            </a:pPr>
            <a:r>
              <a:rPr lang="en-US" altLang="en-US" sz="2000" dirty="0">
                <a:latin typeface="Arial" panose="020B0604020202020204" pitchFamily="34" charset="0"/>
                <a:cs typeface="Arial" panose="020B0604020202020204" pitchFamily="34" charset="0"/>
              </a:rPr>
              <a:t>Vegetables </a:t>
            </a:r>
            <a:r>
              <a:rPr lang="en-GB" altLang="en-US" sz="2000" dirty="0"/>
              <a:t>like carrot, parsnip and beetroot can also be added to sweet </a:t>
            </a:r>
            <a:r>
              <a:rPr lang="en-GB" altLang="en-US" sz="2000" dirty="0" smtClean="0"/>
              <a:t>foods, such as cakes.</a:t>
            </a:r>
            <a:endParaRPr lang="en-GB" altLang="en-US" sz="2000" dirty="0">
              <a:latin typeface="Arial" panose="020B0604020202020204" pitchFamily="34" charset="0"/>
              <a:cs typeface="Arial" panose="020B0604020202020204" pitchFamily="34" charset="0"/>
            </a:endParaRPr>
          </a:p>
          <a:p>
            <a:pPr algn="just">
              <a:spcBef>
                <a:spcPct val="0"/>
              </a:spcBef>
              <a:buFont typeface="Wingdings" panose="05000000000000000000" pitchFamily="2" charset="2"/>
              <a:buChar char="ü"/>
            </a:pPr>
            <a:endParaRPr lang="en-GB" altLang="en-US" sz="2000" dirty="0">
              <a:latin typeface="Arial" panose="020B0604020202020204" pitchFamily="34" charset="0"/>
              <a:cs typeface="Arial" panose="020B0604020202020204" pitchFamily="34" charset="0"/>
            </a:endParaRPr>
          </a:p>
          <a:p>
            <a:pPr algn="just">
              <a:spcBef>
                <a:spcPct val="0"/>
              </a:spcBef>
              <a:buFont typeface="Wingdings" panose="05000000000000000000" pitchFamily="2" charset="2"/>
              <a:buChar char="ü"/>
            </a:pPr>
            <a:r>
              <a:rPr lang="en-GB" altLang="en-US" sz="2000" dirty="0">
                <a:latin typeface="Arial"/>
                <a:cs typeface="Arial"/>
              </a:rPr>
              <a:t>Incorporate vegetables into sauces or with other foods, such as: </a:t>
            </a:r>
            <a:endParaRPr lang="en-GB" altLang="en-US" sz="2000" dirty="0">
              <a:latin typeface="Arial"/>
              <a:cs typeface="Arial" panose="020B0604020202020204" pitchFamily="34" charset="0"/>
            </a:endParaRPr>
          </a:p>
          <a:p>
            <a:pPr marL="800100" lvl="1" indent="-342900" algn="just">
              <a:spcBef>
                <a:spcPct val="0"/>
              </a:spcBef>
              <a:buFont typeface="Arial" panose="020B0604020202020204" pitchFamily="34" charset="0"/>
              <a:buChar char="•"/>
            </a:pPr>
            <a:r>
              <a:rPr lang="en-GB" altLang="en-US" dirty="0">
                <a:latin typeface="Arial" panose="020B0604020202020204" pitchFamily="34" charset="0"/>
                <a:cs typeface="Arial" panose="020B0604020202020204" pitchFamily="34" charset="0"/>
              </a:rPr>
              <a:t>blended into pasta sauces and soups; </a:t>
            </a:r>
          </a:p>
          <a:p>
            <a:pPr marL="800100" lvl="1" indent="-342900" algn="just">
              <a:spcBef>
                <a:spcPct val="0"/>
              </a:spcBef>
              <a:buFont typeface="Arial" panose="020B0604020202020204" pitchFamily="34" charset="0"/>
              <a:buChar char="•"/>
            </a:pPr>
            <a:r>
              <a:rPr lang="en-GB" altLang="en-US" dirty="0">
                <a:latin typeface="Arial"/>
                <a:cs typeface="Arial"/>
              </a:rPr>
              <a:t>grated into fish cakes;</a:t>
            </a:r>
          </a:p>
          <a:p>
            <a:pPr marL="800100" lvl="1" indent="-342900" algn="just">
              <a:spcBef>
                <a:spcPct val="0"/>
              </a:spcBef>
              <a:buFont typeface="Arial" panose="020B0604020202020204" pitchFamily="34" charset="0"/>
              <a:buChar char="•"/>
            </a:pPr>
            <a:r>
              <a:rPr lang="en-GB" altLang="en-US" dirty="0">
                <a:latin typeface="Arial" panose="020B0604020202020204" pitchFamily="34" charset="0"/>
                <a:cs typeface="Arial" panose="020B0604020202020204" pitchFamily="34" charset="0"/>
              </a:rPr>
              <a:t>mashed with potatoes.</a:t>
            </a:r>
          </a:p>
          <a:p>
            <a:endParaRPr lang="en-GB" dirty="0"/>
          </a:p>
        </p:txBody>
      </p:sp>
      <p:pic>
        <p:nvPicPr>
          <p:cNvPr id="1026" name="Picture 2" descr="https://www.foodafactoflife.org.uk/media/3413/vegetable-couscous.jpg?anchor=center&amp;mode=crop&amp;width=402&amp;height=245&amp;rnd=132415464580000000"/>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9339778" y="2449901"/>
            <a:ext cx="2705885" cy="1649110"/>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https://www.foodafactoflife.org.uk/media/3388/pleasing-pasta.jpg?anchor=center&amp;mode=crop&amp;width=402&amp;height=245&amp;rnd=132415464570000000"/>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9339777" y="4521983"/>
            <a:ext cx="2705885" cy="164911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65787378"/>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s://northeurope1-mediap.svc.ms/transform/thumbnail?provider=spo&amp;inputFormat=jpg&amp;cs=fFNQTw&amp;docid=https%3A%2F%2Fbritishnutritionfounda.sharepoint.com%3A443%2F_api%2Fv2.0%2Fdrives%2Fb!zVWG0DeXP06YqRI5JYzuPP582epoqX9CsCuJPmugNVr0cTDFRH_9Q4lcjntqN0aw%2Fitems%2F01DKTTREQWKTJOUMDEZFDI4R4S72L6JNR3%3Fversion%3DPublished&amp;access_token=eyJ0eXAiOiJKV1QiLCJhbGciOiJub25lIn0.eyJhdWQiOiIwMDAwMDAwMy0wMDAwLTBmZjEtY2UwMC0wMDAwMDAwMDAwMDAvYnJpdGlzaG51dHJpdGlvbmZvdW5kYS5zaGFyZXBvaW50LmNvbUA1MjU5NDY2Zi1hNzQ2LTRiNTgtYjRiYy1iYWI3YTNiZTEzMjQiLCJpc3MiOiIwMDAwMDAwMy0wMDAwLTBmZjEtY2UwMC0wMDAwMDAwMDAwMDAiLCJuYmYiOiIxNjE2NDE0NDAwIiwiZXhwIjoiMTYxNjQzNjAwMCIsImVuZHBvaW50dXJsIjoia0JYTDB0cWt1VmdhclBaWmxnTkZKUVBwMzdyMTR6dEtncTEwOXd6K2pLVT0iLCJlbmRwb2ludHVybExlbmd0aCI6IjEyOSIsImlzbG9vcGJhY2siOiJUcnVlIiwidmVyIjoiaGFzaGVkcHJvb2Z0b2tlbiIsInNpdGVpZCI6IlpEQTROalUxWTJRdE9UY3pOeTAwWlRObUxUazRZVGt0TVRJek9USTFPR05sWlROaiIsInNpZ25pbl9zdGF0ZSI6IltcImttc2lcIl0iLCJuYW1laWQiOiIwIy5mfG1lbWJlcnNoaXB8Zi5tZWVrQG51dHJpdGlvbi5vcmcudWsiLCJuaWkiOiJtaWNyb3NvZnQuc2hhcmVwb2ludCIsImlzdXNlciI6InRydWUiLCJjYWNoZWtleSI6IjBoLmZ8bWVtYmVyc2hpcHwxMDAzYmZmZDk5ZGRhYTJlQGxpdmUuY29tIiwidHQiOiIwIiwidXNlUGVyc2lzdGVudENvb2tpZSI6IjMifQ.THFXaDFCNWEzcHZKQlM3YkdrZTcvWmFqR2lYZytFT1c1QmhEbGRlWWdXOD0&amp;encodeFailures=1&amp;srcWidth=&amp;srcHeight=&amp;width=1919&amp;height=848&amp;action=Access"/>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3955720" y="4418267"/>
            <a:ext cx="2769591" cy="2000522"/>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ctrTitle"/>
          </p:nvPr>
        </p:nvSpPr>
        <p:spPr/>
        <p:txBody>
          <a:bodyPr/>
          <a:lstStyle/>
          <a:p>
            <a:r>
              <a:rPr lang="en-GB" dirty="0"/>
              <a:t>Cooking and eating vegetables</a:t>
            </a:r>
          </a:p>
        </p:txBody>
      </p:sp>
      <p:sp>
        <p:nvSpPr>
          <p:cNvPr id="3" name="Subtitle 2"/>
          <p:cNvSpPr>
            <a:spLocks noGrp="1"/>
          </p:cNvSpPr>
          <p:nvPr>
            <p:ph type="subTitle" idx="1"/>
          </p:nvPr>
        </p:nvSpPr>
        <p:spPr>
          <a:xfrm>
            <a:off x="1169276" y="2571092"/>
            <a:ext cx="5005085" cy="3600000"/>
          </a:xfrm>
        </p:spPr>
        <p:txBody>
          <a:bodyPr/>
          <a:lstStyle/>
          <a:p>
            <a:pPr marL="0" indent="0">
              <a:buNone/>
            </a:pPr>
            <a:r>
              <a:rPr lang="en-US" sz="2000" dirty="0"/>
              <a:t>Some vegetables can be eaten raw, just wash first and scrub or peel, if required.</a:t>
            </a:r>
          </a:p>
          <a:p>
            <a:pPr marL="0" indent="0">
              <a:buNone/>
            </a:pPr>
            <a:r>
              <a:rPr lang="en-US" sz="2000" dirty="0"/>
              <a:t>Vegetables can also be canned, dried, frozen, juiced, pickled or cooked and made into dishes.</a:t>
            </a:r>
          </a:p>
          <a:p>
            <a:pPr marL="0" indent="0">
              <a:buNone/>
            </a:pPr>
            <a:endParaRPr lang="en-GB" dirty="0"/>
          </a:p>
        </p:txBody>
      </p:sp>
      <p:pic>
        <p:nvPicPr>
          <p:cNvPr id="5" name="Picture 4"/>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9309922" y="4371092"/>
            <a:ext cx="2768156" cy="1845437"/>
          </a:xfrm>
          <a:prstGeom prst="rect">
            <a:avLst/>
          </a:prstGeom>
        </p:spPr>
      </p:pic>
      <p:pic>
        <p:nvPicPr>
          <p:cNvPr id="6" name="Picture 5"/>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6725208" y="2440339"/>
            <a:ext cx="2438309" cy="1625539"/>
          </a:xfrm>
          <a:prstGeom prst="rect">
            <a:avLst/>
          </a:prstGeom>
        </p:spPr>
      </p:pic>
      <p:pic>
        <p:nvPicPr>
          <p:cNvPr id="8" name="Picture 7"/>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6596123" y="4506603"/>
            <a:ext cx="2667094" cy="1778063"/>
          </a:xfrm>
          <a:prstGeom prst="rect">
            <a:avLst/>
          </a:prstGeom>
        </p:spPr>
      </p:pic>
      <p:pic>
        <p:nvPicPr>
          <p:cNvPr id="2050" name="Picture 2" descr="https://www.foodafactoflife.org.uk/media/7380/cottage-pie.jpg?anchor=center&amp;mode=crop&amp;width=402&amp;height=245&amp;rnd=132415464570000000"/>
          <p:cNvPicPr>
            <a:picLocks noChangeAspect="1" noChangeArrowheads="1"/>
          </p:cNvPicPr>
          <p:nvPr/>
        </p:nvPicPr>
        <p:blipFill>
          <a:blip r:embed="rId6">
            <a:extLst>
              <a:ext uri="{28A0092B-C50C-407E-A947-70E740481C1C}">
                <a14:useLocalDpi xmlns:a14="http://schemas.microsoft.com/office/drawing/2010/main"/>
              </a:ext>
            </a:extLst>
          </a:blip>
          <a:srcRect/>
          <a:stretch>
            <a:fillRect/>
          </a:stretch>
        </p:blipFill>
        <p:spPr bwMode="auto">
          <a:xfrm>
            <a:off x="9389071" y="2440339"/>
            <a:ext cx="2609859" cy="1590586"/>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https://northeurope1-mediap.svc.ms/transform/thumbnail?provider=spo&amp;inputFormat=jpg&amp;cs=fFNQTw&amp;docid=https%3A%2F%2Fbritishnutritionfounda.sharepoint.com%3A443%2F_api%2Fv2.0%2Fdrives%2Fb!zVWG0DeXP06YqRI5JYzuPP582epoqX9CsCuJPmugNVr0cTDFRH_9Q4lcjntqN0aw%2Fitems%2F01DKTTREXFGRHLPVGSRRDYF4MLUHJ464HW%3Fversion%3DPublished&amp;access_token=eyJ0eXAiOiJKV1QiLCJhbGciOiJub25lIn0.eyJhdWQiOiIwMDAwMDAwMy0wMDAwLTBmZjEtY2UwMC0wMDAwMDAwMDAwMDAvYnJpdGlzaG51dHJpdGlvbmZvdW5kYS5zaGFyZXBvaW50LmNvbUA1MjU5NDY2Zi1hNzQ2LTRiNTgtYjRiYy1iYWI3YTNiZTEzMjQiLCJpc3MiOiIwMDAwMDAwMy0wMDAwLTBmZjEtY2UwMC0wMDAwMDAwMDAwMDAiLCJuYmYiOiIxNjE1Mzc3NjAwIiwiZXhwIjoiMTYxNTM5OTIwMCIsImVuZHBvaW50dXJsIjoia0JYTDB0cWt1VmdhclBaWmxnTkZKUVBwMzdyMTR6dEtncTEwOXd6K2pLVT0iLCJlbmRwb2ludHVybExlbmd0aCI6IjEyOSIsImlzbG9vcGJhY2siOiJUcnVlIiwidmVyIjoiaGFzaGVkcHJvb2Z0b2tlbiIsInNpdGVpZCI6IlpEQTROalUxWTJRdE9UY3pOeTAwWlRObUxUazRZVGt0TVRJek9USTFPR05sWlROaiIsInNpZ25pbl9zdGF0ZSI6IltcImttc2lcIl0iLCJuYW1laWQiOiIwIy5mfG1lbWJlcnNoaXB8Zi5tZWVrQG51dHJpdGlvbi5vcmcudWsiLCJuaWkiOiJtaWNyb3NvZnQuc2hhcmVwb2ludCIsImlzdXNlciI6InRydWUiLCJjYWNoZWtleSI6IjBoLmZ8bWVtYmVyc2hpcHwxMDAzYmZmZDk5ZGRhYTJlQGxpdmUuY29tIiwidHQiOiIwIiwidXNlUGVyc2lzdGVudENvb2tpZSI6IjMifQ.cUZYTDlvMkVRb3JlNGgrY1lhVG5ISVNEamdZT2ZMYk8wYnVlUVJZUHZuTT0&amp;encodeFailures=1&amp;srcWidth=&amp;srcHeight=&amp;width=1919&amp;height=848&amp;action=Access"/>
          <p:cNvPicPr>
            <a:picLocks noChangeAspect="1" noChangeArrowheads="1"/>
          </p:cNvPicPr>
          <p:nvPr/>
        </p:nvPicPr>
        <p:blipFill>
          <a:blip r:embed="rId7" cstate="screen">
            <a:extLst>
              <a:ext uri="{28A0092B-C50C-407E-A947-70E740481C1C}">
                <a14:useLocalDpi xmlns:a14="http://schemas.microsoft.com/office/drawing/2010/main"/>
              </a:ext>
            </a:extLst>
          </a:blip>
          <a:srcRect/>
          <a:stretch>
            <a:fillRect/>
          </a:stretch>
        </p:blipFill>
        <p:spPr bwMode="auto">
          <a:xfrm>
            <a:off x="-50071" y="4629066"/>
            <a:ext cx="2697910" cy="1717588"/>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descr="https://northeurope1-mediap.svc.ms/transform/thumbnail?provider=spo&amp;inputFormat=jpg&amp;cs=fFNQTw&amp;docid=https%3A%2F%2Fbritishnutritionfounda.sharepoint.com%3A443%2F_api%2Fv2.0%2Fdrives%2Fb!zVWG0DeXP06YqRI5JYzuPP582epoqX9CsCuJPmugNVr0cTDFRH_9Q4lcjntqN0aw%2Fitems%2F01DKTTRER7ROWCFUV65RGZV4II7WUYINMY%3Fversion%3DPublished&amp;access_token=eyJ0eXAiOiJKV1QiLCJhbGciOiJub25lIn0.eyJhdWQiOiIwMDAwMDAwMy0wMDAwLTBmZjEtY2UwMC0wMDAwMDAwMDAwMDAvYnJpdGlzaG51dHJpdGlvbmZvdW5kYS5zaGFyZXBvaW50LmNvbUA1MjU5NDY2Zi1hNzQ2LTRiNTgtYjRiYy1iYWI3YTNiZTEzMjQiLCJpc3MiOiIwMDAwMDAwMy0wMDAwLTBmZjEtY2UwMC0wMDAwMDAwMDAwMDAiLCJuYmYiOiIxNjE1Mzc3NjAwIiwiZXhwIjoiMTYxNTM5OTIwMCIsImVuZHBvaW50dXJsIjoia0JYTDB0cWt1VmdhclBaWmxnTkZKUVBwMzdyMTR6dEtncTEwOXd6K2pLVT0iLCJlbmRwb2ludHVybExlbmd0aCI6IjEyOSIsImlzbG9vcGJhY2siOiJUcnVlIiwidmVyIjoiaGFzaGVkcHJvb2Z0b2tlbiIsInNpdGVpZCI6IlpEQTROalUxWTJRdE9UY3pOeTAwWlRObUxUazRZVGt0TVRJek9USTFPR05sWlROaiIsInNpZ25pbl9zdGF0ZSI6IltcImttc2lcIl0iLCJuYW1laWQiOiIwIy5mfG1lbWJlcnNoaXB8Zi5tZWVrQG51dHJpdGlvbi5vcmcudWsiLCJuaWkiOiJtaWNyb3NvZnQuc2hhcmVwb2ludCIsImlzdXNlciI6InRydWUiLCJjYWNoZWtleSI6IjBoLmZ8bWVtYmVyc2hpcHwxMDAzYmZmZDk5ZGRhYTJlQGxpdmUuY29tIiwidHQiOiIwIiwidXNlUGVyc2lzdGVudENvb2tpZSI6IjMifQ.cUZYTDlvMkVRb3JlNGgrY1lhVG5ISVNEamdZT2ZMYk8wYnVlUVJZUHZuTT0&amp;encodeFailures=1&amp;srcWidth=&amp;srcHeight=&amp;width=1919&amp;height=848&amp;action=Access"/>
          <p:cNvPicPr>
            <a:picLocks noChangeAspect="1" noChangeArrowheads="1"/>
          </p:cNvPicPr>
          <p:nvPr/>
        </p:nvPicPr>
        <p:blipFill>
          <a:blip r:embed="rId8" cstate="screen">
            <a:extLst>
              <a:ext uri="{28A0092B-C50C-407E-A947-70E740481C1C}">
                <a14:useLocalDpi xmlns:a14="http://schemas.microsoft.com/office/drawing/2010/main"/>
              </a:ext>
            </a:extLst>
          </a:blip>
          <a:srcRect/>
          <a:stretch>
            <a:fillRect/>
          </a:stretch>
        </p:blipFill>
        <p:spPr bwMode="auto">
          <a:xfrm>
            <a:off x="2372619" y="4124782"/>
            <a:ext cx="1858321" cy="254170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6586724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Bulbs</a:t>
            </a:r>
            <a:endParaRPr lang="en-GB" dirty="0"/>
          </a:p>
        </p:txBody>
      </p:sp>
      <p:sp>
        <p:nvSpPr>
          <p:cNvPr id="3" name="Subtitle 2"/>
          <p:cNvSpPr>
            <a:spLocks noGrp="1"/>
          </p:cNvSpPr>
          <p:nvPr>
            <p:ph type="subTitle" idx="1"/>
          </p:nvPr>
        </p:nvSpPr>
        <p:spPr/>
        <p:txBody>
          <a:bodyPr/>
          <a:lstStyle/>
          <a:p>
            <a:pPr marL="0" indent="0">
              <a:buNone/>
            </a:pPr>
            <a:r>
              <a:rPr lang="en-US" sz="2000" dirty="0"/>
              <a:t>Bulbs include:</a:t>
            </a:r>
          </a:p>
          <a:p>
            <a:r>
              <a:rPr lang="en-US" sz="2000" dirty="0"/>
              <a:t>garlic;</a:t>
            </a:r>
          </a:p>
          <a:p>
            <a:r>
              <a:rPr lang="en-US" sz="2000" dirty="0"/>
              <a:t>fennel;</a:t>
            </a:r>
          </a:p>
          <a:p>
            <a:r>
              <a:rPr lang="en-US" sz="2000" dirty="0"/>
              <a:t>onions;</a:t>
            </a:r>
          </a:p>
          <a:p>
            <a:r>
              <a:rPr lang="en-US" sz="2000" dirty="0"/>
              <a:t>shallots.</a:t>
            </a:r>
          </a:p>
          <a:p>
            <a:pPr marL="0" indent="0">
              <a:buNone/>
            </a:pPr>
            <a:endParaRPr lang="en-GB" dirty="0"/>
          </a:p>
        </p:txBody>
      </p:sp>
      <p:pic>
        <p:nvPicPr>
          <p:cNvPr id="4" name="Picture 3"/>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7957057" y="1651861"/>
            <a:ext cx="3852652" cy="3224635"/>
          </a:xfrm>
          <a:prstGeom prst="rect">
            <a:avLst/>
          </a:prstGeom>
        </p:spPr>
      </p:pic>
      <p:pic>
        <p:nvPicPr>
          <p:cNvPr id="5" name="Picture 4"/>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782612" y="3451227"/>
            <a:ext cx="4275807" cy="2850537"/>
          </a:xfrm>
          <a:prstGeom prst="rect">
            <a:avLst/>
          </a:prstGeom>
        </p:spPr>
      </p:pic>
      <p:pic>
        <p:nvPicPr>
          <p:cNvPr id="6" name="Picture 5"/>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5401258" y="1483359"/>
            <a:ext cx="3445910" cy="2295030"/>
          </a:xfrm>
          <a:prstGeom prst="rect">
            <a:avLst/>
          </a:prstGeom>
        </p:spPr>
      </p:pic>
      <p:sp>
        <p:nvSpPr>
          <p:cNvPr id="7" name="TextBox 7"/>
          <p:cNvSpPr txBox="1"/>
          <p:nvPr/>
        </p:nvSpPr>
        <p:spPr>
          <a:xfrm>
            <a:off x="10320671" y="4876496"/>
            <a:ext cx="2057643" cy="369332"/>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latin typeface="Arial" panose="020B0604020202020204" pitchFamily="34" charset="0"/>
                <a:cs typeface="Arial" panose="020B0604020202020204" pitchFamily="34" charset="0"/>
              </a:rPr>
              <a:t>Fennel</a:t>
            </a:r>
            <a:endParaRPr lang="en-GB" dirty="0">
              <a:latin typeface="Arial" panose="020B0604020202020204" pitchFamily="34" charset="0"/>
              <a:cs typeface="Arial" panose="020B0604020202020204" pitchFamily="34" charset="0"/>
            </a:endParaRPr>
          </a:p>
        </p:txBody>
      </p:sp>
      <p:sp>
        <p:nvSpPr>
          <p:cNvPr id="8" name="TextBox 8"/>
          <p:cNvSpPr txBox="1"/>
          <p:nvPr/>
        </p:nvSpPr>
        <p:spPr>
          <a:xfrm>
            <a:off x="6679046" y="3958110"/>
            <a:ext cx="1907916" cy="369332"/>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latin typeface="Arial" panose="020B0604020202020204" pitchFamily="34" charset="0"/>
                <a:cs typeface="Arial" panose="020B0604020202020204" pitchFamily="34" charset="0"/>
              </a:rPr>
              <a:t>Shallots</a:t>
            </a:r>
            <a:endParaRPr lang="en-GB" dirty="0">
              <a:latin typeface="Arial" panose="020B0604020202020204" pitchFamily="34" charset="0"/>
              <a:cs typeface="Arial" panose="020B0604020202020204" pitchFamily="34" charset="0"/>
            </a:endParaRPr>
          </a:p>
        </p:txBody>
      </p:sp>
      <p:sp>
        <p:nvSpPr>
          <p:cNvPr id="9" name="TextBox 9"/>
          <p:cNvSpPr txBox="1"/>
          <p:nvPr/>
        </p:nvSpPr>
        <p:spPr>
          <a:xfrm>
            <a:off x="4016116" y="6179229"/>
            <a:ext cx="1808800" cy="369332"/>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latin typeface="Arial" panose="020B0604020202020204" pitchFamily="34" charset="0"/>
                <a:cs typeface="Arial" panose="020B0604020202020204" pitchFamily="34" charset="0"/>
              </a:rPr>
              <a:t>Garlic</a:t>
            </a:r>
            <a:endParaRPr lang="en-GB"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724632972"/>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Vegetables</a:t>
            </a:r>
            <a:endParaRPr lang="en-GB" dirty="0"/>
          </a:p>
        </p:txBody>
      </p:sp>
      <p:sp>
        <p:nvSpPr>
          <p:cNvPr id="3" name="Subtitle 2"/>
          <p:cNvSpPr>
            <a:spLocks noGrp="1"/>
          </p:cNvSpPr>
          <p:nvPr>
            <p:ph type="subTitle" idx="1"/>
          </p:nvPr>
        </p:nvSpPr>
        <p:spPr/>
        <p:txBody>
          <a:bodyPr/>
          <a:lstStyle/>
          <a:p>
            <a:pPr marL="0" indent="0" algn="ctr">
              <a:buNone/>
            </a:pPr>
            <a:r>
              <a:rPr lang="en-GB" sz="3600" dirty="0"/>
              <a:t>For further information, go to:</a:t>
            </a:r>
          </a:p>
          <a:p>
            <a:pPr marL="0" indent="0" algn="ctr">
              <a:buNone/>
            </a:pPr>
            <a:r>
              <a:rPr lang="en-GB" sz="3600" dirty="0"/>
              <a:t>www.foodafactoflife.org.uk</a:t>
            </a:r>
          </a:p>
        </p:txBody>
      </p:sp>
      <p:sp>
        <p:nvSpPr>
          <p:cNvPr id="4" name="TextBox 3"/>
          <p:cNvSpPr txBox="1"/>
          <p:nvPr/>
        </p:nvSpPr>
        <p:spPr>
          <a:xfrm>
            <a:off x="67377" y="6153461"/>
            <a:ext cx="9904396" cy="307777"/>
          </a:xfrm>
          <a:prstGeom prst="rect">
            <a:avLst/>
          </a:prstGeom>
          <a:noFill/>
        </p:spPr>
        <p:txBody>
          <a:bodyPr wrap="square" rtlCol="0">
            <a:spAutoFit/>
          </a:bodyPr>
          <a:lstStyle/>
          <a:p>
            <a:r>
              <a:rPr lang="en-GB" sz="1400" dirty="0">
                <a:latin typeface="Arial" panose="020B0604020202020204" pitchFamily="34" charset="0"/>
                <a:cs typeface="Arial" panose="020B0604020202020204" pitchFamily="34" charset="0"/>
              </a:rPr>
              <a:t>This resource meets the</a:t>
            </a:r>
            <a:r>
              <a:rPr lang="en-GB" sz="1400" b="1" dirty="0">
                <a:latin typeface="Arial" panose="020B0604020202020204" pitchFamily="34" charset="0"/>
                <a:cs typeface="Arial" panose="020B0604020202020204" pitchFamily="34" charset="0"/>
              </a:rPr>
              <a:t> </a:t>
            </a:r>
            <a:r>
              <a:rPr lang="en-GB" sz="1400" b="1" i="1" u="sng" dirty="0">
                <a:latin typeface="Arial" panose="020B0604020202020204" pitchFamily="34" charset="0"/>
                <a:cs typeface="Arial" panose="020B0604020202020204" pitchFamily="34" charset="0"/>
                <a:hlinkClick r:id="rId2"/>
              </a:rPr>
              <a:t>Guidelines for producers and users of school education resources about food</a:t>
            </a:r>
            <a:r>
              <a:rPr lang="en-GB" sz="1400" b="1" i="1" dirty="0">
                <a:latin typeface="Arial" panose="020B0604020202020204" pitchFamily="34" charset="0"/>
                <a:cs typeface="Arial" panose="020B0604020202020204" pitchFamily="34" charset="0"/>
              </a:rPr>
              <a:t>.</a:t>
            </a:r>
            <a:endParaRPr lang="en-GB" sz="1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01843594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Bulbs - onions</a:t>
            </a:r>
            <a:endParaRPr lang="en-GB" dirty="0"/>
          </a:p>
        </p:txBody>
      </p:sp>
      <p:sp>
        <p:nvSpPr>
          <p:cNvPr id="3" name="Subtitle 2"/>
          <p:cNvSpPr>
            <a:spLocks noGrp="1"/>
          </p:cNvSpPr>
          <p:nvPr>
            <p:ph type="subTitle" idx="1"/>
          </p:nvPr>
        </p:nvSpPr>
        <p:spPr>
          <a:xfrm>
            <a:off x="1074273" y="2571092"/>
            <a:ext cx="4661508" cy="3600000"/>
          </a:xfrm>
        </p:spPr>
        <p:txBody>
          <a:bodyPr/>
          <a:lstStyle/>
          <a:p>
            <a:pPr marL="0" indent="0">
              <a:buNone/>
            </a:pPr>
            <a:r>
              <a:rPr lang="en-US" sz="2000" dirty="0"/>
              <a:t>There </a:t>
            </a:r>
            <a:r>
              <a:rPr lang="en-US" sz="2000" dirty="0" smtClean="0"/>
              <a:t>are different </a:t>
            </a:r>
            <a:r>
              <a:rPr lang="en-US" sz="2000" dirty="0"/>
              <a:t>types of onion, including:</a:t>
            </a:r>
          </a:p>
          <a:p>
            <a:r>
              <a:rPr lang="en-US" sz="2000" dirty="0"/>
              <a:t>cooking;</a:t>
            </a:r>
          </a:p>
          <a:p>
            <a:r>
              <a:rPr lang="en-US" sz="2000" dirty="0"/>
              <a:t>white;</a:t>
            </a:r>
          </a:p>
          <a:p>
            <a:r>
              <a:rPr lang="en-US" sz="2000" dirty="0"/>
              <a:t>pickling;</a:t>
            </a:r>
          </a:p>
          <a:p>
            <a:r>
              <a:rPr lang="en-US" sz="2000" dirty="0"/>
              <a:t>green;</a:t>
            </a:r>
          </a:p>
          <a:p>
            <a:r>
              <a:rPr lang="en-US" sz="2000" dirty="0"/>
              <a:t>salad;</a:t>
            </a:r>
          </a:p>
          <a:p>
            <a:r>
              <a:rPr lang="en-US" sz="2000" dirty="0"/>
              <a:t>red.</a:t>
            </a:r>
          </a:p>
        </p:txBody>
      </p:sp>
      <p:pic>
        <p:nvPicPr>
          <p:cNvPr id="5" name="Picture 4"/>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8573985" y="1672998"/>
            <a:ext cx="3443844" cy="2286928"/>
          </a:xfrm>
          <a:prstGeom prst="rect">
            <a:avLst/>
          </a:prstGeom>
        </p:spPr>
      </p:pic>
      <p:pic>
        <p:nvPicPr>
          <p:cNvPr id="6" name="Picture 5"/>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888391" y="1845782"/>
            <a:ext cx="3142794" cy="2093150"/>
          </a:xfrm>
          <a:prstGeom prst="rect">
            <a:avLst/>
          </a:prstGeom>
        </p:spPr>
      </p:pic>
      <p:pic>
        <p:nvPicPr>
          <p:cNvPr id="7" name="Picture 6"/>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8710551" y="4004217"/>
            <a:ext cx="3170712" cy="2111744"/>
          </a:xfrm>
          <a:prstGeom prst="rect">
            <a:avLst/>
          </a:prstGeom>
        </p:spPr>
      </p:pic>
      <p:pic>
        <p:nvPicPr>
          <p:cNvPr id="8" name="Picture 7"/>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3105710" y="3468253"/>
            <a:ext cx="2727158" cy="1805677"/>
          </a:xfrm>
          <a:prstGeom prst="rect">
            <a:avLst/>
          </a:prstGeom>
        </p:spPr>
      </p:pic>
      <p:pic>
        <p:nvPicPr>
          <p:cNvPr id="9" name="Picture 8"/>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5834964" y="3935651"/>
            <a:ext cx="2836108" cy="2417460"/>
          </a:xfrm>
          <a:prstGeom prst="rect">
            <a:avLst/>
          </a:prstGeom>
        </p:spPr>
      </p:pic>
      <p:sp>
        <p:nvSpPr>
          <p:cNvPr id="10" name="TextBox 9"/>
          <p:cNvSpPr txBox="1"/>
          <p:nvPr/>
        </p:nvSpPr>
        <p:spPr>
          <a:xfrm>
            <a:off x="9488384" y="3645725"/>
            <a:ext cx="1781299" cy="369332"/>
          </a:xfrm>
          <a:prstGeom prst="rect">
            <a:avLst/>
          </a:prstGeom>
          <a:noFill/>
        </p:spPr>
        <p:txBody>
          <a:bodyPr wrap="square" rtlCol="0">
            <a:spAutoFit/>
          </a:bodyPr>
          <a:lstStyle/>
          <a:p>
            <a:r>
              <a:rPr lang="en-US" dirty="0">
                <a:latin typeface="Arial" panose="020B0604020202020204" pitchFamily="34" charset="0"/>
                <a:cs typeface="Arial" panose="020B0604020202020204" pitchFamily="34" charset="0"/>
              </a:rPr>
              <a:t>Cooking</a:t>
            </a:r>
            <a:endParaRPr lang="en-GB" dirty="0">
              <a:latin typeface="Arial" panose="020B0604020202020204" pitchFamily="34" charset="0"/>
              <a:cs typeface="Arial" panose="020B0604020202020204" pitchFamily="34" charset="0"/>
            </a:endParaRPr>
          </a:p>
        </p:txBody>
      </p:sp>
      <p:sp>
        <p:nvSpPr>
          <p:cNvPr id="11" name="TextBox 10"/>
          <p:cNvSpPr txBox="1"/>
          <p:nvPr/>
        </p:nvSpPr>
        <p:spPr>
          <a:xfrm>
            <a:off x="9613075" y="5990404"/>
            <a:ext cx="2268188" cy="369332"/>
          </a:xfrm>
          <a:prstGeom prst="rect">
            <a:avLst/>
          </a:prstGeom>
          <a:noFill/>
        </p:spPr>
        <p:txBody>
          <a:bodyPr wrap="square" rtlCol="0">
            <a:spAutoFit/>
          </a:bodyPr>
          <a:lstStyle/>
          <a:p>
            <a:r>
              <a:rPr lang="en-US" dirty="0">
                <a:latin typeface="Arial" panose="020B0604020202020204" pitchFamily="34" charset="0"/>
                <a:cs typeface="Arial" panose="020B0604020202020204" pitchFamily="34" charset="0"/>
              </a:rPr>
              <a:t>Pickling</a:t>
            </a:r>
            <a:endParaRPr lang="en-GB" dirty="0">
              <a:latin typeface="Arial" panose="020B0604020202020204" pitchFamily="34" charset="0"/>
              <a:cs typeface="Arial" panose="020B0604020202020204" pitchFamily="34" charset="0"/>
            </a:endParaRPr>
          </a:p>
        </p:txBody>
      </p:sp>
      <p:sp>
        <p:nvSpPr>
          <p:cNvPr id="12" name="TextBox 11"/>
          <p:cNvSpPr txBox="1"/>
          <p:nvPr/>
        </p:nvSpPr>
        <p:spPr>
          <a:xfrm>
            <a:off x="6963270" y="3870474"/>
            <a:ext cx="2218428" cy="369332"/>
          </a:xfrm>
          <a:prstGeom prst="rect">
            <a:avLst/>
          </a:prstGeom>
          <a:noFill/>
        </p:spPr>
        <p:txBody>
          <a:bodyPr wrap="square" rtlCol="0">
            <a:spAutoFit/>
          </a:bodyPr>
          <a:lstStyle/>
          <a:p>
            <a:r>
              <a:rPr lang="en-US" dirty="0">
                <a:latin typeface="Arial" panose="020B0604020202020204" pitchFamily="34" charset="0"/>
                <a:cs typeface="Arial" panose="020B0604020202020204" pitchFamily="34" charset="0"/>
              </a:rPr>
              <a:t>White</a:t>
            </a:r>
            <a:endParaRPr lang="en-GB" dirty="0">
              <a:latin typeface="Arial" panose="020B0604020202020204" pitchFamily="34" charset="0"/>
              <a:cs typeface="Arial" panose="020B0604020202020204" pitchFamily="34" charset="0"/>
            </a:endParaRPr>
          </a:p>
        </p:txBody>
      </p:sp>
      <p:sp>
        <p:nvSpPr>
          <p:cNvPr id="13" name="TextBox 12"/>
          <p:cNvSpPr txBox="1"/>
          <p:nvPr/>
        </p:nvSpPr>
        <p:spPr>
          <a:xfrm>
            <a:off x="7066162" y="5931295"/>
            <a:ext cx="1704093" cy="369332"/>
          </a:xfrm>
          <a:prstGeom prst="rect">
            <a:avLst/>
          </a:prstGeom>
          <a:noFill/>
        </p:spPr>
        <p:txBody>
          <a:bodyPr wrap="square" rtlCol="0">
            <a:spAutoFit/>
          </a:bodyPr>
          <a:lstStyle/>
          <a:p>
            <a:r>
              <a:rPr lang="en-US" dirty="0">
                <a:latin typeface="Arial" panose="020B0604020202020204" pitchFamily="34" charset="0"/>
                <a:cs typeface="Arial" panose="020B0604020202020204" pitchFamily="34" charset="0"/>
              </a:rPr>
              <a:t>Red</a:t>
            </a:r>
            <a:endParaRPr lang="en-GB" dirty="0">
              <a:latin typeface="Arial" panose="020B0604020202020204" pitchFamily="34" charset="0"/>
              <a:cs typeface="Arial" panose="020B0604020202020204" pitchFamily="34" charset="0"/>
            </a:endParaRPr>
          </a:p>
        </p:txBody>
      </p:sp>
      <p:sp>
        <p:nvSpPr>
          <p:cNvPr id="14" name="TextBox 13"/>
          <p:cNvSpPr txBox="1"/>
          <p:nvPr/>
        </p:nvSpPr>
        <p:spPr>
          <a:xfrm>
            <a:off x="3941431" y="5073250"/>
            <a:ext cx="1637759" cy="378725"/>
          </a:xfrm>
          <a:prstGeom prst="rect">
            <a:avLst/>
          </a:prstGeom>
          <a:noFill/>
        </p:spPr>
        <p:txBody>
          <a:bodyPr wrap="square" rtlCol="0">
            <a:spAutoFit/>
          </a:bodyPr>
          <a:lstStyle/>
          <a:p>
            <a:r>
              <a:rPr lang="en-US" dirty="0">
                <a:latin typeface="Arial" panose="020B0604020202020204" pitchFamily="34" charset="0"/>
                <a:cs typeface="Arial" panose="020B0604020202020204" pitchFamily="34" charset="0"/>
              </a:rPr>
              <a:t>Green</a:t>
            </a:r>
            <a:endParaRPr lang="en-GB"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43309301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a:t>Flowers</a:t>
            </a:r>
            <a:endParaRPr lang="en-GB"/>
          </a:p>
        </p:txBody>
      </p:sp>
      <p:sp>
        <p:nvSpPr>
          <p:cNvPr id="3" name="Subtitle 2"/>
          <p:cNvSpPr>
            <a:spLocks noGrp="1"/>
          </p:cNvSpPr>
          <p:nvPr>
            <p:ph type="subTitle" idx="1"/>
          </p:nvPr>
        </p:nvSpPr>
        <p:spPr>
          <a:xfrm>
            <a:off x="1169276" y="2494090"/>
            <a:ext cx="5433655" cy="3600000"/>
          </a:xfrm>
        </p:spPr>
        <p:txBody>
          <a:bodyPr/>
          <a:lstStyle/>
          <a:p>
            <a:pPr marL="0" indent="0">
              <a:buNone/>
            </a:pPr>
            <a:r>
              <a:rPr lang="en-GB" sz="2000" dirty="0" smtClean="0"/>
              <a:t>Flowers are part of the plant that allow it to reproduce. </a:t>
            </a:r>
          </a:p>
          <a:p>
            <a:pPr marL="0" indent="0">
              <a:buNone/>
            </a:pPr>
            <a:r>
              <a:rPr lang="en-US" sz="2000" dirty="0" smtClean="0">
                <a:latin typeface="Arial"/>
                <a:cs typeface="Arial"/>
              </a:rPr>
              <a:t>Pollination is required for the plant to reproduce. Pollination happens when the plant's male part (the stamen) creates pollen, which is moved to the female part (the stigma). The transfer of pollen can be by wind, birds, bats, mammals and insects, including butterflies and bees. </a:t>
            </a:r>
            <a:endParaRPr lang="en-US" sz="2000" dirty="0" smtClean="0"/>
          </a:p>
          <a:p>
            <a:pPr marL="0" indent="0">
              <a:buNone/>
            </a:pPr>
            <a:r>
              <a:rPr lang="en-US" sz="2000" dirty="0" smtClean="0"/>
              <a:t>Bees </a:t>
            </a:r>
            <a:r>
              <a:rPr lang="en-US" sz="2000" dirty="0"/>
              <a:t>are a particularly important pollinator and there are around 70 crops in the UK that depend on, or benefit from, bee pollination.</a:t>
            </a:r>
          </a:p>
          <a:p>
            <a:pPr marL="0" indent="0">
              <a:buNone/>
            </a:pPr>
            <a:endParaRPr lang="en-GB" sz="2000" dirty="0"/>
          </a:p>
        </p:txBody>
      </p:sp>
      <p:pic>
        <p:nvPicPr>
          <p:cNvPr id="4" name="Picture 3"/>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6954344" y="1992759"/>
            <a:ext cx="5059496" cy="3372997"/>
          </a:xfrm>
          <a:prstGeom prst="rect">
            <a:avLst/>
          </a:prstGeom>
        </p:spPr>
      </p:pic>
      <p:sp>
        <p:nvSpPr>
          <p:cNvPr id="5" name="TextBox 4"/>
          <p:cNvSpPr txBox="1"/>
          <p:nvPr/>
        </p:nvSpPr>
        <p:spPr>
          <a:xfrm>
            <a:off x="6954346" y="5553778"/>
            <a:ext cx="5237654" cy="646331"/>
          </a:xfrm>
          <a:prstGeom prst="rect">
            <a:avLst/>
          </a:prstGeom>
          <a:noFill/>
        </p:spPr>
        <p:txBody>
          <a:bodyPr wrap="square" rtlCol="0">
            <a:spAutoFit/>
          </a:bodyPr>
          <a:lstStyle/>
          <a:p>
            <a:r>
              <a:rPr lang="en-US" dirty="0">
                <a:latin typeface="Arial" panose="020B0604020202020204" pitchFamily="34" charset="0"/>
                <a:cs typeface="Arial" panose="020B0604020202020204" pitchFamily="34" charset="0"/>
              </a:rPr>
              <a:t>Cauliflower is the edible flower of a plant</a:t>
            </a:r>
            <a:r>
              <a:rPr lang="en-GB" dirty="0"/>
              <a:t>. </a:t>
            </a:r>
            <a:r>
              <a:rPr lang="en-GB" dirty="0">
                <a:latin typeface="Arial" panose="020B0604020202020204" pitchFamily="34" charset="0"/>
                <a:cs typeface="Arial" panose="020B0604020202020204" pitchFamily="34" charset="0"/>
              </a:rPr>
              <a:t>Some flowers are edible, but many others are </a:t>
            </a:r>
            <a:r>
              <a:rPr lang="en-GB" dirty="0" smtClean="0">
                <a:latin typeface="Arial" panose="020B0604020202020204" pitchFamily="34" charset="0"/>
                <a:cs typeface="Arial" panose="020B0604020202020204" pitchFamily="34" charset="0"/>
              </a:rPr>
              <a:t>not</a:t>
            </a:r>
            <a:endParaRPr lang="en-GB" dirty="0">
              <a:latin typeface="Arial" panose="020B0604020202020204" pitchFamily="34" charset="0"/>
              <a:cs typeface="Arial" panose="020B0604020202020204" pitchFamily="34" charset="0"/>
            </a:endParaRPr>
          </a:p>
        </p:txBody>
      </p:sp>
      <p:sp>
        <p:nvSpPr>
          <p:cNvPr id="6" name="TextBox 5"/>
          <p:cNvSpPr txBox="1"/>
          <p:nvPr/>
        </p:nvSpPr>
        <p:spPr>
          <a:xfrm>
            <a:off x="1101897" y="6094090"/>
            <a:ext cx="3575981" cy="307777"/>
          </a:xfrm>
          <a:prstGeom prst="rect">
            <a:avLst/>
          </a:prstGeom>
          <a:noFill/>
        </p:spPr>
        <p:txBody>
          <a:bodyPr wrap="square" rtlCol="0">
            <a:spAutoFit/>
          </a:bodyPr>
          <a:lstStyle/>
          <a:p>
            <a:r>
              <a:rPr lang="en-US" sz="1400">
                <a:latin typeface="Arial" panose="020B0604020202020204" pitchFamily="34" charset="0"/>
                <a:cs typeface="Arial" panose="020B0604020202020204" pitchFamily="34" charset="0"/>
                <a:hlinkClick r:id="rId3"/>
              </a:rPr>
              <a:t>Soil Association</a:t>
            </a:r>
            <a:endParaRPr lang="en-GB" sz="140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12330668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6097727" y="3619752"/>
            <a:ext cx="3405536" cy="2580039"/>
          </a:xfrm>
          <a:prstGeom prst="rect">
            <a:avLst/>
          </a:prstGeom>
        </p:spPr>
      </p:pic>
      <p:pic>
        <p:nvPicPr>
          <p:cNvPr id="12" name="Picture 11"/>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3199464" y="3218793"/>
            <a:ext cx="2247918" cy="1545444"/>
          </a:xfrm>
          <a:prstGeom prst="rect">
            <a:avLst/>
          </a:prstGeom>
        </p:spPr>
      </p:pic>
      <p:sp>
        <p:nvSpPr>
          <p:cNvPr id="2" name="Title 1"/>
          <p:cNvSpPr>
            <a:spLocks noGrp="1"/>
          </p:cNvSpPr>
          <p:nvPr>
            <p:ph type="ctrTitle"/>
          </p:nvPr>
        </p:nvSpPr>
        <p:spPr/>
        <p:txBody>
          <a:bodyPr/>
          <a:lstStyle/>
          <a:p>
            <a:r>
              <a:rPr lang="en-US" dirty="0"/>
              <a:t>Flowers</a:t>
            </a:r>
            <a:endParaRPr lang="en-GB" dirty="0"/>
          </a:p>
        </p:txBody>
      </p:sp>
      <p:sp>
        <p:nvSpPr>
          <p:cNvPr id="3" name="Subtitle 2"/>
          <p:cNvSpPr>
            <a:spLocks noGrp="1"/>
          </p:cNvSpPr>
          <p:nvPr>
            <p:ph type="subTitle" idx="1"/>
          </p:nvPr>
        </p:nvSpPr>
        <p:spPr/>
        <p:txBody>
          <a:bodyPr/>
          <a:lstStyle/>
          <a:p>
            <a:pPr marL="0" indent="0">
              <a:buNone/>
            </a:pPr>
            <a:r>
              <a:rPr lang="en-US" sz="2000" dirty="0"/>
              <a:t>Flowers include:</a:t>
            </a:r>
          </a:p>
          <a:p>
            <a:r>
              <a:rPr lang="en-US" sz="2000" dirty="0"/>
              <a:t>artichoke;</a:t>
            </a:r>
          </a:p>
          <a:p>
            <a:r>
              <a:rPr lang="en-US" sz="2000" dirty="0"/>
              <a:t>broccoli;</a:t>
            </a:r>
          </a:p>
          <a:p>
            <a:r>
              <a:rPr lang="en-US" sz="2000" dirty="0"/>
              <a:t>capers;</a:t>
            </a:r>
          </a:p>
          <a:p>
            <a:r>
              <a:rPr lang="en-US" sz="2000" dirty="0"/>
              <a:t>cauliflower.</a:t>
            </a:r>
          </a:p>
          <a:p>
            <a:endParaRPr lang="en-US" dirty="0"/>
          </a:p>
          <a:p>
            <a:pPr marL="0" indent="0">
              <a:buNone/>
            </a:pPr>
            <a:endParaRPr lang="en-US" dirty="0"/>
          </a:p>
        </p:txBody>
      </p:sp>
      <p:pic>
        <p:nvPicPr>
          <p:cNvPr id="4" name="Picture 3"/>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8613625" y="1636097"/>
            <a:ext cx="3153944" cy="2135220"/>
          </a:xfrm>
          <a:prstGeom prst="rect">
            <a:avLst/>
          </a:prstGeom>
        </p:spPr>
      </p:pic>
      <p:sp>
        <p:nvSpPr>
          <p:cNvPr id="5" name="TextBox 4"/>
          <p:cNvSpPr txBox="1"/>
          <p:nvPr/>
        </p:nvSpPr>
        <p:spPr>
          <a:xfrm>
            <a:off x="9739352" y="3885961"/>
            <a:ext cx="1925052" cy="369332"/>
          </a:xfrm>
          <a:prstGeom prst="rect">
            <a:avLst/>
          </a:prstGeom>
          <a:noFill/>
        </p:spPr>
        <p:txBody>
          <a:bodyPr wrap="square" rtlCol="0">
            <a:spAutoFit/>
          </a:bodyPr>
          <a:lstStyle/>
          <a:p>
            <a:r>
              <a:rPr lang="en-US" dirty="0">
                <a:latin typeface="Arial" panose="020B0604020202020204" pitchFamily="34" charset="0"/>
                <a:cs typeface="Arial" panose="020B0604020202020204" pitchFamily="34" charset="0"/>
              </a:rPr>
              <a:t>Cauliflower</a:t>
            </a:r>
            <a:endParaRPr lang="en-GB" dirty="0">
              <a:latin typeface="Arial" panose="020B0604020202020204" pitchFamily="34" charset="0"/>
              <a:cs typeface="Arial" panose="020B0604020202020204" pitchFamily="34" charset="0"/>
            </a:endParaRPr>
          </a:p>
        </p:txBody>
      </p:sp>
      <p:pic>
        <p:nvPicPr>
          <p:cNvPr id="7" name="Picture 6"/>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6136766" y="1126233"/>
            <a:ext cx="2401222" cy="2484335"/>
          </a:xfrm>
          <a:prstGeom prst="rect">
            <a:avLst/>
          </a:prstGeom>
        </p:spPr>
      </p:pic>
      <p:sp>
        <p:nvSpPr>
          <p:cNvPr id="8" name="TextBox 5"/>
          <p:cNvSpPr txBox="1"/>
          <p:nvPr/>
        </p:nvSpPr>
        <p:spPr>
          <a:xfrm>
            <a:off x="6629899" y="3316918"/>
            <a:ext cx="2454442" cy="365760"/>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latin typeface="Arial" panose="020B0604020202020204" pitchFamily="34" charset="0"/>
                <a:cs typeface="Arial" panose="020B0604020202020204" pitchFamily="34" charset="0"/>
              </a:rPr>
              <a:t>Broccoli</a:t>
            </a:r>
            <a:endParaRPr lang="en-GB" dirty="0">
              <a:latin typeface="Arial" panose="020B0604020202020204" pitchFamily="34" charset="0"/>
              <a:cs typeface="Arial" panose="020B0604020202020204" pitchFamily="34" charset="0"/>
            </a:endParaRPr>
          </a:p>
        </p:txBody>
      </p:sp>
      <p:sp>
        <p:nvSpPr>
          <p:cNvPr id="9" name="TextBox 6"/>
          <p:cNvSpPr txBox="1"/>
          <p:nvPr/>
        </p:nvSpPr>
        <p:spPr>
          <a:xfrm>
            <a:off x="6914850" y="6055855"/>
            <a:ext cx="1983985" cy="369332"/>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latin typeface="Arial" panose="020B0604020202020204" pitchFamily="34" charset="0"/>
                <a:cs typeface="Arial" panose="020B0604020202020204" pitchFamily="34" charset="0"/>
              </a:rPr>
              <a:t>Artichoke</a:t>
            </a:r>
            <a:endParaRPr lang="en-GB" dirty="0">
              <a:latin typeface="Arial" panose="020B0604020202020204" pitchFamily="34" charset="0"/>
              <a:cs typeface="Arial" panose="020B0604020202020204" pitchFamily="34" charset="0"/>
            </a:endParaRPr>
          </a:p>
        </p:txBody>
      </p:sp>
      <p:pic>
        <p:nvPicPr>
          <p:cNvPr id="10" name="Picture 9"/>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9252457" y="4321954"/>
            <a:ext cx="2170835" cy="1736668"/>
          </a:xfrm>
          <a:prstGeom prst="rect">
            <a:avLst/>
          </a:prstGeom>
        </p:spPr>
      </p:pic>
      <p:sp>
        <p:nvSpPr>
          <p:cNvPr id="11" name="TextBox 10"/>
          <p:cNvSpPr txBox="1"/>
          <p:nvPr/>
        </p:nvSpPr>
        <p:spPr>
          <a:xfrm>
            <a:off x="9777558" y="5940617"/>
            <a:ext cx="2223436" cy="369332"/>
          </a:xfrm>
          <a:prstGeom prst="rect">
            <a:avLst/>
          </a:prstGeom>
          <a:noFill/>
        </p:spPr>
        <p:txBody>
          <a:bodyPr wrap="square" rtlCol="0">
            <a:spAutoFit/>
          </a:bodyPr>
          <a:lstStyle/>
          <a:p>
            <a:r>
              <a:rPr lang="en-US" dirty="0">
                <a:latin typeface="Arial" panose="020B0604020202020204" pitchFamily="34" charset="0"/>
                <a:cs typeface="Arial" panose="020B0604020202020204" pitchFamily="34" charset="0"/>
              </a:rPr>
              <a:t>Cauliflower</a:t>
            </a:r>
            <a:endParaRPr lang="en-GB" dirty="0">
              <a:latin typeface="Arial" panose="020B0604020202020204" pitchFamily="34" charset="0"/>
              <a:cs typeface="Arial" panose="020B0604020202020204" pitchFamily="34" charset="0"/>
            </a:endParaRPr>
          </a:p>
        </p:txBody>
      </p:sp>
      <p:sp>
        <p:nvSpPr>
          <p:cNvPr id="13" name="TextBox 12"/>
          <p:cNvSpPr txBox="1"/>
          <p:nvPr/>
        </p:nvSpPr>
        <p:spPr>
          <a:xfrm>
            <a:off x="3775358" y="4866865"/>
            <a:ext cx="2086280" cy="369332"/>
          </a:xfrm>
          <a:prstGeom prst="rect">
            <a:avLst/>
          </a:prstGeom>
          <a:noFill/>
        </p:spPr>
        <p:txBody>
          <a:bodyPr wrap="square" rtlCol="0">
            <a:spAutoFit/>
          </a:bodyPr>
          <a:lstStyle/>
          <a:p>
            <a:r>
              <a:rPr lang="en-US" dirty="0">
                <a:latin typeface="Arial" panose="020B0604020202020204" pitchFamily="34" charset="0"/>
                <a:cs typeface="Arial" panose="020B0604020202020204" pitchFamily="34" charset="0"/>
              </a:rPr>
              <a:t>Capers</a:t>
            </a:r>
            <a:endParaRPr lang="en-GB" dirty="0">
              <a:latin typeface="Arial" panose="020B0604020202020204" pitchFamily="34" charset="0"/>
              <a:cs typeface="Arial" panose="020B0604020202020204" pitchFamily="34" charset="0"/>
            </a:endParaRPr>
          </a:p>
        </p:txBody>
      </p:sp>
      <p:sp>
        <p:nvSpPr>
          <p:cNvPr id="14" name="TextBox 13"/>
          <p:cNvSpPr txBox="1"/>
          <p:nvPr/>
        </p:nvSpPr>
        <p:spPr>
          <a:xfrm>
            <a:off x="933186" y="5623143"/>
            <a:ext cx="4197079" cy="1015663"/>
          </a:xfrm>
          <a:prstGeom prst="rect">
            <a:avLst/>
          </a:prstGeom>
          <a:noFill/>
        </p:spPr>
        <p:txBody>
          <a:bodyPr wrap="square" rtlCol="0">
            <a:spAutoFit/>
          </a:bodyPr>
          <a:lstStyle/>
          <a:p>
            <a:r>
              <a:rPr lang="en-US" sz="2000" dirty="0">
                <a:latin typeface="Arial" panose="020B0604020202020204" pitchFamily="34" charset="0"/>
                <a:cs typeface="Arial" panose="020B0604020202020204" pitchFamily="34" charset="0"/>
              </a:rPr>
              <a:t>Cauliflower and broccoli are from the family of vegetables known as brassica.</a:t>
            </a:r>
            <a:endParaRPr lang="en-GB" sz="20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07578279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Flowers - broccoli</a:t>
            </a:r>
          </a:p>
        </p:txBody>
      </p:sp>
      <p:sp>
        <p:nvSpPr>
          <p:cNvPr id="3" name="Subtitle 2"/>
          <p:cNvSpPr>
            <a:spLocks noGrp="1"/>
          </p:cNvSpPr>
          <p:nvPr>
            <p:ph type="subTitle" idx="1"/>
          </p:nvPr>
        </p:nvSpPr>
        <p:spPr>
          <a:xfrm>
            <a:off x="1164268" y="2315559"/>
            <a:ext cx="4832271" cy="3600000"/>
          </a:xfrm>
        </p:spPr>
        <p:txBody>
          <a:bodyPr/>
          <a:lstStyle/>
          <a:p>
            <a:pPr marL="0" indent="0">
              <a:buNone/>
            </a:pPr>
            <a:r>
              <a:rPr lang="en-US" sz="2000" dirty="0"/>
              <a:t>There are different varieties of broccoli including:</a:t>
            </a:r>
          </a:p>
          <a:p>
            <a:r>
              <a:rPr lang="en-GB" sz="2000" dirty="0"/>
              <a:t>Calabrese;</a:t>
            </a:r>
            <a:endParaRPr lang="en-US" sz="2000" dirty="0"/>
          </a:p>
          <a:p>
            <a:r>
              <a:rPr lang="en-US" sz="2000" dirty="0"/>
              <a:t>Sprouting;</a:t>
            </a:r>
          </a:p>
          <a:p>
            <a:r>
              <a:rPr lang="en-US" sz="2000" dirty="0"/>
              <a:t>Romanesco.</a:t>
            </a:r>
          </a:p>
          <a:p>
            <a:endParaRPr lang="en-GB" sz="2800" dirty="0"/>
          </a:p>
        </p:txBody>
      </p:sp>
      <p:pic>
        <p:nvPicPr>
          <p:cNvPr id="6" name="Picture 5"/>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7479941" y="828467"/>
            <a:ext cx="2771942" cy="2867887"/>
          </a:xfrm>
          <a:prstGeom prst="rect">
            <a:avLst/>
          </a:prstGeom>
        </p:spPr>
      </p:pic>
      <p:pic>
        <p:nvPicPr>
          <p:cNvPr id="4" name="Picture 3"/>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9017535" y="3821229"/>
            <a:ext cx="3045008" cy="2028023"/>
          </a:xfrm>
          <a:prstGeom prst="rect">
            <a:avLst/>
          </a:prstGeom>
        </p:spPr>
      </p:pic>
      <p:pic>
        <p:nvPicPr>
          <p:cNvPr id="5" name="Picture 4"/>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5645734" y="3935149"/>
            <a:ext cx="3307523" cy="2202862"/>
          </a:xfrm>
          <a:prstGeom prst="rect">
            <a:avLst/>
          </a:prstGeom>
        </p:spPr>
      </p:pic>
      <p:sp>
        <p:nvSpPr>
          <p:cNvPr id="7" name="TextBox 6"/>
          <p:cNvSpPr txBox="1"/>
          <p:nvPr/>
        </p:nvSpPr>
        <p:spPr>
          <a:xfrm>
            <a:off x="8094847" y="3425722"/>
            <a:ext cx="2974206" cy="369332"/>
          </a:xfrm>
          <a:prstGeom prst="rect">
            <a:avLst/>
          </a:prstGeom>
          <a:noFill/>
        </p:spPr>
        <p:txBody>
          <a:bodyPr wrap="square" rtlCol="0">
            <a:spAutoFit/>
          </a:bodyPr>
          <a:lstStyle/>
          <a:p>
            <a:r>
              <a:rPr lang="en-US" dirty="0">
                <a:latin typeface="Arial" panose="020B0604020202020204" pitchFamily="34" charset="0"/>
                <a:cs typeface="Arial" panose="020B0604020202020204" pitchFamily="34" charset="0"/>
              </a:rPr>
              <a:t>Calabrese</a:t>
            </a:r>
            <a:endParaRPr lang="en-GB" dirty="0">
              <a:latin typeface="Arial" panose="020B0604020202020204" pitchFamily="34" charset="0"/>
              <a:cs typeface="Arial" panose="020B0604020202020204" pitchFamily="34" charset="0"/>
            </a:endParaRPr>
          </a:p>
        </p:txBody>
      </p:sp>
      <p:sp>
        <p:nvSpPr>
          <p:cNvPr id="8" name="TextBox 7"/>
          <p:cNvSpPr txBox="1"/>
          <p:nvPr/>
        </p:nvSpPr>
        <p:spPr>
          <a:xfrm>
            <a:off x="6903435" y="5849252"/>
            <a:ext cx="1829198" cy="369332"/>
          </a:xfrm>
          <a:prstGeom prst="rect">
            <a:avLst/>
          </a:prstGeom>
          <a:noFill/>
        </p:spPr>
        <p:txBody>
          <a:bodyPr wrap="square" rtlCol="0">
            <a:spAutoFit/>
          </a:bodyPr>
          <a:lstStyle/>
          <a:p>
            <a:r>
              <a:rPr lang="en-US" dirty="0">
                <a:latin typeface="Arial" panose="020B0604020202020204" pitchFamily="34" charset="0"/>
                <a:cs typeface="Arial" panose="020B0604020202020204" pitchFamily="34" charset="0"/>
              </a:rPr>
              <a:t>Sprouting</a:t>
            </a:r>
            <a:endParaRPr lang="en-GB" dirty="0">
              <a:latin typeface="Arial" panose="020B0604020202020204" pitchFamily="34" charset="0"/>
              <a:cs typeface="Arial" panose="020B0604020202020204" pitchFamily="34" charset="0"/>
            </a:endParaRPr>
          </a:p>
        </p:txBody>
      </p:sp>
      <p:sp>
        <p:nvSpPr>
          <p:cNvPr id="9" name="TextBox 8"/>
          <p:cNvSpPr txBox="1"/>
          <p:nvPr/>
        </p:nvSpPr>
        <p:spPr>
          <a:xfrm>
            <a:off x="9079567" y="5849252"/>
            <a:ext cx="2903886" cy="369332"/>
          </a:xfrm>
          <a:prstGeom prst="rect">
            <a:avLst/>
          </a:prstGeom>
          <a:noFill/>
        </p:spPr>
        <p:txBody>
          <a:bodyPr wrap="square" rtlCol="0">
            <a:spAutoFit/>
          </a:bodyPr>
          <a:lstStyle/>
          <a:p>
            <a:r>
              <a:rPr lang="en-US" dirty="0">
                <a:latin typeface="Arial" panose="020B0604020202020204" pitchFamily="34" charset="0"/>
                <a:cs typeface="Arial" panose="020B0604020202020204" pitchFamily="34" charset="0"/>
              </a:rPr>
              <a:t>Purple sprouting</a:t>
            </a:r>
            <a:endParaRPr lang="en-GB" dirty="0">
              <a:latin typeface="Arial" panose="020B0604020202020204" pitchFamily="34" charset="0"/>
              <a:cs typeface="Arial" panose="020B0604020202020204" pitchFamily="34" charset="0"/>
            </a:endParaRPr>
          </a:p>
        </p:txBody>
      </p:sp>
      <p:pic>
        <p:nvPicPr>
          <p:cNvPr id="10" name="Picture 9"/>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3090562" y="2819683"/>
            <a:ext cx="2878881" cy="2090838"/>
          </a:xfrm>
          <a:prstGeom prst="rect">
            <a:avLst/>
          </a:prstGeom>
        </p:spPr>
      </p:pic>
      <p:sp>
        <p:nvSpPr>
          <p:cNvPr id="11" name="TextBox 10"/>
          <p:cNvSpPr txBox="1"/>
          <p:nvPr/>
        </p:nvSpPr>
        <p:spPr>
          <a:xfrm>
            <a:off x="4005036" y="4851914"/>
            <a:ext cx="1804072" cy="369332"/>
          </a:xfrm>
          <a:prstGeom prst="rect">
            <a:avLst/>
          </a:prstGeom>
          <a:noFill/>
        </p:spPr>
        <p:txBody>
          <a:bodyPr wrap="square" rtlCol="0">
            <a:spAutoFit/>
          </a:bodyPr>
          <a:lstStyle/>
          <a:p>
            <a:r>
              <a:rPr lang="en-US" dirty="0" smtClean="0">
                <a:latin typeface="Arial" panose="020B0604020202020204" pitchFamily="34" charset="0"/>
                <a:cs typeface="Arial" panose="020B0604020202020204" pitchFamily="34" charset="0"/>
              </a:rPr>
              <a:t>Romanesco</a:t>
            </a:r>
            <a:endParaRPr lang="en-GB"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89718129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dirty="0" smtClean="0"/>
              <a:t>Flowers - harvesting </a:t>
            </a:r>
            <a:r>
              <a:rPr lang="en-GB" dirty="0"/>
              <a:t>broccoli</a:t>
            </a:r>
            <a:endParaRPr lang="en-US" dirty="0"/>
          </a:p>
        </p:txBody>
      </p:sp>
      <p:sp>
        <p:nvSpPr>
          <p:cNvPr id="3" name="Subtitle 2"/>
          <p:cNvSpPr>
            <a:spLocks noGrp="1"/>
          </p:cNvSpPr>
          <p:nvPr>
            <p:ph type="subTitle" idx="1"/>
          </p:nvPr>
        </p:nvSpPr>
        <p:spPr>
          <a:xfrm>
            <a:off x="1169274" y="2571092"/>
            <a:ext cx="4259372" cy="3600000"/>
          </a:xfrm>
        </p:spPr>
        <p:txBody>
          <a:bodyPr/>
          <a:lstStyle/>
          <a:p>
            <a:pPr marL="0" indent="0">
              <a:buNone/>
            </a:pPr>
            <a:r>
              <a:rPr lang="en-US" sz="2000" dirty="0"/>
              <a:t>Watch the video about broccoli being harvested. </a:t>
            </a:r>
            <a:endParaRPr lang="en-GB" sz="2000" dirty="0"/>
          </a:p>
          <a:p>
            <a:pPr marL="0" indent="0">
              <a:buNone/>
            </a:pPr>
            <a:endParaRPr lang="en-US" sz="2000" dirty="0"/>
          </a:p>
          <a:p>
            <a:pPr marL="0" indent="0">
              <a:buNone/>
            </a:pPr>
            <a:r>
              <a:rPr lang="en-US" sz="2000" dirty="0"/>
              <a:t>Then answer the Budding broccoli </a:t>
            </a:r>
            <a:r>
              <a:rPr lang="en-US" sz="2000" dirty="0">
                <a:hlinkClick r:id="rId2"/>
              </a:rPr>
              <a:t>quiz</a:t>
            </a:r>
            <a:r>
              <a:rPr lang="en-US" sz="2000" dirty="0"/>
              <a:t>.</a:t>
            </a:r>
            <a:endParaRPr lang="en-GB" sz="2000" dirty="0"/>
          </a:p>
        </p:txBody>
      </p:sp>
      <p:pic>
        <p:nvPicPr>
          <p:cNvPr id="6" name="Picture 5">
            <a:hlinkClick r:id="rId3"/>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5695274" y="2396690"/>
            <a:ext cx="6111014" cy="3131068"/>
          </a:xfrm>
          <a:prstGeom prst="rect">
            <a:avLst/>
          </a:prstGeom>
        </p:spPr>
      </p:pic>
      <p:sp>
        <p:nvSpPr>
          <p:cNvPr id="4" name="TextBox 3"/>
          <p:cNvSpPr txBox="1"/>
          <p:nvPr/>
        </p:nvSpPr>
        <p:spPr>
          <a:xfrm>
            <a:off x="6352674" y="5648243"/>
            <a:ext cx="4937760" cy="369332"/>
          </a:xfrm>
          <a:prstGeom prst="rect">
            <a:avLst/>
          </a:prstGeom>
          <a:noFill/>
        </p:spPr>
        <p:txBody>
          <a:bodyPr wrap="square" rtlCol="0">
            <a:spAutoFit/>
          </a:bodyPr>
          <a:lstStyle/>
          <a:p>
            <a:r>
              <a:rPr lang="en-US" dirty="0">
                <a:latin typeface="Arial" panose="020B0604020202020204" pitchFamily="34" charset="0"/>
                <a:cs typeface="Arial" panose="020B0604020202020204" pitchFamily="34" charset="0"/>
              </a:rPr>
              <a:t>Click on the picture above to watch the video.</a:t>
            </a:r>
            <a:endParaRPr lang="en-GB"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2171097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1_Custom Desig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3_Custom Desig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2_Custom Desig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BD5B78CA333243439763E4169A5FEB7F" ma:contentTypeVersion="12" ma:contentTypeDescription="Create a new document." ma:contentTypeScope="" ma:versionID="b134f5e88b3ea123a910815f09e865d3">
  <xsd:schema xmlns:xsd="http://www.w3.org/2001/XMLSchema" xmlns:xs="http://www.w3.org/2001/XMLSchema" xmlns:p="http://schemas.microsoft.com/office/2006/metadata/properties" xmlns:ns2="c53071f4-7f44-43fd-895c-8e7b6a3746b0" xmlns:ns3="ead97cfe-a968-427f-b02b-893e6ba0355a" targetNamespace="http://schemas.microsoft.com/office/2006/metadata/properties" ma:root="true" ma:fieldsID="58644792baf05f14ca744c1dc1f1ca86" ns2:_="" ns3:_="">
    <xsd:import namespace="c53071f4-7f44-43fd-895c-8e7b6a3746b0"/>
    <xsd:import namespace="ead97cfe-a968-427f-b02b-893e6ba0355a"/>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KeyPoints" minOccurs="0"/>
                <xsd:element ref="ns2:MediaServiceKeyPoints" minOccurs="0"/>
                <xsd:element ref="ns2:MediaServiceAutoTags" minOccurs="0"/>
                <xsd:element ref="ns2:MediaServiceGenerationTime" minOccurs="0"/>
                <xsd:element ref="ns2:MediaServiceEventHashCode" minOccurs="0"/>
                <xsd:element ref="ns2:MediaServiceOCR" minOccurs="0"/>
                <xsd:element ref="ns2:MediaServiceLocation" minOccurs="0"/>
                <xsd:element ref="ns3:SharedWithUsers" minOccurs="0"/>
                <xsd:element ref="ns3: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53071f4-7f44-43fd-895c-8e7b6a3746b0"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KeyPoints" ma:index="11" nillable="true" ma:displayName="MediaServiceAutoKeyPoints" ma:hidden="true" ma:internalName="MediaServiceAutoKeyPoints" ma:readOnly="true">
      <xsd:simpleType>
        <xsd:restriction base="dms:Note"/>
      </xsd:simpleType>
    </xsd:element>
    <xsd:element name="MediaServiceKeyPoints" ma:index="12" nillable="true" ma:displayName="KeyPoints" ma:internalName="MediaServiceKeyPoints" ma:readOnly="true">
      <xsd:simpleType>
        <xsd:restriction base="dms:Note">
          <xsd:maxLength value="255"/>
        </xsd:restriction>
      </xsd:simpleType>
    </xsd:element>
    <xsd:element name="MediaServiceAutoTags" ma:index="13" nillable="true" ma:displayName="Tags" ma:internalName="MediaServiceAutoTags" ma:readOnly="true">
      <xsd:simpleType>
        <xsd:restriction base="dms:Text"/>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MediaServiceLocation" ma:index="17" nillable="true" ma:displayName="Location"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ead97cfe-a968-427f-b02b-893e6ba0355a" elementFormDefault="qualified">
    <xsd:import namespace="http://schemas.microsoft.com/office/2006/documentManagement/types"/>
    <xsd:import namespace="http://schemas.microsoft.com/office/infopath/2007/PartnerControls"/>
    <xsd:element name="SharedWithUsers" ma:index="1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1CF89275-726D-4E17-92CB-CEFDFEF0B41A}">
  <ds:schemaRefs>
    <ds:schemaRef ds:uri="http://schemas.microsoft.com/office/2006/metadata/properties"/>
    <ds:schemaRef ds:uri="http://purl.org/dc/terms/"/>
    <ds:schemaRef ds:uri="http://schemas.microsoft.com/office/2006/documentManagement/types"/>
    <ds:schemaRef ds:uri="c53071f4-7f44-43fd-895c-8e7b6a3746b0"/>
    <ds:schemaRef ds:uri="http://purl.org/dc/elements/1.1/"/>
    <ds:schemaRef ds:uri="http://schemas.microsoft.com/office/infopath/2007/PartnerControls"/>
    <ds:schemaRef ds:uri="http://schemas.openxmlformats.org/package/2006/metadata/core-properties"/>
    <ds:schemaRef ds:uri="ead97cfe-a968-427f-b02b-893e6ba0355a"/>
    <ds:schemaRef ds:uri="http://www.w3.org/XML/1998/namespace"/>
    <ds:schemaRef ds:uri="http://purl.org/dc/dcmitype/"/>
  </ds:schemaRefs>
</ds:datastoreItem>
</file>

<file path=customXml/itemProps2.xml><?xml version="1.0" encoding="utf-8"?>
<ds:datastoreItem xmlns:ds="http://schemas.openxmlformats.org/officeDocument/2006/customXml" ds:itemID="{C539D8A8-DD11-4831-B205-C4249DEF00AA}">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c53071f4-7f44-43fd-895c-8e7b6a3746b0"/>
    <ds:schemaRef ds:uri="ead97cfe-a968-427f-b02b-893e6ba0355a"/>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B0D2B014-A1AF-437C-8923-34C0FD28E699}">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622</TotalTime>
  <Words>1653</Words>
  <Application>Microsoft Office PowerPoint</Application>
  <PresentationFormat>Widescreen</PresentationFormat>
  <Paragraphs>293</Paragraphs>
  <Slides>40</Slides>
  <Notes>1</Notes>
  <HiddenSlides>0</HiddenSlides>
  <MMClips>0</MMClips>
  <ScaleCrop>false</ScaleCrop>
  <HeadingPairs>
    <vt:vector size="6" baseType="variant">
      <vt:variant>
        <vt:lpstr>Fonts Used</vt:lpstr>
      </vt:variant>
      <vt:variant>
        <vt:i4>4</vt:i4>
      </vt:variant>
      <vt:variant>
        <vt:lpstr>Theme</vt:lpstr>
      </vt:variant>
      <vt:variant>
        <vt:i4>5</vt:i4>
      </vt:variant>
      <vt:variant>
        <vt:lpstr>Slide Titles</vt:lpstr>
      </vt:variant>
      <vt:variant>
        <vt:i4>40</vt:i4>
      </vt:variant>
    </vt:vector>
  </HeadingPairs>
  <TitlesOfParts>
    <vt:vector size="49" baseType="lpstr">
      <vt:lpstr>Arial</vt:lpstr>
      <vt:lpstr>Calibri</vt:lpstr>
      <vt:lpstr>Century Gothic</vt:lpstr>
      <vt:lpstr>Wingdings</vt:lpstr>
      <vt:lpstr>Office Theme</vt:lpstr>
      <vt:lpstr>Custom Design</vt:lpstr>
      <vt:lpstr>1_Custom Design</vt:lpstr>
      <vt:lpstr>3_Custom Design</vt:lpstr>
      <vt:lpstr>2_Custom Design</vt:lpstr>
      <vt:lpstr>Vegetables</vt:lpstr>
      <vt:lpstr>Vegetables</vt:lpstr>
      <vt:lpstr>Bulbs</vt:lpstr>
      <vt:lpstr>Bulbs</vt:lpstr>
      <vt:lpstr>Bulbs - onions</vt:lpstr>
      <vt:lpstr>Flowers</vt:lpstr>
      <vt:lpstr>Flowers</vt:lpstr>
      <vt:lpstr>Flowers - broccoli</vt:lpstr>
      <vt:lpstr>Flowers - harvesting broccoli</vt:lpstr>
      <vt:lpstr>Rapeseed </vt:lpstr>
      <vt:lpstr>Fruit</vt:lpstr>
      <vt:lpstr>Fruit</vt:lpstr>
      <vt:lpstr>Fruit - growing peppers</vt:lpstr>
      <vt:lpstr>Fruit - tomatoes</vt:lpstr>
      <vt:lpstr>Fruit - harvesting tomatoes</vt:lpstr>
      <vt:lpstr>Fruit - sweetcorn</vt:lpstr>
      <vt:lpstr>Legumes</vt:lpstr>
      <vt:lpstr>Legumes</vt:lpstr>
      <vt:lpstr>Leaves</vt:lpstr>
      <vt:lpstr>Leaves</vt:lpstr>
      <vt:lpstr>Leaves</vt:lpstr>
      <vt:lpstr>Leaves – lettuce</vt:lpstr>
      <vt:lpstr>Leaves - lettuce</vt:lpstr>
      <vt:lpstr>Roots</vt:lpstr>
      <vt:lpstr>Roots </vt:lpstr>
      <vt:lpstr>Roots - carrots</vt:lpstr>
      <vt:lpstr>Roots - tubers</vt:lpstr>
      <vt:lpstr>Roots - tubers</vt:lpstr>
      <vt:lpstr>Stem (stalk)</vt:lpstr>
      <vt:lpstr>Stem (stalk)</vt:lpstr>
      <vt:lpstr>Stem (stalk) -  samphire</vt:lpstr>
      <vt:lpstr>Mushrooms</vt:lpstr>
      <vt:lpstr>Mushrooms</vt:lpstr>
      <vt:lpstr>Mushrooms</vt:lpstr>
      <vt:lpstr>Mushrooms</vt:lpstr>
      <vt:lpstr>The importance of fruit and vegetables</vt:lpstr>
      <vt:lpstr>Fruit and vegetables – what counts towards your 5 A DAY?</vt:lpstr>
      <vt:lpstr>Cooking for health - increasing the vegetable content in dishes</vt:lpstr>
      <vt:lpstr>Cooking and eating vegetables</vt:lpstr>
      <vt:lpstr>Vegetables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Glenn Carter</dc:creator>
  <cp:lastModifiedBy>Frances Meek</cp:lastModifiedBy>
  <cp:revision>97</cp:revision>
  <dcterms:created xsi:type="dcterms:W3CDTF">2018-10-10T09:22:08Z</dcterms:created>
  <dcterms:modified xsi:type="dcterms:W3CDTF">2021-03-25T12:32:43Z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0x010100BD5B78CA333243439763E4169A5FEB7F</vt:lpwstr>
  </property>
</Properties>
</file>