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9BD"/>
    <a:srgbClr val="158B4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6" d="100"/>
          <a:sy n="66" d="100"/>
        </p:scale>
        <p:origin x="6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uk/url?sa=i&amp;rct=j&amp;q=&amp;esrc=s&amp;source=images&amp;cd=&amp;cad=rja&amp;uact=8&amp;ved=0CAcQjRxqFQoTCMKOuJDbqcgCFUduFAod3JMKQA&amp;url=http://www.hawkleyherd.co.uk/sheep-about.htm&amp;psig=AFQjCNFy6pYLivgBN41AFsdxY2mUcbjDQw&amp;ust=1444078744301042"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Farming food</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Sheep farming</a:t>
            </a:r>
            <a:endParaRPr lang="en-GB" dirty="0"/>
          </a:p>
        </p:txBody>
      </p:sp>
      <p:sp>
        <p:nvSpPr>
          <p:cNvPr id="4" name="Rectangle 1"/>
          <p:cNvSpPr>
            <a:spLocks noGrp="1" noChangeArrowheads="1"/>
          </p:cNvSpPr>
          <p:nvPr>
            <p:ph type="subTitle" idx="1"/>
          </p:nvPr>
        </p:nvSpPr>
        <p:spPr bwMode="auto">
          <a:xfrm>
            <a:off x="1169276" y="2571092"/>
            <a:ext cx="780327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50000"/>
              </a:spcBef>
              <a:buNone/>
            </a:pPr>
            <a:r>
              <a:rPr lang="en-GB" altLang="en-US" sz="2000" dirty="0">
                <a:cs typeface="Arial" panose="020B0604020202020204" pitchFamily="34" charset="0"/>
              </a:rPr>
              <a:t>In late summer, the sheep are prepared for mating. Feed intake is increased just before ovulation - this is called flushing. The sheep need to </a:t>
            </a:r>
            <a:r>
              <a:rPr lang="en-GB" altLang="en-US" sz="2000" dirty="0" smtClean="0">
                <a:cs typeface="Arial" panose="020B0604020202020204" pitchFamily="34" charset="0"/>
              </a:rPr>
              <a:t>be healthy and in good physical condition. </a:t>
            </a:r>
            <a:r>
              <a:rPr lang="en-GB" altLang="en-US" sz="2000" dirty="0">
                <a:cs typeface="Arial" panose="020B0604020202020204" pitchFamily="34" charset="0"/>
              </a:rPr>
              <a:t>Mating, or </a:t>
            </a:r>
            <a:r>
              <a:rPr lang="en-GB" altLang="en-US" sz="2000" dirty="0" smtClean="0">
                <a:cs typeface="Arial" panose="020B0604020202020204" pitchFamily="34" charset="0"/>
              </a:rPr>
              <a:t> </a:t>
            </a:r>
            <a:r>
              <a:rPr lang="en-GB" altLang="en-US" sz="2000" dirty="0" err="1" smtClean="0">
                <a:cs typeface="Arial" panose="020B0604020202020204" pitchFamily="34" charset="0"/>
              </a:rPr>
              <a:t>tupping</a:t>
            </a:r>
            <a:r>
              <a:rPr lang="en-GB" altLang="en-US" sz="2000" dirty="0">
                <a:cs typeface="Arial" panose="020B0604020202020204" pitchFamily="34" charset="0"/>
              </a:rPr>
              <a:t>, by rams or artificial insemination occurs during the autumn. </a:t>
            </a:r>
          </a:p>
          <a:p>
            <a:pPr marL="0" indent="0" eaLnBrk="1" hangingPunct="1">
              <a:spcBef>
                <a:spcPct val="50000"/>
              </a:spcBef>
              <a:buNone/>
            </a:pPr>
            <a:r>
              <a:rPr lang="en-GB" altLang="en-US" sz="2000" dirty="0">
                <a:cs typeface="Arial" panose="020B0604020202020204" pitchFamily="34" charset="0"/>
              </a:rPr>
              <a:t>The busiest time of the year for a sheep farmer is during lambing, from January to May. A farmer will plan for lambing to take place when the weather conditions improve and the grass begins to grow. </a:t>
            </a:r>
          </a:p>
          <a:p>
            <a:pPr marL="0" indent="0" eaLnBrk="1" hangingPunct="1">
              <a:spcBef>
                <a:spcPct val="50000"/>
              </a:spcBef>
              <a:buNone/>
            </a:pPr>
            <a:r>
              <a:rPr lang="en-GB" altLang="en-US" sz="2000" dirty="0">
                <a:cs typeface="Arial" panose="020B0604020202020204" pitchFamily="34" charset="0"/>
              </a:rPr>
              <a:t>The lambs are weaned normally between 12 and 16 weeks of age. </a:t>
            </a:r>
          </a:p>
          <a:p>
            <a:pPr marL="0" indent="0" eaLnBrk="1" hangingPunct="1">
              <a:spcBef>
                <a:spcPct val="50000"/>
              </a:spcBef>
              <a:buNone/>
            </a:pPr>
            <a:r>
              <a:rPr lang="en-GB" altLang="en-US" sz="2000" dirty="0">
                <a:cs typeface="Arial" panose="020B0604020202020204" pitchFamily="34" charset="0"/>
              </a:rPr>
              <a:t>Farmers will select some females for breeding based on their physical condition and </a:t>
            </a:r>
            <a:r>
              <a:rPr lang="en-GB" altLang="en-US" sz="2000" dirty="0" smtClean="0">
                <a:cs typeface="Arial" panose="020B0604020202020204" pitchFamily="34" charset="0"/>
              </a:rPr>
              <a:t>finish the rest for market.</a:t>
            </a:r>
            <a:endParaRPr lang="en-GB" altLang="en-US" sz="2000" dirty="0">
              <a:cs typeface="Arial" panose="020B0604020202020204" pitchFamily="34" charset="0"/>
            </a:endParaRPr>
          </a:p>
        </p:txBody>
      </p:sp>
      <p:pic>
        <p:nvPicPr>
          <p:cNvPr id="5" name="Picture 7" descr="sheepupl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9688" y="2559050"/>
            <a:ext cx="29130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8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Sheep farming</a:t>
            </a:r>
            <a:endParaRPr lang="en-GB" dirty="0"/>
          </a:p>
        </p:txBody>
      </p:sp>
      <p:sp>
        <p:nvSpPr>
          <p:cNvPr id="3" name="Subtitle 2"/>
          <p:cNvSpPr>
            <a:spLocks noGrp="1"/>
          </p:cNvSpPr>
          <p:nvPr>
            <p:ph type="subTitle" idx="1"/>
          </p:nvPr>
        </p:nvSpPr>
        <p:spPr>
          <a:xfrm>
            <a:off x="1169276" y="2571092"/>
            <a:ext cx="10375024" cy="3600000"/>
          </a:xfrm>
        </p:spPr>
        <p:txBody>
          <a:bodyPr/>
          <a:lstStyle/>
          <a:p>
            <a:pPr marL="0" indent="0">
              <a:spcBef>
                <a:spcPct val="50000"/>
              </a:spcBef>
              <a:buNone/>
            </a:pPr>
            <a:r>
              <a:rPr lang="en-GB" altLang="en-US" sz="2000" dirty="0">
                <a:cs typeface="Arial" panose="020B0604020202020204" pitchFamily="34" charset="0"/>
              </a:rPr>
              <a:t>Sheep enjoy a diet of grass. This diet can be supplemented with hay, silage and root crops, such as turnips, when grass is not readily available.</a:t>
            </a:r>
          </a:p>
          <a:p>
            <a:pPr marL="0" indent="0">
              <a:spcBef>
                <a:spcPct val="50000"/>
              </a:spcBef>
              <a:buNone/>
            </a:pPr>
            <a:r>
              <a:rPr lang="en-GB" altLang="en-US" sz="2000" dirty="0">
                <a:cs typeface="Arial" panose="020B0604020202020204" pitchFamily="34" charset="0"/>
              </a:rPr>
              <a:t>Shearing takes place when the weather is warm and dry. This does not hurt the sheep. It is effectively a hair cut. Lambs do not need shearing. </a:t>
            </a:r>
          </a:p>
          <a:p>
            <a:pPr marL="0" indent="0">
              <a:spcBef>
                <a:spcPct val="50000"/>
              </a:spcBef>
              <a:buNone/>
            </a:pPr>
            <a:r>
              <a:rPr lang="en-GB" altLang="en-US" sz="2000" dirty="0">
                <a:cs typeface="Arial" panose="020B0604020202020204" pitchFamily="34" charset="0"/>
              </a:rPr>
              <a:t>Sheep are checked by the shepherd daily, to make sure they are healthy and free from disease.</a:t>
            </a:r>
          </a:p>
          <a:p>
            <a:pPr marL="0" indent="0">
              <a:buNone/>
            </a:pPr>
            <a:endParaRPr lang="en-GB" dirty="0"/>
          </a:p>
        </p:txBody>
      </p:sp>
      <p:pic>
        <p:nvPicPr>
          <p:cNvPr id="4" name="Picture 4" descr="http://www.hawkleyherd.co.uk/images/sheep1.gif">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0975" y="4640239"/>
            <a:ext cx="5222875" cy="1672455"/>
          </a:xfrm>
          <a:prstGeom prst="rect">
            <a:avLst/>
          </a:prstGeom>
          <a:ln>
            <a:noFill/>
          </a:ln>
          <a:effectLst/>
        </p:spPr>
      </p:pic>
    </p:spTree>
    <p:extLst>
      <p:ext uri="{BB962C8B-B14F-4D97-AF65-F5344CB8AC3E}">
        <p14:creationId xmlns:p14="http://schemas.microsoft.com/office/powerpoint/2010/main" val="319667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Chicken farming – higher welfare</a:t>
            </a:r>
            <a:endParaRPr lang="en-GB" dirty="0"/>
          </a:p>
        </p:txBody>
      </p:sp>
      <p:sp>
        <p:nvSpPr>
          <p:cNvPr id="3" name="Subtitle 2"/>
          <p:cNvSpPr>
            <a:spLocks noGrp="1"/>
          </p:cNvSpPr>
          <p:nvPr>
            <p:ph type="subTitle" idx="1"/>
          </p:nvPr>
        </p:nvSpPr>
        <p:spPr>
          <a:xfrm>
            <a:off x="1169276" y="2571092"/>
            <a:ext cx="7384174" cy="3600000"/>
          </a:xfrm>
        </p:spPr>
        <p:txBody>
          <a:bodyPr/>
          <a:lstStyle/>
          <a:p>
            <a:pPr marL="0" indent="0">
              <a:spcBef>
                <a:spcPct val="50000"/>
              </a:spcBef>
              <a:buNone/>
            </a:pPr>
            <a:r>
              <a:rPr lang="en-US" altLang="en-US" sz="2000" dirty="0">
                <a:latin typeface="Arial" panose="020B0604020202020204" pitchFamily="34" charset="0"/>
                <a:cs typeface="Arial" panose="020B0604020202020204" pitchFamily="34" charset="0"/>
              </a:rPr>
              <a:t>Chickens reared for meat are called broilers or broiler chickens.</a:t>
            </a:r>
          </a:p>
          <a:p>
            <a:pPr marL="0" indent="0">
              <a:spcBef>
                <a:spcPct val="50000"/>
              </a:spcBef>
              <a:buNone/>
            </a:pPr>
            <a:r>
              <a:rPr lang="en-US" altLang="en-US" sz="2000" dirty="0">
                <a:latin typeface="Arial" panose="020B0604020202020204" pitchFamily="34" charset="0"/>
                <a:cs typeface="Arial" panose="020B0604020202020204" pitchFamily="34" charset="0"/>
              </a:rPr>
              <a:t>Chickens are born in a hatchery and are then transferred to a rearing farm at one day old.  </a:t>
            </a:r>
          </a:p>
          <a:p>
            <a:pPr marL="0" indent="0">
              <a:spcBef>
                <a:spcPct val="50000"/>
              </a:spcBef>
              <a:buNone/>
            </a:pPr>
            <a:r>
              <a:rPr lang="en-US" sz="2000" dirty="0">
                <a:latin typeface="Arial" panose="020B0604020202020204" pitchFamily="34" charset="0"/>
                <a:cs typeface="Arial" panose="020B0604020202020204" pitchFamily="34" charset="0"/>
              </a:rPr>
              <a:t>The chickens are provided with space and dirt to scratch and dust bathe. There are also places for chickens to perch when they are bigger.</a:t>
            </a:r>
            <a:endParaRPr lang="en-US" altLang="en-US" sz="2000" b="1" dirty="0">
              <a:latin typeface="Arial" panose="020B0604020202020204" pitchFamily="34" charset="0"/>
              <a:cs typeface="Arial" panose="020B0604020202020204" pitchFamily="34" charset="0"/>
            </a:endParaRPr>
          </a:p>
          <a:p>
            <a:pPr marL="0" indent="0">
              <a:buNone/>
            </a:pPr>
            <a:endParaRPr lang="en-GB"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l="15341" r="8919"/>
          <a:stretch>
            <a:fillRect/>
          </a:stretch>
        </p:blipFill>
        <p:spPr bwMode="auto">
          <a:xfrm>
            <a:off x="8894275" y="1990750"/>
            <a:ext cx="271622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l="14386" r="5066"/>
          <a:stretch>
            <a:fillRect/>
          </a:stretch>
        </p:blipFill>
        <p:spPr bwMode="auto">
          <a:xfrm>
            <a:off x="8894275" y="4210422"/>
            <a:ext cx="2650337" cy="18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8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Chicken farming – higher welfare</a:t>
            </a:r>
            <a:endParaRPr lang="en-GB" dirty="0"/>
          </a:p>
        </p:txBody>
      </p:sp>
      <p:sp>
        <p:nvSpPr>
          <p:cNvPr id="3" name="Subtitle 2"/>
          <p:cNvSpPr>
            <a:spLocks noGrp="1"/>
          </p:cNvSpPr>
          <p:nvPr>
            <p:ph type="subTitle" idx="1"/>
          </p:nvPr>
        </p:nvSpPr>
        <p:spPr>
          <a:xfrm>
            <a:off x="1169276" y="2571092"/>
            <a:ext cx="9719998" cy="832553"/>
          </a:xfrm>
        </p:spPr>
        <p:txBody>
          <a:bodyPr/>
          <a:lstStyle/>
          <a:p>
            <a:pPr marL="0" indent="0">
              <a:buNone/>
            </a:pPr>
            <a:r>
              <a:rPr lang="en-GB" altLang="en-US" sz="2000" dirty="0">
                <a:latin typeface="Arial" panose="020B0604020202020204" pitchFamily="34" charset="0"/>
                <a:cs typeface="Arial" panose="020B0604020202020204" pitchFamily="34" charset="0"/>
              </a:rPr>
              <a:t>Their food travels down pipes into feeders and freshwater is always available.</a:t>
            </a:r>
          </a:p>
          <a:p>
            <a:pPr marL="0" indent="0">
              <a:buNone/>
            </a:pPr>
            <a:endParaRPr lang="en-GB" sz="2000" dirty="0"/>
          </a:p>
        </p:txBody>
      </p:sp>
      <p:pic>
        <p:nvPicPr>
          <p:cNvPr id="4" name="Picture 2"/>
          <p:cNvPicPr>
            <a:picLocks noChangeAspect="1"/>
          </p:cNvPicPr>
          <p:nvPr/>
        </p:nvPicPr>
        <p:blipFill>
          <a:blip r:embed="rId2" cstate="email">
            <a:extLst>
              <a:ext uri="{28A0092B-C50C-407E-A947-70E740481C1C}">
                <a14:useLocalDpi xmlns:a14="http://schemas.microsoft.com/office/drawing/2010/main"/>
              </a:ext>
            </a:extLst>
          </a:blip>
          <a:srcRect l="20711" t="8919" r="8685" b="9041"/>
          <a:stretch>
            <a:fillRect/>
          </a:stretch>
        </p:blipFill>
        <p:spPr bwMode="auto">
          <a:xfrm>
            <a:off x="7631581" y="3426539"/>
            <a:ext cx="4005702" cy="26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a:ext>
            </a:extLst>
          </a:blip>
          <a:srcRect t="7590" b="19327"/>
          <a:stretch>
            <a:fillRect/>
          </a:stretch>
        </p:blipFill>
        <p:spPr bwMode="auto">
          <a:xfrm>
            <a:off x="1169276" y="3403645"/>
            <a:ext cx="2726764" cy="2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rcRect l="11403" r="9135"/>
          <a:stretch>
            <a:fillRect/>
          </a:stretch>
        </p:blipFill>
        <p:spPr bwMode="auto">
          <a:xfrm>
            <a:off x="4201466" y="3426539"/>
            <a:ext cx="3125292" cy="26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544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Chicken farming – free range</a:t>
            </a:r>
            <a:endParaRPr lang="en-GB" dirty="0"/>
          </a:p>
        </p:txBody>
      </p:sp>
      <p:sp>
        <p:nvSpPr>
          <p:cNvPr id="3" name="Subtitle 2"/>
          <p:cNvSpPr>
            <a:spLocks noGrp="1"/>
          </p:cNvSpPr>
          <p:nvPr>
            <p:ph type="subTitle" idx="1"/>
          </p:nvPr>
        </p:nvSpPr>
        <p:spPr>
          <a:xfrm>
            <a:off x="1169276" y="2571092"/>
            <a:ext cx="6698374" cy="3600000"/>
          </a:xfrm>
        </p:spPr>
        <p:txBody>
          <a:bodyPr/>
          <a:lstStyle/>
          <a:p>
            <a:pPr marL="0" indent="0">
              <a:buNone/>
            </a:pPr>
            <a:r>
              <a:rPr lang="en-GB" sz="2000" dirty="0">
                <a:latin typeface="Arial" panose="020B0604020202020204" pitchFamily="34" charset="0"/>
                <a:cs typeface="Arial" panose="020B0604020202020204" pitchFamily="34" charset="0"/>
              </a:rPr>
              <a:t>Chickens have access to the outdoors during the daytime for at least half of their lifetime and the birds used are often slower growing breeds. </a:t>
            </a:r>
          </a:p>
          <a:p>
            <a:pPr marL="0" indent="0">
              <a:buNone/>
            </a:pPr>
            <a:r>
              <a:rPr lang="en-GB" sz="2000" dirty="0" smtClean="0">
                <a:latin typeface="Arial" panose="020B0604020202020204" pitchFamily="34" charset="0"/>
                <a:cs typeface="Arial" panose="020B0604020202020204" pitchFamily="34" charset="0"/>
              </a:rPr>
              <a:t>Pop-holes </a:t>
            </a:r>
            <a:r>
              <a:rPr lang="en-GB" sz="2000" dirty="0">
                <a:latin typeface="Arial" panose="020B0604020202020204" pitchFamily="34" charset="0"/>
                <a:cs typeface="Arial" panose="020B0604020202020204" pitchFamily="34" charset="0"/>
              </a:rPr>
              <a:t>allow access to the outside. </a:t>
            </a:r>
          </a:p>
          <a:p>
            <a:pPr marL="0" indent="0">
              <a:buNone/>
            </a:pPr>
            <a:r>
              <a:rPr lang="en-GB" sz="2000" dirty="0" smtClean="0">
                <a:latin typeface="Arial" panose="020B0604020202020204" pitchFamily="34" charset="0"/>
                <a:cs typeface="Arial" panose="020B0604020202020204" pitchFamily="34" charset="0"/>
              </a:rPr>
              <a:t>At </a:t>
            </a:r>
            <a:r>
              <a:rPr lang="en-GB" sz="2000" dirty="0">
                <a:latin typeface="Arial" panose="020B0604020202020204" pitchFamily="34" charset="0"/>
                <a:cs typeface="Arial" panose="020B0604020202020204" pitchFamily="34" charset="0"/>
              </a:rPr>
              <a:t>night the hens come inside for protection from predators. </a:t>
            </a:r>
          </a:p>
          <a:p>
            <a:pPr marL="0" indent="0">
              <a:buNone/>
            </a:pPr>
            <a:endParaRPr lang="en-GB" dirty="0"/>
          </a:p>
        </p:txBody>
      </p:sp>
      <p:pic>
        <p:nvPicPr>
          <p:cNvPr id="4" name="Picture 8" descr="Image result for free range chicke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83638" y="2283798"/>
            <a:ext cx="2927376" cy="330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3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Egg production</a:t>
            </a:r>
            <a:endParaRPr lang="en-GB" dirty="0"/>
          </a:p>
        </p:txBody>
      </p:sp>
      <p:sp>
        <p:nvSpPr>
          <p:cNvPr id="3" name="Subtitle 2"/>
          <p:cNvSpPr>
            <a:spLocks noGrp="1"/>
          </p:cNvSpPr>
          <p:nvPr>
            <p:ph type="subTitle" idx="1"/>
          </p:nvPr>
        </p:nvSpPr>
        <p:spPr>
          <a:xfrm>
            <a:off x="1169276" y="2571092"/>
            <a:ext cx="7974724" cy="3600000"/>
          </a:xfrm>
        </p:spPr>
        <p:txBody>
          <a:bodyPr/>
          <a:lstStyle/>
          <a:p>
            <a:pPr marL="0" lvl="0" indent="0">
              <a:buClr>
                <a:srgbClr val="90C226"/>
              </a:buClr>
              <a:buSzTx/>
              <a:buNone/>
            </a:pPr>
            <a:r>
              <a:rPr lang="en-US" dirty="0">
                <a:solidFill>
                  <a:prstClr val="black"/>
                </a:solidFill>
                <a:latin typeface="Arial" panose="020B0604020202020204" pitchFamily="34" charset="0"/>
                <a:ea typeface="+mn-ea"/>
                <a:cs typeface="Arial" panose="020B0604020202020204" pitchFamily="34" charset="0"/>
              </a:rPr>
              <a:t>In the UK, there are three systems for producing eggs:</a:t>
            </a:r>
          </a:p>
          <a:p>
            <a:pPr marL="685800" lvl="1" indent="-228600" algn="l">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laying cage - </a:t>
            </a:r>
            <a:r>
              <a:rPr lang="en-GB" dirty="0">
                <a:solidFill>
                  <a:prstClr val="black"/>
                </a:solidFill>
                <a:latin typeface="Arial" panose="020B0604020202020204" pitchFamily="34" charset="0"/>
                <a:cs typeface="Arial" panose="020B0604020202020204" pitchFamily="34" charset="0"/>
              </a:rPr>
              <a:t>across the European Union conventional 'battery' cages have been banned.  In the UK, they have been replaced by larger, ‘enriched’ colony cages; </a:t>
            </a:r>
          </a:p>
          <a:p>
            <a:pPr marL="685800" lvl="1" indent="-228600" algn="l">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barn– hens are able to move freely around the barn. The number of hens is limited and they are given space to perch, scratch and dust bathe;</a:t>
            </a:r>
          </a:p>
          <a:p>
            <a:pPr marL="685800" lvl="1" indent="-228600" algn="l">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free-range  - hens must have continuous daytime access to runs which are mainly covered with vegetation and </a:t>
            </a:r>
            <a:r>
              <a:rPr lang="en-US" dirty="0">
                <a:solidFill>
                  <a:prstClr val="black"/>
                </a:solidFill>
                <a:latin typeface="Arial" panose="020B0604020202020204" pitchFamily="34" charset="0"/>
                <a:cs typeface="Arial" panose="020B0604020202020204" pitchFamily="34" charset="0"/>
              </a:rPr>
              <a:t>there is maximum number of hens in a flock;</a:t>
            </a:r>
          </a:p>
          <a:p>
            <a:pPr marL="685800" lvl="1" indent="-228600" algn="l">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organic - </a:t>
            </a:r>
            <a:r>
              <a:rPr lang="en-GB" dirty="0">
                <a:solidFill>
                  <a:prstClr val="black"/>
                </a:solidFill>
                <a:latin typeface="Arial" panose="020B0604020202020204" pitchFamily="34" charset="0"/>
                <a:cs typeface="Arial" panose="020B0604020202020204" pitchFamily="34" charset="0"/>
              </a:rPr>
              <a:t>hens producing organic eggs are always free range. In addition, hens must be fed an organically produced diet and ranged on organic land.</a:t>
            </a:r>
          </a:p>
          <a:p>
            <a:pPr marL="228600" lvl="0" indent="-228600">
              <a:buSzTx/>
              <a:buFont typeface="Wingdings" panose="05000000000000000000" pitchFamily="2" charset="2"/>
              <a:buChar char="Ø"/>
            </a:pPr>
            <a:endParaRPr lang="en-US"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indent="0">
              <a:buNone/>
            </a:pPr>
            <a:endParaRPr lang="en-GB" dirty="0"/>
          </a:p>
        </p:txBody>
      </p:sp>
      <p:pic>
        <p:nvPicPr>
          <p:cNvPr id="1026" name="Picture 2" descr="C:\Users\Jenny\AppData\Local\Microsoft\Windows\INetCache\IE\W52D0TNO\FreeRangeEgg[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85347" y="2571092"/>
            <a:ext cx="2470727"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06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Dairy farming</a:t>
            </a:r>
            <a:endParaRPr lang="en-GB" dirty="0"/>
          </a:p>
        </p:txBody>
      </p:sp>
      <p:sp>
        <p:nvSpPr>
          <p:cNvPr id="3" name="Subtitle 2"/>
          <p:cNvSpPr>
            <a:spLocks noGrp="1"/>
          </p:cNvSpPr>
          <p:nvPr>
            <p:ph type="subTitle" idx="1"/>
          </p:nvPr>
        </p:nvSpPr>
        <p:spPr>
          <a:xfrm>
            <a:off x="1169276" y="2571092"/>
            <a:ext cx="7441324" cy="3600000"/>
          </a:xfrm>
        </p:spPr>
        <p:txBody>
          <a:bodyPr/>
          <a:lstStyle/>
          <a:p>
            <a:pPr marL="0" lvl="0" indent="0">
              <a:buClr>
                <a:srgbClr val="90C226"/>
              </a:buClr>
              <a:buNone/>
            </a:pPr>
            <a:r>
              <a:rPr lang="en-US" sz="2000" dirty="0">
                <a:latin typeface="Arial" panose="020B0604020202020204" pitchFamily="34" charset="0"/>
                <a:cs typeface="Arial" panose="020B0604020202020204" pitchFamily="34" charset="0"/>
              </a:rPr>
              <a:t>Cows are reared on dairy farms to produce milk.</a:t>
            </a:r>
          </a:p>
          <a:p>
            <a:pPr marL="0" lvl="0" indent="0">
              <a:buClr>
                <a:srgbClr val="90C226"/>
              </a:buClr>
              <a:buNone/>
            </a:pPr>
            <a:r>
              <a:rPr lang="en-US" sz="2000" dirty="0">
                <a:latin typeface="Arial" panose="020B0604020202020204" pitchFamily="34" charset="0"/>
                <a:cs typeface="Arial" panose="020B0604020202020204" pitchFamily="34" charset="0"/>
              </a:rPr>
              <a:t>Currently, 14.5 billion </a:t>
            </a:r>
            <a:r>
              <a:rPr lang="en-US" sz="2000" dirty="0" err="1">
                <a:latin typeface="Arial" panose="020B0604020202020204" pitchFamily="34" charset="0"/>
                <a:cs typeface="Arial" panose="020B0604020202020204" pitchFamily="34" charset="0"/>
              </a:rPr>
              <a:t>litres</a:t>
            </a:r>
            <a:r>
              <a:rPr lang="en-US" sz="2000" dirty="0">
                <a:latin typeface="Arial" panose="020B0604020202020204" pitchFamily="34" charset="0"/>
                <a:cs typeface="Arial" panose="020B0604020202020204" pitchFamily="34" charset="0"/>
              </a:rPr>
              <a:t> of milk each year are produced on dairy farms in the UK.  Around 6.5 billion </a:t>
            </a:r>
            <a:r>
              <a:rPr lang="en-US" sz="2000" dirty="0" err="1">
                <a:latin typeface="Arial" panose="020B0604020202020204" pitchFamily="34" charset="0"/>
                <a:cs typeface="Arial" panose="020B0604020202020204" pitchFamily="34" charset="0"/>
              </a:rPr>
              <a:t>litres</a:t>
            </a:r>
            <a:r>
              <a:rPr lang="en-US" sz="2000" dirty="0">
                <a:latin typeface="Arial" panose="020B0604020202020204" pitchFamily="34" charset="0"/>
                <a:cs typeface="Arial" panose="020B0604020202020204" pitchFamily="34" charset="0"/>
              </a:rPr>
              <a:t> of these are sold for drinking and some goes to the production of dairy products such as cheese or butter.</a:t>
            </a:r>
          </a:p>
          <a:p>
            <a:pPr marL="0" lvl="0" indent="0">
              <a:buClr>
                <a:srgbClr val="90C226"/>
              </a:buClr>
              <a:buNone/>
            </a:pPr>
            <a:r>
              <a:rPr lang="en-US" altLang="en-US" sz="2000" dirty="0">
                <a:latin typeface="Arial" panose="020B0604020202020204" pitchFamily="34" charset="0"/>
                <a:cs typeface="Arial" panose="020B0604020202020204" pitchFamily="34" charset="0"/>
              </a:rPr>
              <a:t>A dairy cow needs to give birth to a calf in order to produce milk. </a:t>
            </a:r>
          </a:p>
          <a:p>
            <a:pPr marL="0" indent="0">
              <a:buClr>
                <a:srgbClr val="90C226"/>
              </a:buClr>
              <a:buNone/>
            </a:pPr>
            <a:r>
              <a:rPr lang="en-US" altLang="en-US" sz="2000" dirty="0">
                <a:latin typeface="Arial" panose="020B0604020202020204" pitchFamily="34" charset="0"/>
                <a:cs typeface="Arial" panose="020B0604020202020204" pitchFamily="34" charset="0"/>
              </a:rPr>
              <a:t>Most British dairy cows eat grass during the summer and silage (dried grass or maize) in the winter. </a:t>
            </a:r>
            <a:endParaRPr lang="en-US"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6324"/>
          <a:stretch/>
        </p:blipFill>
        <p:spPr>
          <a:xfrm>
            <a:off x="9757223" y="1885950"/>
            <a:ext cx="1695052" cy="2371068"/>
          </a:xfrm>
          <a:prstGeom prst="rect">
            <a:avLst/>
          </a:prstGeom>
        </p:spPr>
      </p:pic>
      <p:sp>
        <p:nvSpPr>
          <p:cNvPr id="5" name="Freeform 10"/>
          <p:cNvSpPr>
            <a:spLocks/>
          </p:cNvSpPr>
          <p:nvPr/>
        </p:nvSpPr>
        <p:spPr bwMode="auto">
          <a:xfrm>
            <a:off x="9520102" y="4419600"/>
            <a:ext cx="2169293" cy="1905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pPr>
              <a:defRPr/>
            </a:pPr>
            <a:endParaRPr lang="en-US"/>
          </a:p>
        </p:txBody>
      </p:sp>
    </p:spTree>
    <p:extLst>
      <p:ext uri="{BB962C8B-B14F-4D97-AF65-F5344CB8AC3E}">
        <p14:creationId xmlns:p14="http://schemas.microsoft.com/office/powerpoint/2010/main" val="368605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Dairy farming</a:t>
            </a:r>
            <a:endParaRPr lang="en-GB" dirty="0"/>
          </a:p>
        </p:txBody>
      </p:sp>
      <p:sp>
        <p:nvSpPr>
          <p:cNvPr id="3" name="Subtitle 2"/>
          <p:cNvSpPr>
            <a:spLocks noGrp="1"/>
          </p:cNvSpPr>
          <p:nvPr>
            <p:ph type="subTitle" idx="1"/>
          </p:nvPr>
        </p:nvSpPr>
        <p:spPr>
          <a:xfrm>
            <a:off x="1169276" y="2571092"/>
            <a:ext cx="7327024" cy="3600000"/>
          </a:xfrm>
        </p:spPr>
        <p:txBody>
          <a:bodyPr/>
          <a:lstStyle/>
          <a:p>
            <a:pPr marL="0" indent="0">
              <a:spcBef>
                <a:spcPct val="0"/>
              </a:spcBef>
              <a:buNone/>
            </a:pPr>
            <a:r>
              <a:rPr lang="en-US" altLang="en-US" sz="2000" dirty="0">
                <a:latin typeface="Arial" panose="020B0604020202020204" pitchFamily="34" charset="0"/>
                <a:cs typeface="Arial" panose="020B0604020202020204" pitchFamily="34" charset="0"/>
              </a:rPr>
              <a:t>Dairy cows mostly graze outdoors during the summer, moving from indoor housing. Outside they can easily graze at their own leisure, exercise, get fresh air and natural light.</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Most dairy cows are housed during the winter and bad weather.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Sheds are designed to be extremely spacious and airy, allowing the cows to rest, stand and move around freely to exercise and </a:t>
            </a:r>
            <a:r>
              <a:rPr lang="en-US" altLang="en-US" sz="2000" dirty="0" err="1">
                <a:latin typeface="Arial" panose="020B0604020202020204" pitchFamily="34" charset="0"/>
                <a:cs typeface="Arial" panose="020B0604020202020204" pitchFamily="34" charset="0"/>
              </a:rPr>
              <a:t>socialise</a:t>
            </a:r>
            <a:r>
              <a:rPr lang="en-US" altLang="en-US" sz="2000" dirty="0">
                <a:latin typeface="Arial" panose="020B0604020202020204" pitchFamily="34" charset="0"/>
                <a:cs typeface="Arial" panose="020B0604020202020204" pitchFamily="34" charset="0"/>
              </a:rPr>
              <a:t>. </a:t>
            </a:r>
          </a:p>
          <a:p>
            <a:pPr marL="0" indent="0">
              <a:buNone/>
            </a:pPr>
            <a:endParaRPr lang="en-GB" dirty="0"/>
          </a:p>
        </p:txBody>
      </p:sp>
      <p:sp>
        <p:nvSpPr>
          <p:cNvPr id="4" name="Freeform 10"/>
          <p:cNvSpPr>
            <a:spLocks/>
          </p:cNvSpPr>
          <p:nvPr/>
        </p:nvSpPr>
        <p:spPr bwMode="auto">
          <a:xfrm>
            <a:off x="9452272" y="4420967"/>
            <a:ext cx="1963984" cy="190252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5" name="Rectangle 4"/>
          <p:cNvSpPr>
            <a:spLocks/>
          </p:cNvSpPr>
          <p:nvPr/>
        </p:nvSpPr>
        <p:spPr bwMode="auto">
          <a:xfrm>
            <a:off x="9220200" y="1981200"/>
            <a:ext cx="2504328" cy="225203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234699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Dairy farming</a:t>
            </a:r>
            <a:endParaRPr lang="en-GB" dirty="0"/>
          </a:p>
        </p:txBody>
      </p:sp>
      <p:sp>
        <p:nvSpPr>
          <p:cNvPr id="3" name="Subtitle 2"/>
          <p:cNvSpPr>
            <a:spLocks noGrp="1"/>
          </p:cNvSpPr>
          <p:nvPr>
            <p:ph type="subTitle" idx="1"/>
          </p:nvPr>
        </p:nvSpPr>
        <p:spPr>
          <a:xfrm>
            <a:off x="1169276" y="2571092"/>
            <a:ext cx="7041274"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The cows come in from the fields or the barn into the collecting yard twice a day.</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Once the cows have been milked, they are let out of the parlour. The cows are free to move around, sit down, eat and drink.</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They are then returned to the field or barn until the next time they are due to be milked.</a:t>
            </a:r>
          </a:p>
          <a:p>
            <a:pPr marL="0" indent="0">
              <a:buNone/>
            </a:pPr>
            <a:endParaRPr lang="en-GB" dirty="0"/>
          </a:p>
        </p:txBody>
      </p:sp>
      <p:sp>
        <p:nvSpPr>
          <p:cNvPr id="4" name="Rectangle 3"/>
          <p:cNvSpPr>
            <a:spLocks/>
          </p:cNvSpPr>
          <p:nvPr/>
        </p:nvSpPr>
        <p:spPr bwMode="auto">
          <a:xfrm>
            <a:off x="9126458" y="2095500"/>
            <a:ext cx="2190750" cy="1890433"/>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auto">
              <a:spcBef>
                <a:spcPts val="0"/>
              </a:spcBef>
              <a:spcAft>
                <a:spcPts val="0"/>
              </a:spcAft>
              <a:defRPr/>
            </a:pPr>
            <a:endParaRPr lang="en-US">
              <a:latin typeface="+mn-lt"/>
              <a:cs typeface="+mn-cs"/>
            </a:endParaRPr>
          </a:p>
        </p:txBody>
      </p:sp>
      <p:sp>
        <p:nvSpPr>
          <p:cNvPr id="5" name="Rectangle 4"/>
          <p:cNvSpPr>
            <a:spLocks/>
          </p:cNvSpPr>
          <p:nvPr/>
        </p:nvSpPr>
        <p:spPr bwMode="auto">
          <a:xfrm>
            <a:off x="9150659" y="4198079"/>
            <a:ext cx="2142349" cy="197301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1626534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Fish farming</a:t>
            </a:r>
            <a:endParaRPr lang="en-GB" dirty="0"/>
          </a:p>
        </p:txBody>
      </p:sp>
      <p:sp>
        <p:nvSpPr>
          <p:cNvPr id="3" name="Subtitle 2"/>
          <p:cNvSpPr>
            <a:spLocks noGrp="1"/>
          </p:cNvSpPr>
          <p:nvPr>
            <p:ph type="subTitle" idx="1"/>
          </p:nvPr>
        </p:nvSpPr>
        <p:spPr>
          <a:xfrm>
            <a:off x="1169276" y="2571092"/>
            <a:ext cx="7555624" cy="3600000"/>
          </a:xfrm>
        </p:spPr>
        <p:txBody>
          <a:bodyPr/>
          <a:lstStyle/>
          <a:p>
            <a:pPr marL="0" indent="0">
              <a:buNone/>
            </a:pPr>
            <a:r>
              <a:rPr lang="en-US" sz="2000" dirty="0">
                <a:latin typeface="Arial" panose="020B0604020202020204" pitchFamily="34" charset="0"/>
                <a:cs typeface="Arial" panose="020B0604020202020204" pitchFamily="34" charset="0"/>
              </a:rPr>
              <a:t>Fish farming is the principle form of aquaculture. Fish are farmed in both fresh water and seawater.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Around the world, fish </a:t>
            </a:r>
            <a:r>
              <a:rPr lang="en-GB" sz="2000" dirty="0">
                <a:latin typeface="Arial" panose="020B0604020202020204" pitchFamily="34" charset="0"/>
                <a:cs typeface="Arial" panose="020B0604020202020204" pitchFamily="34" charset="0"/>
              </a:rPr>
              <a:t>and shellfish species which are commonly farmed include: salmon, trout, sea bass, turbot, halibut, sea bream, kingfish, barramundi, grouper, prawns and carp.</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Atlantic salmon is one of the most commonly farmed fish species in the UK, with farms mainly located in the Scottish highlands. </a:t>
            </a:r>
          </a:p>
          <a:p>
            <a:pPr marL="0" indent="0">
              <a:buNone/>
            </a:pPr>
            <a:endParaRPr lang="en-US"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Farmed fish are bred in special tanks on land, or pens in the sea.</a:t>
            </a:r>
          </a:p>
          <a:p>
            <a:pPr marL="0" indent="0">
              <a:buNone/>
            </a:pPr>
            <a:endParaRPr lang="en-GB" dirty="0"/>
          </a:p>
        </p:txBody>
      </p:sp>
      <p:pic>
        <p:nvPicPr>
          <p:cNvPr id="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48797" y="1979092"/>
            <a:ext cx="2575719" cy="171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68361" y="3868193"/>
            <a:ext cx="1536595" cy="230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88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Farming systems</a:t>
            </a:r>
            <a:endParaRPr lang="en-GB" dirty="0"/>
          </a:p>
        </p:txBody>
      </p:sp>
      <p:sp>
        <p:nvSpPr>
          <p:cNvPr id="3" name="Subtitle 2"/>
          <p:cNvSpPr>
            <a:spLocks noGrp="1"/>
          </p:cNvSpPr>
          <p:nvPr>
            <p:ph type="subTitle" idx="1"/>
          </p:nvPr>
        </p:nvSpPr>
        <p:spPr>
          <a:xfrm>
            <a:off x="1169276" y="2571092"/>
            <a:ext cx="7579869" cy="3600000"/>
          </a:xfrm>
        </p:spPr>
        <p:txBody>
          <a:bodyPr/>
          <a:lstStyle/>
          <a:p>
            <a:pPr marL="0" indent="0">
              <a:buNone/>
            </a:pPr>
            <a:r>
              <a:rPr lang="en-US" sz="2000" dirty="0">
                <a:latin typeface="Arial" panose="020B0604020202020204" pitchFamily="34" charset="0"/>
                <a:cs typeface="Arial" panose="020B0604020202020204" pitchFamily="34" charset="0"/>
              </a:rPr>
              <a:t>Agriculture in the UK can be grouped into five main types:</a:t>
            </a:r>
          </a:p>
          <a:p>
            <a:r>
              <a:rPr lang="en-US" sz="2000" dirty="0">
                <a:latin typeface="Arial" panose="020B0604020202020204" pitchFamily="34" charset="0"/>
                <a:cs typeface="Arial" panose="020B0604020202020204" pitchFamily="34" charset="0"/>
              </a:rPr>
              <a:t>subsistence: grown just for the farmer/producer and their family;</a:t>
            </a:r>
          </a:p>
          <a:p>
            <a:r>
              <a:rPr lang="en-US" sz="2000" dirty="0">
                <a:latin typeface="Arial" panose="020B0604020202020204" pitchFamily="34" charset="0"/>
                <a:cs typeface="Arial" panose="020B0604020202020204" pitchFamily="34" charset="0"/>
              </a:rPr>
              <a:t>commercial: grown to sell – this could be small or large scale;</a:t>
            </a:r>
          </a:p>
          <a:p>
            <a:r>
              <a:rPr lang="en-US" sz="2000" dirty="0">
                <a:latin typeface="Arial" panose="020B0604020202020204" pitchFamily="34" charset="0"/>
                <a:cs typeface="Arial" panose="020B0604020202020204" pitchFamily="34" charset="0"/>
              </a:rPr>
              <a:t>organic farming: artificial </a:t>
            </a:r>
            <a:r>
              <a:rPr lang="en-US" sz="2000" dirty="0" err="1">
                <a:latin typeface="Arial" panose="020B0604020202020204" pitchFamily="34" charset="0"/>
                <a:cs typeface="Arial" panose="020B0604020202020204" pitchFamily="34" charset="0"/>
              </a:rPr>
              <a:t>fertilisers</a:t>
            </a:r>
            <a:r>
              <a:rPr lang="en-US" sz="2000" dirty="0">
                <a:latin typeface="Arial" panose="020B0604020202020204" pitchFamily="34" charset="0"/>
                <a:cs typeface="Arial" panose="020B0604020202020204" pitchFamily="34" charset="0"/>
              </a:rPr>
              <a:t> are not allowed to be used and pesticide use is severely restricted;</a:t>
            </a:r>
          </a:p>
          <a:p>
            <a:r>
              <a:rPr lang="en-US" sz="2000" dirty="0">
                <a:latin typeface="Arial" panose="020B0604020202020204" pitchFamily="34" charset="0"/>
                <a:cs typeface="Arial" panose="020B0604020202020204" pitchFamily="34" charset="0"/>
              </a:rPr>
              <a:t>free-range: animals, for a least part of the day, can roam freely outdoors;</a:t>
            </a:r>
          </a:p>
          <a:p>
            <a:r>
              <a:rPr lang="en-US" sz="2000" dirty="0">
                <a:latin typeface="Arial" panose="020B0604020202020204" pitchFamily="34" charset="0"/>
                <a:cs typeface="Arial" panose="020B0604020202020204" pitchFamily="34" charset="0"/>
              </a:rPr>
              <a:t>intensive farming: a large number of the same crop or animal are grown together.</a:t>
            </a:r>
          </a:p>
          <a:p>
            <a:pPr marL="0" indent="0">
              <a:buNone/>
            </a:pPr>
            <a:endParaRPr lang="en-GB" dirty="0"/>
          </a:p>
        </p:txBody>
      </p:sp>
      <p:pic>
        <p:nvPicPr>
          <p:cNvPr id="4" name="Picture 2" descr="C:\Users\Jenny\AppData\Local\Microsoft\Windows\Temporary Internet Files\Content.IE5\ES8HI3QG\RPY_YORKSHIRE_PIGS_JP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89776" y="2612504"/>
            <a:ext cx="2719668" cy="18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889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Game farming – game birds</a:t>
            </a:r>
            <a:endParaRPr lang="en-GB" dirty="0"/>
          </a:p>
        </p:txBody>
      </p:sp>
      <p:sp>
        <p:nvSpPr>
          <p:cNvPr id="3" name="Subtitle 2"/>
          <p:cNvSpPr>
            <a:spLocks noGrp="1"/>
          </p:cNvSpPr>
          <p:nvPr>
            <p:ph type="subTitle" idx="1"/>
          </p:nvPr>
        </p:nvSpPr>
        <p:spPr>
          <a:xfrm>
            <a:off x="1169276" y="2571092"/>
            <a:ext cx="7746124" cy="3600000"/>
          </a:xfrm>
        </p:spPr>
        <p:txBody>
          <a:bodyPr/>
          <a:lstStyle/>
          <a:p>
            <a:pPr marL="0" indent="0">
              <a:buNone/>
            </a:pPr>
            <a:r>
              <a:rPr lang="en-GB" sz="2000" dirty="0">
                <a:latin typeface="Arial" panose="020B0604020202020204" pitchFamily="34" charset="0"/>
                <a:cs typeface="Arial" panose="020B0604020202020204" pitchFamily="34" charset="0"/>
              </a:rPr>
              <a:t>In Britain today there are around 300 game farms, mostly rearing pheasants and partridges.</a:t>
            </a:r>
          </a:p>
          <a:p>
            <a:pPr marL="0" indent="0">
              <a:buNone/>
            </a:pPr>
            <a:r>
              <a:rPr lang="en-GB" sz="2000" dirty="0" smtClean="0">
                <a:solidFill>
                  <a:srgbClr val="000000"/>
                </a:solidFill>
                <a:latin typeface="Arial" panose="020B0604020202020204" pitchFamily="34" charset="0"/>
                <a:cs typeface="Arial" panose="020B0604020202020204" pitchFamily="34" charset="0"/>
              </a:rPr>
              <a:t>Eggs </a:t>
            </a:r>
            <a:r>
              <a:rPr lang="en-GB" sz="2000" dirty="0">
                <a:solidFill>
                  <a:srgbClr val="000000"/>
                </a:solidFill>
                <a:latin typeface="Arial" panose="020B0604020202020204" pitchFamily="34" charset="0"/>
                <a:cs typeface="Arial" panose="020B0604020202020204" pitchFamily="34" charset="0"/>
              </a:rPr>
              <a:t>are collected daily from April onwards and are hatched in electronic incubators. The chicks are then reared on in purpose-built shelters, where they are provided with food, water, grit and all their other needs.</a:t>
            </a:r>
          </a:p>
          <a:p>
            <a:pPr marL="0" indent="0">
              <a:buNone/>
            </a:pPr>
            <a:r>
              <a:rPr lang="en-GB" sz="2000" dirty="0">
                <a:solidFill>
                  <a:srgbClr val="000000"/>
                </a:solidFill>
                <a:latin typeface="Arial" panose="020B0604020202020204" pitchFamily="34" charset="0"/>
                <a:cs typeface="Arial" panose="020B0604020202020204" pitchFamily="34" charset="0"/>
              </a:rPr>
              <a:t> </a:t>
            </a:r>
            <a:r>
              <a:rPr lang="en-GB" sz="2000" dirty="0" smtClean="0">
                <a:solidFill>
                  <a:srgbClr val="000000"/>
                </a:solidFill>
                <a:latin typeface="Arial" panose="020B0604020202020204" pitchFamily="34" charset="0"/>
                <a:cs typeface="Arial" panose="020B0604020202020204" pitchFamily="34" charset="0"/>
              </a:rPr>
              <a:t>As </a:t>
            </a:r>
            <a:r>
              <a:rPr lang="en-GB" sz="2000" dirty="0">
                <a:solidFill>
                  <a:srgbClr val="000000"/>
                </a:solidFill>
                <a:latin typeface="Arial" panose="020B0604020202020204" pitchFamily="34" charset="0"/>
                <a:cs typeface="Arial" panose="020B0604020202020204" pitchFamily="34" charset="0"/>
              </a:rPr>
              <a:t>they grow, the chicks are given access to outdoor runs where they can get used to the natural environment.</a:t>
            </a:r>
          </a:p>
          <a:p>
            <a:pPr marL="0" indent="0">
              <a:buNone/>
            </a:pPr>
            <a:r>
              <a:rPr lang="en-GB" sz="2000" dirty="0" smtClean="0">
                <a:solidFill>
                  <a:srgbClr val="000000"/>
                </a:solidFill>
                <a:latin typeface="Arial" panose="020B0604020202020204" pitchFamily="34" charset="0"/>
                <a:cs typeface="Arial" panose="020B0604020202020204" pitchFamily="34" charset="0"/>
              </a:rPr>
              <a:t>In </a:t>
            </a:r>
            <a:r>
              <a:rPr lang="en-GB" sz="2000" dirty="0">
                <a:solidFill>
                  <a:srgbClr val="000000"/>
                </a:solidFill>
                <a:latin typeface="Arial" panose="020B0604020202020204" pitchFamily="34" charset="0"/>
                <a:cs typeface="Arial" panose="020B0604020202020204" pitchFamily="34" charset="0"/>
              </a:rPr>
              <a:t>about August, they are sold to shoots, where gamekeepers will take over their care, releasing them into the countryside.</a:t>
            </a:r>
          </a:p>
        </p:txBody>
      </p:sp>
      <p:pic>
        <p:nvPicPr>
          <p:cNvPr id="4" name="Picture 3"/>
          <p:cNvPicPr>
            <a:picLocks noChangeAspect="1"/>
          </p:cNvPicPr>
          <p:nvPr/>
        </p:nvPicPr>
        <p:blipFill>
          <a:blip r:embed="rId2"/>
          <a:stretch>
            <a:fillRect/>
          </a:stretch>
        </p:blipFill>
        <p:spPr>
          <a:xfrm>
            <a:off x="9281566" y="2571092"/>
            <a:ext cx="2312558" cy="2364643"/>
          </a:xfrm>
          <a:prstGeom prst="rect">
            <a:avLst/>
          </a:prstGeom>
        </p:spPr>
      </p:pic>
    </p:spTree>
    <p:extLst>
      <p:ext uri="{BB962C8B-B14F-4D97-AF65-F5344CB8AC3E}">
        <p14:creationId xmlns:p14="http://schemas.microsoft.com/office/powerpoint/2010/main" val="63074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Farming food</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59053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Farming in the UK</a:t>
            </a:r>
            <a:endParaRPr lang="en-GB" dirty="0"/>
          </a:p>
        </p:txBody>
      </p:sp>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a:ext>
            </a:extLst>
          </a:blip>
          <a:srcRect r="7840" b="6338"/>
          <a:stretch/>
        </p:blipFill>
        <p:spPr bwMode="auto">
          <a:xfrm>
            <a:off x="4746441" y="2623412"/>
            <a:ext cx="2721188" cy="39423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61822" y="3220329"/>
            <a:ext cx="2977395" cy="1169551"/>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In the </a:t>
            </a:r>
            <a:r>
              <a:rPr lang="en-GB" sz="1400" b="1" dirty="0">
                <a:latin typeface="Arial" panose="020B0604020202020204" pitchFamily="34" charset="0"/>
                <a:cs typeface="Arial" panose="020B0604020202020204" pitchFamily="34" charset="0"/>
              </a:rPr>
              <a:t>north-west </a:t>
            </a:r>
            <a:r>
              <a:rPr lang="en-GB" sz="1400" dirty="0">
                <a:latin typeface="Arial" panose="020B0604020202020204" pitchFamily="34" charset="0"/>
                <a:cs typeface="Arial" panose="020B0604020202020204" pitchFamily="34" charset="0"/>
              </a:rPr>
              <a:t>of England, Wales and Scotland, farmers keep cattle and sheep. Sheep can survive the cold winters on the hills and moors.</a:t>
            </a:r>
          </a:p>
        </p:txBody>
      </p:sp>
      <p:sp>
        <p:nvSpPr>
          <p:cNvPr id="6" name="TextBox 5"/>
          <p:cNvSpPr txBox="1"/>
          <p:nvPr/>
        </p:nvSpPr>
        <p:spPr>
          <a:xfrm>
            <a:off x="2452451" y="5832416"/>
            <a:ext cx="2458616" cy="738664"/>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In the </a:t>
            </a:r>
            <a:r>
              <a:rPr lang="en-GB" sz="1400" b="1" dirty="0">
                <a:latin typeface="Arial" panose="020B0604020202020204" pitchFamily="34" charset="0"/>
                <a:cs typeface="Arial" panose="020B0604020202020204" pitchFamily="34" charset="0"/>
              </a:rPr>
              <a:t>south-west</a:t>
            </a:r>
            <a:r>
              <a:rPr lang="en-GB" sz="1400" dirty="0">
                <a:latin typeface="Arial" panose="020B0604020202020204" pitchFamily="34" charset="0"/>
                <a:cs typeface="Arial" panose="020B0604020202020204" pitchFamily="34" charset="0"/>
              </a:rPr>
              <a:t> of England, the rich grass is ideal for feeding dairy cows.</a:t>
            </a:r>
          </a:p>
        </p:txBody>
      </p:sp>
      <p:sp>
        <p:nvSpPr>
          <p:cNvPr id="7" name="TextBox 6"/>
          <p:cNvSpPr txBox="1"/>
          <p:nvPr/>
        </p:nvSpPr>
        <p:spPr>
          <a:xfrm>
            <a:off x="7696930" y="5139918"/>
            <a:ext cx="2894870" cy="1169551"/>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In the </a:t>
            </a:r>
            <a:r>
              <a:rPr lang="en-GB" sz="1400" b="1" dirty="0">
                <a:latin typeface="Arial" panose="020B0604020202020204" pitchFamily="34" charset="0"/>
                <a:cs typeface="Arial" panose="020B0604020202020204" pitchFamily="34" charset="0"/>
              </a:rPr>
              <a:t>south-east</a:t>
            </a:r>
            <a:r>
              <a:rPr lang="en-GB" sz="1400" dirty="0">
                <a:latin typeface="Arial" panose="020B0604020202020204" pitchFamily="34" charset="0"/>
                <a:cs typeface="Arial" panose="020B0604020202020204" pitchFamily="34" charset="0"/>
              </a:rPr>
              <a:t> of England and the lowlands of Scotland, grain, potatoes and sugar beet are grown</a:t>
            </a:r>
            <a:r>
              <a:rPr lang="en-GB" sz="1400" dirty="0" smtClean="0"/>
              <a:t>. </a:t>
            </a:r>
            <a:r>
              <a:rPr lang="en-GB" sz="1400" dirty="0" smtClean="0">
                <a:latin typeface="Arial" panose="020B0604020202020204" pitchFamily="34" charset="0"/>
                <a:cs typeface="Arial" panose="020B0604020202020204" pitchFamily="34" charset="0"/>
              </a:rPr>
              <a:t>Most UK cauliflowers are grown in the south-east.</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7281901" y="3912826"/>
            <a:ext cx="2458616" cy="954107"/>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In the </a:t>
            </a:r>
            <a:r>
              <a:rPr lang="en-GB" sz="1400" b="1" dirty="0">
                <a:latin typeface="Arial" panose="020B0604020202020204" pitchFamily="34" charset="0"/>
                <a:cs typeface="Arial" panose="020B0604020202020204" pitchFamily="34" charset="0"/>
              </a:rPr>
              <a:t>east</a:t>
            </a:r>
            <a:r>
              <a:rPr lang="en-GB" sz="1400" dirty="0">
                <a:latin typeface="Arial" panose="020B0604020202020204" pitchFamily="34" charset="0"/>
                <a:cs typeface="Arial" panose="020B0604020202020204" pitchFamily="34" charset="0"/>
              </a:rPr>
              <a:t> of England (East Anglia), wheat, barley and vegetables grow in large fields.</a:t>
            </a:r>
          </a:p>
        </p:txBody>
      </p:sp>
      <p:sp>
        <p:nvSpPr>
          <p:cNvPr id="9" name="TextBox 8"/>
          <p:cNvSpPr txBox="1"/>
          <p:nvPr/>
        </p:nvSpPr>
        <p:spPr>
          <a:xfrm>
            <a:off x="2465249" y="4761218"/>
            <a:ext cx="2538029" cy="738664"/>
          </a:xfrm>
          <a:prstGeom prst="rect">
            <a:avLst/>
          </a:prstGeom>
          <a:noFill/>
          <a:ln>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Cattle, </a:t>
            </a:r>
            <a:r>
              <a:rPr lang="en-US" sz="1400" dirty="0" smtClean="0">
                <a:latin typeface="Arial" panose="020B0604020202020204" pitchFamily="34" charset="0"/>
                <a:cs typeface="Arial" panose="020B0604020202020204" pitchFamily="34" charset="0"/>
              </a:rPr>
              <a:t>sheep, pigs and dairy </a:t>
            </a:r>
            <a:r>
              <a:rPr lang="en-US" sz="1400" dirty="0">
                <a:latin typeface="Arial" panose="020B0604020202020204" pitchFamily="34" charset="0"/>
                <a:cs typeface="Arial" panose="020B0604020202020204" pitchFamily="34" charset="0"/>
              </a:rPr>
              <a:t>are the largest commodity sectors in Northern Ireland.</a:t>
            </a:r>
            <a:endParaRPr lang="en-GB" sz="1400" dirty="0">
              <a:latin typeface="Arial" panose="020B0604020202020204" pitchFamily="34" charset="0"/>
              <a:cs typeface="Arial" panose="020B0604020202020204" pitchFamily="34" charset="0"/>
            </a:endParaRPr>
          </a:p>
        </p:txBody>
      </p:sp>
      <p:sp>
        <p:nvSpPr>
          <p:cNvPr id="11" name="Subtitle 2"/>
          <p:cNvSpPr>
            <a:spLocks noGrp="1"/>
          </p:cNvSpPr>
          <p:nvPr>
            <p:ph type="subTitle" idx="1"/>
          </p:nvPr>
        </p:nvSpPr>
        <p:spPr>
          <a:xfrm>
            <a:off x="1169274" y="2261815"/>
            <a:ext cx="10527426" cy="931761"/>
          </a:xfrm>
        </p:spPr>
        <p:txBody>
          <a:bodyPr/>
          <a:lstStyle/>
          <a:p>
            <a:pPr marL="0" indent="0">
              <a:buNone/>
            </a:pPr>
            <a:r>
              <a:rPr lang="en-GB" sz="2000" dirty="0" smtClean="0">
                <a:latin typeface="Arial" panose="020B0604020202020204" pitchFamily="34" charset="0"/>
                <a:cs typeface="Arial" panose="020B0604020202020204" pitchFamily="34" charset="0"/>
              </a:rPr>
              <a:t>Some </a:t>
            </a:r>
            <a:r>
              <a:rPr lang="en-GB" sz="2000" dirty="0">
                <a:latin typeface="Arial" panose="020B0604020202020204" pitchFamily="34" charset="0"/>
                <a:cs typeface="Arial" panose="020B0604020202020204" pitchFamily="34" charset="0"/>
              </a:rPr>
              <a:t>parts of the United Kingdom have excellent soil for crops, while others are used for cattle, sheep, pigs and poultry.</a:t>
            </a:r>
          </a:p>
          <a:p>
            <a:pPr marL="0" indent="0">
              <a:buNone/>
            </a:pPr>
            <a:endParaRPr lang="en-GB" dirty="0"/>
          </a:p>
        </p:txBody>
      </p:sp>
    </p:spTree>
    <p:extLst>
      <p:ext uri="{BB962C8B-B14F-4D97-AF65-F5344CB8AC3E}">
        <p14:creationId xmlns:p14="http://schemas.microsoft.com/office/powerpoint/2010/main" val="2293778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Cattle farming</a:t>
            </a:r>
            <a:endParaRPr lang="en-GB" dirty="0"/>
          </a:p>
        </p:txBody>
      </p:sp>
      <p:sp>
        <p:nvSpPr>
          <p:cNvPr id="3" name="Subtitle 2"/>
          <p:cNvSpPr>
            <a:spLocks noGrp="1"/>
          </p:cNvSpPr>
          <p:nvPr>
            <p:ph type="subTitle" idx="1"/>
          </p:nvPr>
        </p:nvSpPr>
        <p:spPr>
          <a:xfrm>
            <a:off x="1169276" y="2571092"/>
            <a:ext cx="7250824" cy="3600000"/>
          </a:xfrm>
        </p:spPr>
        <p:txBody>
          <a:bodyPr/>
          <a:lstStyle/>
          <a:p>
            <a:pPr marL="0" indent="0">
              <a:spcBef>
                <a:spcPct val="50000"/>
              </a:spcBef>
              <a:buNone/>
              <a:defRPr/>
            </a:pPr>
            <a:r>
              <a:rPr lang="en-GB" altLang="en-US" sz="2000" dirty="0">
                <a:solidFill>
                  <a:srgbClr val="000000"/>
                </a:solidFill>
                <a:latin typeface="Arial" panose="020B0604020202020204" pitchFamily="34" charset="0"/>
                <a:cs typeface="Arial" panose="020B0604020202020204" pitchFamily="34" charset="0"/>
              </a:rPr>
              <a:t>British beef breeds include:</a:t>
            </a:r>
          </a:p>
          <a:p>
            <a:pPr>
              <a:spcBef>
                <a:spcPct val="50000"/>
              </a:spcBef>
              <a:defRPr/>
            </a:pPr>
            <a:r>
              <a:rPr lang="en-GB" altLang="en-US" sz="2000" dirty="0">
                <a:solidFill>
                  <a:srgbClr val="000000"/>
                </a:solidFill>
                <a:latin typeface="Arial" panose="020B0604020202020204" pitchFamily="34" charset="0"/>
                <a:cs typeface="Arial" panose="020B0604020202020204" pitchFamily="34" charset="0"/>
              </a:rPr>
              <a:t>Hereford;</a:t>
            </a:r>
          </a:p>
          <a:p>
            <a:pPr>
              <a:spcBef>
                <a:spcPct val="50000"/>
              </a:spcBef>
              <a:defRPr/>
            </a:pPr>
            <a:r>
              <a:rPr lang="en-GB" altLang="en-US" sz="2000" dirty="0">
                <a:solidFill>
                  <a:srgbClr val="000000"/>
                </a:solidFill>
                <a:latin typeface="Arial" panose="020B0604020202020204" pitchFamily="34" charset="0"/>
                <a:cs typeface="Arial" panose="020B0604020202020204" pitchFamily="34" charset="0"/>
              </a:rPr>
              <a:t>Galloway;</a:t>
            </a:r>
          </a:p>
          <a:p>
            <a:pPr>
              <a:spcBef>
                <a:spcPct val="50000"/>
              </a:spcBef>
              <a:defRPr/>
            </a:pPr>
            <a:r>
              <a:rPr lang="en-GB" altLang="en-US" sz="2000" dirty="0">
                <a:solidFill>
                  <a:srgbClr val="000000"/>
                </a:solidFill>
                <a:latin typeface="Arial" panose="020B0604020202020204" pitchFamily="34" charset="0"/>
                <a:cs typeface="Arial" panose="020B0604020202020204" pitchFamily="34" charset="0"/>
              </a:rPr>
              <a:t>Beef Shorthorn;</a:t>
            </a:r>
          </a:p>
          <a:p>
            <a:pPr>
              <a:spcBef>
                <a:spcPct val="50000"/>
              </a:spcBef>
              <a:defRPr/>
            </a:pPr>
            <a:r>
              <a:rPr lang="en-GB" altLang="en-US" sz="2000" dirty="0">
                <a:solidFill>
                  <a:srgbClr val="000000"/>
                </a:solidFill>
                <a:latin typeface="Arial" panose="020B0604020202020204" pitchFamily="34" charset="0"/>
                <a:cs typeface="Arial" panose="020B0604020202020204" pitchFamily="34" charset="0"/>
              </a:rPr>
              <a:t>Aberdeen </a:t>
            </a:r>
            <a:r>
              <a:rPr lang="en-GB" altLang="en-US" sz="2000" dirty="0" smtClean="0">
                <a:solidFill>
                  <a:srgbClr val="000000"/>
                </a:solidFill>
                <a:latin typeface="Arial" panose="020B0604020202020204" pitchFamily="34" charset="0"/>
                <a:cs typeface="Arial" panose="020B0604020202020204" pitchFamily="34" charset="0"/>
              </a:rPr>
              <a:t>Angus;</a:t>
            </a:r>
            <a:endParaRPr lang="en-GB" altLang="en-US" sz="2000" dirty="0">
              <a:solidFill>
                <a:srgbClr val="000000"/>
              </a:solidFill>
              <a:latin typeface="Arial" panose="020B0604020202020204" pitchFamily="34" charset="0"/>
              <a:cs typeface="Arial" panose="020B0604020202020204" pitchFamily="34" charset="0"/>
            </a:endParaRPr>
          </a:p>
          <a:p>
            <a:pPr>
              <a:spcBef>
                <a:spcPct val="50000"/>
              </a:spcBef>
              <a:defRPr/>
            </a:pPr>
            <a:r>
              <a:rPr lang="en-GB" altLang="en-US" sz="2000" dirty="0">
                <a:solidFill>
                  <a:srgbClr val="000000"/>
                </a:solidFill>
                <a:latin typeface="Arial" panose="020B0604020202020204" pitchFamily="34" charset="0"/>
                <a:cs typeface="Arial" panose="020B0604020202020204" pitchFamily="34" charset="0"/>
              </a:rPr>
              <a:t>South Devon.</a:t>
            </a:r>
          </a:p>
          <a:p>
            <a:pPr marL="0" indent="0">
              <a:spcBef>
                <a:spcPct val="50000"/>
              </a:spcBef>
              <a:buNone/>
              <a:defRPr/>
            </a:pPr>
            <a:endParaRPr lang="en-GB" altLang="en-US" sz="2000" dirty="0">
              <a:solidFill>
                <a:srgbClr val="000000"/>
              </a:solidFill>
              <a:latin typeface="Arial" panose="020B0604020202020204" pitchFamily="34" charset="0"/>
              <a:cs typeface="Arial" panose="020B0604020202020204" pitchFamily="34" charset="0"/>
            </a:endParaRPr>
          </a:p>
          <a:p>
            <a:pPr marL="0" indent="0">
              <a:spcBef>
                <a:spcPct val="50000"/>
              </a:spcBef>
              <a:buNone/>
              <a:defRPr/>
            </a:pPr>
            <a:r>
              <a:rPr lang="en-GB" altLang="en-US" sz="2000" dirty="0">
                <a:solidFill>
                  <a:srgbClr val="000000"/>
                </a:solidFill>
                <a:latin typeface="Arial" panose="020B0604020202020204" pitchFamily="34" charset="0"/>
                <a:cs typeface="Arial" panose="020B0604020202020204" pitchFamily="34" charset="0"/>
              </a:rPr>
              <a:t>Some cattle are dual purpose and are farmed for both dairy and beef production.</a:t>
            </a:r>
          </a:p>
          <a:p>
            <a:pPr marL="0" indent="0">
              <a:buNone/>
            </a:pPr>
            <a:endParaRPr lang="en-GB" dirty="0"/>
          </a:p>
        </p:txBody>
      </p:sp>
      <p:pic>
        <p:nvPicPr>
          <p:cNvPr id="4"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1689" y="1814512"/>
            <a:ext cx="2840709" cy="21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1690" y="4073527"/>
            <a:ext cx="2840709" cy="185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91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Cattle farming</a:t>
            </a:r>
            <a:endParaRPr lang="en-US" dirty="0"/>
          </a:p>
        </p:txBody>
      </p:sp>
      <p:sp>
        <p:nvSpPr>
          <p:cNvPr id="3" name="Rectangle 2"/>
          <p:cNvSpPr/>
          <p:nvPr/>
        </p:nvSpPr>
        <p:spPr>
          <a:xfrm>
            <a:off x="1169274" y="2283798"/>
            <a:ext cx="6096000" cy="4093428"/>
          </a:xfrm>
          <a:prstGeom prst="rect">
            <a:avLst/>
          </a:prstGeom>
        </p:spPr>
        <p:txBody>
          <a:bodyPr>
            <a:spAutoFit/>
          </a:bodyPr>
          <a:lstStyle/>
          <a:p>
            <a:r>
              <a:rPr lang="en-GB" altLang="en-US" sz="2000" dirty="0">
                <a:latin typeface="Arial" panose="020B0604020202020204" pitchFamily="34" charset="0"/>
                <a:cs typeface="Arial" panose="020B0604020202020204" pitchFamily="34" charset="0"/>
              </a:rPr>
              <a:t>Calves reared on beef cows remain with their mothers 6-9 months before being weaned.</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Dairy calves are separated from their mother shortly after birth.</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Milk is the main source of nutrition for young calves.</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As they grow older they predominantly have a grass based diet.</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Diets will often be supplemented using cereals or pulses to supply energy or protein.</a:t>
            </a:r>
          </a:p>
        </p:txBody>
      </p:sp>
      <p:sp>
        <p:nvSpPr>
          <p:cNvPr id="8" name="Text Box 12"/>
          <p:cNvSpPr txBox="1">
            <a:spLocks noChangeArrowheads="1"/>
          </p:cNvSpPr>
          <p:nvPr/>
        </p:nvSpPr>
        <p:spPr bwMode="auto">
          <a:xfrm>
            <a:off x="7772400" y="5953919"/>
            <a:ext cx="3733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dirty="0">
                <a:cs typeface="Arial" panose="020B0604020202020204" pitchFamily="34" charset="0"/>
              </a:rPr>
              <a:t>This calf has just been born and weighs about 35 kg.</a:t>
            </a:r>
          </a:p>
        </p:txBody>
      </p:sp>
      <p:pic>
        <p:nvPicPr>
          <p:cNvPr id="9" name="Picture 14" descr="Born cow (1014 x 67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2161493"/>
            <a:ext cx="3733800" cy="362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31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Cattle farming</a:t>
            </a:r>
            <a:endParaRPr lang="en-GB" dirty="0"/>
          </a:p>
        </p:txBody>
      </p:sp>
      <p:sp>
        <p:nvSpPr>
          <p:cNvPr id="3" name="Subtitle 2"/>
          <p:cNvSpPr>
            <a:spLocks noGrp="1"/>
          </p:cNvSpPr>
          <p:nvPr>
            <p:ph type="subTitle" idx="1"/>
          </p:nvPr>
        </p:nvSpPr>
        <p:spPr>
          <a:xfrm>
            <a:off x="1169276" y="2571092"/>
            <a:ext cx="7079374" cy="3600000"/>
          </a:xfrm>
        </p:spPr>
        <p:txBody>
          <a:bodyPr/>
          <a:lstStyle/>
          <a:p>
            <a:pPr marL="0" indent="0">
              <a:spcBef>
                <a:spcPct val="50000"/>
              </a:spcBef>
              <a:buNone/>
            </a:pPr>
            <a:r>
              <a:rPr lang="en-GB" altLang="en-US" sz="2000" dirty="0">
                <a:cs typeface="Arial" panose="020B0604020202020204" pitchFamily="34" charset="0"/>
              </a:rPr>
              <a:t>Most animals spend the summer months in fields grazing and many are housed in large barns in the winter when the grass has stopped growing. Maize silage is also sometimes used as feed. </a:t>
            </a:r>
          </a:p>
          <a:p>
            <a:pPr marL="0" indent="0">
              <a:spcBef>
                <a:spcPct val="50000"/>
              </a:spcBef>
              <a:buNone/>
            </a:pPr>
            <a:r>
              <a:rPr lang="en-GB" altLang="en-US" sz="2000" dirty="0">
                <a:cs typeface="Arial" panose="020B0604020202020204" pitchFamily="34" charset="0"/>
              </a:rPr>
              <a:t>The diets can be supplemented with other ingredients, for example cereals like barely or protein feeds such as beans. </a:t>
            </a:r>
          </a:p>
          <a:p>
            <a:pPr marL="0" indent="0">
              <a:spcBef>
                <a:spcPct val="50000"/>
              </a:spcBef>
              <a:buNone/>
            </a:pPr>
            <a:r>
              <a:rPr lang="en-GB" altLang="en-US" sz="2000" dirty="0">
                <a:cs typeface="Arial" panose="020B0604020202020204" pitchFamily="34" charset="0"/>
              </a:rPr>
              <a:t>Cattle diets </a:t>
            </a:r>
            <a:r>
              <a:rPr lang="en-GB" altLang="en-US" sz="2000" dirty="0" err="1">
                <a:cs typeface="Arial" panose="020B0604020202020204" pitchFamily="34" charset="0"/>
              </a:rPr>
              <a:t>ustilise</a:t>
            </a:r>
            <a:r>
              <a:rPr lang="en-GB" altLang="en-US" sz="2000" dirty="0">
                <a:cs typeface="Arial" panose="020B0604020202020204" pitchFamily="34" charset="0"/>
              </a:rPr>
              <a:t> feed which humans cannot consume, for example by-products of flour manufacture or margarine production.</a:t>
            </a:r>
          </a:p>
          <a:p>
            <a:pPr marL="0" indent="0">
              <a:buNone/>
            </a:pPr>
            <a:endParaRPr lang="en-GB" dirty="0"/>
          </a:p>
        </p:txBody>
      </p:sp>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8650" y="2571092"/>
            <a:ext cx="34575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9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Pig farming</a:t>
            </a:r>
            <a:endParaRPr lang="en-GB" dirty="0"/>
          </a:p>
        </p:txBody>
      </p:sp>
      <p:sp>
        <p:nvSpPr>
          <p:cNvPr id="3" name="Subtitle 2"/>
          <p:cNvSpPr>
            <a:spLocks noGrp="1"/>
          </p:cNvSpPr>
          <p:nvPr>
            <p:ph type="subTitle" idx="1"/>
          </p:nvPr>
        </p:nvSpPr>
        <p:spPr>
          <a:xfrm>
            <a:off x="1169276" y="2571092"/>
            <a:ext cx="7365124" cy="3600000"/>
          </a:xfrm>
        </p:spPr>
        <p:txBody>
          <a:bodyPr/>
          <a:lstStyle/>
          <a:p>
            <a:pPr marL="0" indent="0">
              <a:spcBef>
                <a:spcPct val="50000"/>
              </a:spcBef>
              <a:buNone/>
            </a:pPr>
            <a:r>
              <a:rPr lang="en-GB" altLang="en-US" sz="2000" dirty="0">
                <a:latin typeface="Futura Bk" pitchFamily="34" charset="0"/>
              </a:rPr>
              <a:t>Pigs are generally reared indoors in barns with open sides, natural ventilation and straw or slats which allow drainage of excrement. </a:t>
            </a:r>
            <a:endParaRPr lang="en-GB" altLang="en-US" sz="2000" dirty="0" smtClean="0">
              <a:latin typeface="Futura Bk" pitchFamily="34" charset="0"/>
            </a:endParaRPr>
          </a:p>
          <a:p>
            <a:pPr marL="0" indent="0">
              <a:spcBef>
                <a:spcPct val="50000"/>
              </a:spcBef>
              <a:buNone/>
            </a:pPr>
            <a:r>
              <a:rPr lang="en-GB" altLang="en-US" sz="2000" dirty="0" smtClean="0">
                <a:latin typeface="Futura Bk" pitchFamily="34" charset="0"/>
              </a:rPr>
              <a:t>Approximately </a:t>
            </a:r>
            <a:r>
              <a:rPr lang="en-GB" altLang="en-US" sz="2000" dirty="0">
                <a:latin typeface="Futura Bk" pitchFamily="34" charset="0"/>
              </a:rPr>
              <a:t>40% of UK pig production is outside, with huts for shade and protection from the elements. In the summer water is used to create an area for the pigs to wallow and remain cool in the heat. Pigs are like dogs and are not able to sweat to regulate their body temperature.</a:t>
            </a:r>
          </a:p>
          <a:p>
            <a:pPr marL="0" indent="0">
              <a:spcBef>
                <a:spcPct val="50000"/>
              </a:spcBef>
              <a:buNone/>
            </a:pPr>
            <a:r>
              <a:rPr lang="en-GB" altLang="en-US" sz="2000" dirty="0">
                <a:latin typeface="Futura Bk" pitchFamily="34" charset="0"/>
              </a:rPr>
              <a:t>Once a sow (female pig) has been serviced by the boar (male pig) or artificially inseminated the gestation period will last 3 months, 3 weeks and 3 days. A sow can give birth to two litters a year.</a:t>
            </a:r>
          </a:p>
          <a:p>
            <a:pPr marL="0" indent="0">
              <a:buNone/>
            </a:pPr>
            <a:endParaRPr lang="en-GB" dirty="0"/>
          </a:p>
        </p:txBody>
      </p:sp>
      <p:pic>
        <p:nvPicPr>
          <p:cNvPr id="4" name="Picture 5" descr="\\SERVER1\Shared\Dave\My Pictures\New Farrowing shed\DSC016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4949" y="4159276"/>
            <a:ext cx="2682875" cy="201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913" y="1969074"/>
            <a:ext cx="2646049" cy="198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434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Pig farming</a:t>
            </a:r>
            <a:endParaRPr lang="en-GB" dirty="0"/>
          </a:p>
        </p:txBody>
      </p:sp>
      <p:sp>
        <p:nvSpPr>
          <p:cNvPr id="3" name="Subtitle 2"/>
          <p:cNvSpPr>
            <a:spLocks noGrp="1"/>
          </p:cNvSpPr>
          <p:nvPr>
            <p:ph type="subTitle" idx="1"/>
          </p:nvPr>
        </p:nvSpPr>
        <p:spPr>
          <a:xfrm>
            <a:off x="1169276" y="2571092"/>
            <a:ext cx="7441324" cy="3600000"/>
          </a:xfrm>
        </p:spPr>
        <p:txBody>
          <a:bodyPr/>
          <a:lstStyle/>
          <a:p>
            <a:pPr marL="0" indent="0">
              <a:spcBef>
                <a:spcPct val="50000"/>
              </a:spcBef>
              <a:buNone/>
            </a:pPr>
            <a:r>
              <a:rPr lang="en-GB" altLang="en-US" sz="2000" dirty="0">
                <a:cs typeface="Arial" panose="020B0604020202020204" pitchFamily="34" charset="0"/>
              </a:rPr>
              <a:t>Piglets are born with teeth and may have these clipped or ground to protect the sow’s teats and udder. This also reduces the injury of piglets when they are playing with each other. </a:t>
            </a:r>
          </a:p>
          <a:p>
            <a:pPr marL="0" indent="0">
              <a:spcBef>
                <a:spcPct val="50000"/>
              </a:spcBef>
              <a:buNone/>
            </a:pPr>
            <a:r>
              <a:rPr lang="en-GB" altLang="en-US" sz="2000" dirty="0">
                <a:cs typeface="Arial" panose="020B0604020202020204" pitchFamily="34" charset="0"/>
              </a:rPr>
              <a:t>After about 4 weeks, once weaned, the piglets leave the sow to be reared in separate accommodation. </a:t>
            </a:r>
          </a:p>
          <a:p>
            <a:pPr marL="0" indent="0">
              <a:spcBef>
                <a:spcPct val="50000"/>
              </a:spcBef>
              <a:buNone/>
            </a:pPr>
            <a:r>
              <a:rPr lang="en-GB" altLang="en-US" sz="2000" dirty="0">
                <a:cs typeface="Arial" panose="020B0604020202020204" pitchFamily="34" charset="0"/>
              </a:rPr>
              <a:t>Pigs are normally sent to the abattoir at 6-7 months. The farmer will decide if the sow will be taken to be served by a boar (or more commonly artificially inseminated) or to sent to the abattoir (typically after 6 litters).</a:t>
            </a:r>
          </a:p>
          <a:p>
            <a:pPr marL="0" indent="0">
              <a:spcBef>
                <a:spcPct val="50000"/>
              </a:spcBef>
              <a:buNone/>
            </a:pPr>
            <a:r>
              <a:rPr lang="en-GB" altLang="en-US" sz="2000" dirty="0">
                <a:cs typeface="Arial" panose="020B0604020202020204" pitchFamily="34" charset="0"/>
              </a:rPr>
              <a:t>Adult pigs will feed on cereals such as corn and soya for carbohydrate and protein. Their diet can be </a:t>
            </a:r>
            <a:r>
              <a:rPr lang="en-GB" altLang="en-US" sz="2000" dirty="0" smtClean="0">
                <a:cs typeface="Arial" panose="020B0604020202020204" pitchFamily="34" charset="0"/>
              </a:rPr>
              <a:t>supplemented with </a:t>
            </a:r>
            <a:r>
              <a:rPr lang="en-GB" altLang="en-US" sz="2000" dirty="0">
                <a:cs typeface="Arial" panose="020B0604020202020204" pitchFamily="34" charset="0"/>
              </a:rPr>
              <a:t>vitamins and minerals.</a:t>
            </a:r>
          </a:p>
          <a:p>
            <a:pPr marL="0" indent="0">
              <a:buNone/>
            </a:pPr>
            <a:endParaRPr lang="en-GB" dirty="0"/>
          </a:p>
        </p:txBody>
      </p:sp>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09418" y="2571091"/>
            <a:ext cx="2988441" cy="198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87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Sheep farming</a:t>
            </a:r>
            <a:endParaRPr lang="en-GB" dirty="0"/>
          </a:p>
        </p:txBody>
      </p:sp>
      <p:sp>
        <p:nvSpPr>
          <p:cNvPr id="3" name="Subtitle 2"/>
          <p:cNvSpPr>
            <a:spLocks noGrp="1"/>
          </p:cNvSpPr>
          <p:nvPr>
            <p:ph type="subTitle" idx="1"/>
          </p:nvPr>
        </p:nvSpPr>
        <p:spPr>
          <a:xfrm>
            <a:off x="1169276" y="2571092"/>
            <a:ext cx="7041274" cy="3600000"/>
          </a:xfrm>
        </p:spPr>
        <p:txBody>
          <a:bodyPr/>
          <a:lstStyle/>
          <a:p>
            <a:pPr marL="0" indent="0">
              <a:buNone/>
            </a:pPr>
            <a:r>
              <a:rPr lang="en-GB" altLang="en-US" sz="2000" dirty="0">
                <a:cs typeface="Arial" panose="020B0604020202020204" pitchFamily="34" charset="0"/>
              </a:rPr>
              <a:t>Three main groups of sheep breeds:</a:t>
            </a:r>
          </a:p>
          <a:p>
            <a:pPr marL="0" indent="0">
              <a:buNone/>
            </a:pPr>
            <a:r>
              <a:rPr lang="en-GB" altLang="en-US" sz="2000" dirty="0" smtClean="0">
                <a:cs typeface="Arial" panose="020B0604020202020204" pitchFamily="34" charset="0"/>
              </a:rPr>
              <a:t>Mountain </a:t>
            </a:r>
            <a:r>
              <a:rPr lang="en-GB" altLang="en-US" sz="2000" dirty="0">
                <a:cs typeface="Arial" panose="020B0604020202020204" pitchFamily="34" charset="0"/>
              </a:rPr>
              <a:t>and Moorland/Upland - these are hardy sheep which can cope with rugged terrain, such as Welsh Mountain and </a:t>
            </a:r>
            <a:r>
              <a:rPr lang="en-GB" altLang="en-US" sz="2000" dirty="0" err="1">
                <a:cs typeface="Arial" panose="020B0604020202020204" pitchFamily="34" charset="0"/>
              </a:rPr>
              <a:t>Swaledale</a:t>
            </a:r>
            <a:r>
              <a:rPr lang="en-GB" altLang="en-US" sz="2000" dirty="0">
                <a:cs typeface="Arial" panose="020B0604020202020204" pitchFamily="34" charset="0"/>
              </a:rPr>
              <a:t>;</a:t>
            </a:r>
          </a:p>
          <a:p>
            <a:pPr marL="0" indent="0">
              <a:buNone/>
            </a:pPr>
            <a:r>
              <a:rPr lang="en-GB" altLang="en-US" sz="2000" dirty="0" err="1" smtClean="0">
                <a:cs typeface="Arial" panose="020B0604020202020204" pitchFamily="34" charset="0"/>
              </a:rPr>
              <a:t>Longwool</a:t>
            </a:r>
            <a:r>
              <a:rPr lang="en-GB" altLang="en-US" sz="2000" dirty="0" smtClean="0">
                <a:cs typeface="Arial" panose="020B0604020202020204" pitchFamily="34" charset="0"/>
              </a:rPr>
              <a:t> </a:t>
            </a:r>
            <a:r>
              <a:rPr lang="en-GB" altLang="en-US" sz="2000" dirty="0">
                <a:cs typeface="Arial" panose="020B0604020202020204" pitchFamily="34" charset="0"/>
              </a:rPr>
              <a:t>- these are originally bred for their wool, but now used in cross breeding, such as Border Leicester and </a:t>
            </a:r>
            <a:r>
              <a:rPr lang="en-GB" altLang="en-US" sz="2000" dirty="0" err="1">
                <a:cs typeface="Arial" panose="020B0604020202020204" pitchFamily="34" charset="0"/>
              </a:rPr>
              <a:t>Bluefaced</a:t>
            </a:r>
            <a:r>
              <a:rPr lang="en-GB" altLang="en-US" sz="2000" dirty="0">
                <a:cs typeface="Arial" panose="020B0604020202020204" pitchFamily="34" charset="0"/>
              </a:rPr>
              <a:t> Leicester;</a:t>
            </a:r>
          </a:p>
          <a:p>
            <a:pPr marL="0" indent="0">
              <a:buNone/>
            </a:pPr>
            <a:r>
              <a:rPr lang="en-GB" altLang="en-US" sz="2000" dirty="0" smtClean="0">
                <a:cs typeface="Arial" panose="020B0604020202020204" pitchFamily="34" charset="0"/>
              </a:rPr>
              <a:t>Terminal </a:t>
            </a:r>
            <a:r>
              <a:rPr lang="en-GB" altLang="en-US" sz="2000" dirty="0">
                <a:cs typeface="Arial" panose="020B0604020202020204" pitchFamily="34" charset="0"/>
              </a:rPr>
              <a:t>Sire Breeds - these are compact muscular type of sheep suitable for grassland and less harsh environments, such as Suffolk, </a:t>
            </a:r>
            <a:r>
              <a:rPr lang="en-GB" altLang="en-US" sz="2000" dirty="0" err="1">
                <a:cs typeface="Arial" panose="020B0604020202020204" pitchFamily="34" charset="0"/>
              </a:rPr>
              <a:t>Charollais</a:t>
            </a:r>
            <a:r>
              <a:rPr lang="en-GB" altLang="en-US" sz="2000" dirty="0">
                <a:cs typeface="Arial" panose="020B0604020202020204" pitchFamily="34" charset="0"/>
              </a:rPr>
              <a:t> and Texel</a:t>
            </a:r>
            <a:endParaRPr lang="en-GB" sz="2000" dirty="0"/>
          </a:p>
        </p:txBody>
      </p:sp>
      <p:pic>
        <p:nvPicPr>
          <p:cNvPr id="4" name="Picture 8" descr="C:\Users\Uptal\Desktop\Meat and education images\New platform\sheep.jpg"/>
          <p:cNvPicPr>
            <a:picLocks noChangeAspect="1" noChangeArrowheads="1"/>
          </p:cNvPicPr>
          <p:nvPr/>
        </p:nvPicPr>
        <p:blipFill rotWithShape="1">
          <a:blip r:embed="rId2">
            <a:extLst>
              <a:ext uri="{28A0092B-C50C-407E-A947-70E740481C1C}">
                <a14:useLocalDpi xmlns:a14="http://schemas.microsoft.com/office/drawing/2010/main"/>
              </a:ext>
            </a:extLst>
          </a:blip>
          <a:srcRect t="9328" b="10622"/>
          <a:stretch/>
        </p:blipFill>
        <p:spPr bwMode="auto">
          <a:xfrm>
            <a:off x="9188214" y="3097640"/>
            <a:ext cx="2102709" cy="18553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3050" y="1696933"/>
            <a:ext cx="2067732" cy="137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81474" y="5010889"/>
            <a:ext cx="2049307" cy="15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008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E97B9-2D0B-4C3A-8DF6-C3B749E75BA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ad97cfe-a968-427f-b02b-893e6ba0355a"/>
    <ds:schemaRef ds:uri="http://purl.org/dc/terms/"/>
    <ds:schemaRef ds:uri="c53071f4-7f44-43fd-895c-8e7b6a3746b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0578680-EADC-462A-B4AD-2BEF6A1D0E24}">
  <ds:schemaRefs>
    <ds:schemaRef ds:uri="http://schemas.microsoft.com/sharepoint/v3/contenttype/forms"/>
  </ds:schemaRefs>
</ds:datastoreItem>
</file>

<file path=customXml/itemProps3.xml><?xml version="1.0" encoding="utf-8"?>
<ds:datastoreItem xmlns:ds="http://schemas.openxmlformats.org/officeDocument/2006/customXml" ds:itemID="{A163F444-EBE5-4EAF-A523-51CC1EBC9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1691</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Futura Bk</vt:lpstr>
      <vt:lpstr>Wingdings</vt:lpstr>
      <vt:lpstr>Office Theme</vt:lpstr>
      <vt:lpstr>Custom Design</vt:lpstr>
      <vt:lpstr>1_Custom Design</vt:lpstr>
      <vt:lpstr>3_Custom Design</vt:lpstr>
      <vt:lpstr>Farming food</vt:lpstr>
      <vt:lpstr>Farming systems</vt:lpstr>
      <vt:lpstr>Farming in the UK</vt:lpstr>
      <vt:lpstr>Cattle farming</vt:lpstr>
      <vt:lpstr>Cattle farming</vt:lpstr>
      <vt:lpstr>Cattle farming</vt:lpstr>
      <vt:lpstr>Pig farming</vt:lpstr>
      <vt:lpstr>Pig farming</vt:lpstr>
      <vt:lpstr>Sheep farming</vt:lpstr>
      <vt:lpstr>Sheep farming</vt:lpstr>
      <vt:lpstr>Sheep farming</vt:lpstr>
      <vt:lpstr>Chicken farming – higher welfare</vt:lpstr>
      <vt:lpstr>Chicken farming – higher welfare</vt:lpstr>
      <vt:lpstr>Chicken farming – free range</vt:lpstr>
      <vt:lpstr>Egg production</vt:lpstr>
      <vt:lpstr>Dairy farming</vt:lpstr>
      <vt:lpstr>Dairy farming</vt:lpstr>
      <vt:lpstr>Dairy farming</vt:lpstr>
      <vt:lpstr>Fish farming</vt:lpstr>
      <vt:lpstr>Game farming – game birds</vt:lpstr>
      <vt:lpstr>Farming food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23</cp:revision>
  <dcterms:created xsi:type="dcterms:W3CDTF">2018-10-10T09:22:08Z</dcterms:created>
  <dcterms:modified xsi:type="dcterms:W3CDTF">2021-05-14T09:01:28Z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