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D9BD"/>
    <a:srgbClr val="158B44"/>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66" d="100"/>
          <a:sy n="66" d="100"/>
        </p:scale>
        <p:origin x="640"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158B44"/>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158B44"/>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7D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158B44"/>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a:t>
            </a:r>
            <a:r>
              <a:rPr lang="en-US" sz="900" b="0" i="0" dirty="0" smtClean="0">
                <a:solidFill>
                  <a:schemeClr val="tx1"/>
                </a:solidFill>
                <a:latin typeface="Arial" charset="0"/>
                <a:ea typeface="Arial" charset="0"/>
                <a:cs typeface="Arial" charset="0"/>
              </a:rPr>
              <a:t>2021</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a:t>
            </a:r>
            <a:r>
              <a:rPr lang="en-US" sz="900" b="0" i="0" dirty="0" smtClean="0">
                <a:solidFill>
                  <a:schemeClr val="tx1"/>
                </a:solidFill>
                <a:latin typeface="Arial" charset="0"/>
                <a:ea typeface="Arial" charset="0"/>
                <a:cs typeface="Arial" charset="0"/>
              </a:rPr>
              <a:t>2021</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a:t>
            </a:r>
            <a:r>
              <a:rPr lang="en-US" sz="900" b="0" i="0" dirty="0" smtClean="0">
                <a:solidFill>
                  <a:schemeClr val="tx1"/>
                </a:solidFill>
                <a:latin typeface="Arial" charset="0"/>
                <a:ea typeface="Arial" charset="0"/>
                <a:cs typeface="Arial" charset="0"/>
              </a:rPr>
              <a:t>2021</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a:t>
            </a:r>
            <a:r>
              <a:rPr lang="en-US" sz="900" b="0" i="0" dirty="0" smtClean="0">
                <a:solidFill>
                  <a:schemeClr val="tx1"/>
                </a:solidFill>
                <a:latin typeface="Arial" charset="0"/>
                <a:ea typeface="Arial" charset="0"/>
                <a:cs typeface="Arial" charset="0"/>
              </a:rPr>
              <a:t>2021</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Growing food</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Fruit farming - strawberries </a:t>
            </a:r>
            <a:endParaRPr lang="en-GB" dirty="0"/>
          </a:p>
        </p:txBody>
      </p:sp>
      <p:sp>
        <p:nvSpPr>
          <p:cNvPr id="3" name="Subtitle 2"/>
          <p:cNvSpPr>
            <a:spLocks noGrp="1"/>
          </p:cNvSpPr>
          <p:nvPr>
            <p:ph type="subTitle" idx="1"/>
          </p:nvPr>
        </p:nvSpPr>
        <p:spPr>
          <a:xfrm>
            <a:off x="1169276" y="2571092"/>
            <a:ext cx="7408667" cy="3600000"/>
          </a:xfrm>
        </p:spPr>
        <p:txBody>
          <a:bodyPr/>
          <a:lstStyle/>
          <a:p>
            <a:pPr marL="0" indent="0">
              <a:buNone/>
            </a:pPr>
            <a:r>
              <a:rPr lang="en-US" altLang="en-US" sz="2000" dirty="0" smtClean="0"/>
              <a:t>When </a:t>
            </a:r>
            <a:r>
              <a:rPr lang="en-US" altLang="en-US" sz="2000" dirty="0"/>
              <a:t>the </a:t>
            </a:r>
            <a:r>
              <a:rPr lang="en-US" altLang="en-US" sz="2000" dirty="0" smtClean="0"/>
              <a:t>strawberries turn red they </a:t>
            </a:r>
            <a:r>
              <a:rPr lang="en-US" altLang="en-US" sz="2000" dirty="0"/>
              <a:t>are </a:t>
            </a:r>
            <a:r>
              <a:rPr lang="en-US" altLang="en-US" sz="2000" dirty="0" smtClean="0"/>
              <a:t>ready to be picked. This is done by </a:t>
            </a:r>
            <a:r>
              <a:rPr lang="en-US" altLang="en-US" sz="2000" dirty="0"/>
              <a:t>hand as they are too soft to be picked by machine</a:t>
            </a:r>
            <a:r>
              <a:rPr lang="en-US" altLang="en-US" sz="2000" dirty="0" smtClean="0"/>
              <a:t>.</a:t>
            </a:r>
          </a:p>
          <a:p>
            <a:pPr marL="0" indent="0">
              <a:buNone/>
            </a:pPr>
            <a:endParaRPr lang="en-US" altLang="en-US" sz="2000" dirty="0"/>
          </a:p>
          <a:p>
            <a:pPr marL="0" indent="0">
              <a:buNone/>
            </a:pPr>
            <a:r>
              <a:rPr lang="en-US" altLang="en-US" sz="2000" dirty="0" smtClean="0"/>
              <a:t>Soft </a:t>
            </a:r>
            <a:r>
              <a:rPr lang="en-US" altLang="en-US" sz="2000" dirty="0"/>
              <a:t>fruit production in the UK has increased dramatically over the last ten years. </a:t>
            </a:r>
            <a:endParaRPr lang="en-US" altLang="en-US" sz="2000" dirty="0" smtClean="0"/>
          </a:p>
          <a:p>
            <a:pPr marL="0" indent="0">
              <a:buNone/>
            </a:pPr>
            <a:endParaRPr lang="en-US" altLang="en-US" sz="2000" dirty="0"/>
          </a:p>
          <a:p>
            <a:pPr marL="0" indent="0">
              <a:buNone/>
            </a:pPr>
            <a:r>
              <a:rPr lang="en-US" altLang="en-US" sz="2000" dirty="0" smtClean="0"/>
              <a:t>166,055 </a:t>
            </a:r>
            <a:r>
              <a:rPr lang="en-US" altLang="en-US" sz="2000" dirty="0"/>
              <a:t>portions of strawberries and cream were served at Wimbledon in 2018!</a:t>
            </a:r>
            <a:endParaRPr lang="en-GB" altLang="en-US" sz="2000" dirty="0"/>
          </a:p>
          <a:p>
            <a:pPr marL="0" indent="0">
              <a:buNone/>
            </a:pPr>
            <a:endParaRPr lang="en-GB" dirty="0"/>
          </a:p>
        </p:txBody>
      </p:sp>
      <p:pic>
        <p:nvPicPr>
          <p:cNvPr id="9" name="Picture 1">
            <a:extLst>
              <a:ext uri="{FF2B5EF4-FFF2-40B4-BE49-F238E27FC236}">
                <a16:creationId xmlns:a16="http://schemas.microsoft.com/office/drawing/2014/main" id="{9DFD523F-F450-455F-9E78-E6CB353D3231}"/>
              </a:ext>
            </a:extLst>
          </p:cNvPr>
          <p:cNvPicPr>
            <a:picLocks noChangeAspect="1"/>
          </p:cNvPicPr>
          <p:nvPr/>
        </p:nvPicPr>
        <p:blipFill>
          <a:blip r:embed="rId2" cstate="email">
            <a:extLst>
              <a:ext uri="{28A0092B-C50C-407E-A947-70E740481C1C}">
                <a14:useLocalDpi xmlns:a14="http://schemas.microsoft.com/office/drawing/2010/main"/>
              </a:ext>
            </a:extLst>
          </a:blip>
          <a:srcRect r="12991"/>
          <a:stretch>
            <a:fillRect/>
          </a:stretch>
        </p:blipFill>
        <p:spPr bwMode="auto">
          <a:xfrm>
            <a:off x="9032199" y="4135891"/>
            <a:ext cx="2403531"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a:extLst>
              <a:ext uri="{FF2B5EF4-FFF2-40B4-BE49-F238E27FC236}">
                <a16:creationId xmlns:a16="http://schemas.microsoft.com/office/drawing/2014/main" id="{B3BDED81-41FB-4332-80B1-AD1BF742A76D}"/>
              </a:ext>
            </a:extLst>
          </p:cNvPr>
          <p:cNvPicPr>
            <a:picLocks noChangeAspect="1"/>
          </p:cNvPicPr>
          <p:nvPr/>
        </p:nvPicPr>
        <p:blipFill>
          <a:blip r:embed="rId3" cstate="email">
            <a:extLst>
              <a:ext uri="{28A0092B-C50C-407E-A947-70E740481C1C}">
                <a14:useLocalDpi xmlns:a14="http://schemas.microsoft.com/office/drawing/2010/main"/>
              </a:ext>
            </a:extLst>
          </a:blip>
          <a:srcRect t="28999" r="35039" b="8000"/>
          <a:stretch>
            <a:fillRect/>
          </a:stretch>
        </p:blipFill>
        <p:spPr bwMode="auto">
          <a:xfrm>
            <a:off x="8777420" y="1846490"/>
            <a:ext cx="2913088" cy="211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391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Vegetable farming - potatoes</a:t>
            </a:r>
            <a:endParaRPr lang="en-GB" dirty="0"/>
          </a:p>
        </p:txBody>
      </p:sp>
      <p:sp>
        <p:nvSpPr>
          <p:cNvPr id="3" name="Subtitle 2"/>
          <p:cNvSpPr>
            <a:spLocks noGrp="1"/>
          </p:cNvSpPr>
          <p:nvPr>
            <p:ph type="subTitle" idx="1"/>
          </p:nvPr>
        </p:nvSpPr>
        <p:spPr>
          <a:xfrm>
            <a:off x="1169276" y="2571092"/>
            <a:ext cx="7309706" cy="3600000"/>
          </a:xfrm>
        </p:spPr>
        <p:txBody>
          <a:bodyPr/>
          <a:lstStyle/>
          <a:p>
            <a:pPr marL="0" indent="0">
              <a:buNone/>
            </a:pPr>
            <a:r>
              <a:rPr lang="en-US" altLang="en-US" sz="2000" dirty="0"/>
              <a:t>More than 5.4 million tones of potatoes are produced in the UK annually and there are around 2,500 specialist potato farms within the UK.</a:t>
            </a:r>
          </a:p>
          <a:p>
            <a:pPr marL="0" indent="0">
              <a:buNone/>
            </a:pPr>
            <a:endParaRPr lang="en-US" altLang="en-US" sz="2000" dirty="0"/>
          </a:p>
          <a:p>
            <a:pPr marL="0" indent="0">
              <a:buNone/>
            </a:pPr>
            <a:r>
              <a:rPr lang="en-GB" altLang="en-US" sz="2000" dirty="0"/>
              <a:t>Potatoes will usually be grown in the same field for only one out of every six years, or even longer. This is known as a rotation. </a:t>
            </a:r>
            <a:endParaRPr lang="en-GB" altLang="en-US" sz="2000" dirty="0" smtClean="0"/>
          </a:p>
          <a:p>
            <a:pPr marL="0" indent="0">
              <a:buNone/>
            </a:pPr>
            <a:endParaRPr lang="en-GB" altLang="en-US" sz="2000" dirty="0"/>
          </a:p>
          <a:p>
            <a:pPr marL="0" indent="0">
              <a:buNone/>
            </a:pPr>
            <a:r>
              <a:rPr lang="en-GB" altLang="en-US" sz="2000" dirty="0" smtClean="0"/>
              <a:t>Grass</a:t>
            </a:r>
            <a:r>
              <a:rPr lang="en-GB" altLang="en-US" sz="2000" dirty="0"/>
              <a:t>, cereals and other crops are grown during the other years to replenish the nutrients and improve soil health.</a:t>
            </a:r>
          </a:p>
          <a:p>
            <a:pPr marL="0" indent="0">
              <a:buNone/>
            </a:pPr>
            <a:endParaRPr lang="en-GB" dirty="0"/>
          </a:p>
        </p:txBody>
      </p:sp>
      <p:pic>
        <p:nvPicPr>
          <p:cNvPr id="4"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46237" y="2078182"/>
            <a:ext cx="3061640" cy="384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404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Vegetable farming - potatoes</a:t>
            </a:r>
            <a:endParaRPr lang="en-GB" dirty="0"/>
          </a:p>
        </p:txBody>
      </p:sp>
      <p:sp>
        <p:nvSpPr>
          <p:cNvPr id="3" name="Subtitle 2"/>
          <p:cNvSpPr>
            <a:spLocks noGrp="1"/>
          </p:cNvSpPr>
          <p:nvPr>
            <p:ph type="subTitle" idx="1"/>
          </p:nvPr>
        </p:nvSpPr>
        <p:spPr>
          <a:xfrm>
            <a:off x="1169276" y="2571092"/>
            <a:ext cx="7081106" cy="3600000"/>
          </a:xfrm>
        </p:spPr>
        <p:txBody>
          <a:bodyPr/>
          <a:lstStyle/>
          <a:p>
            <a:pPr marL="0" indent="0">
              <a:buNone/>
            </a:pPr>
            <a:r>
              <a:rPr lang="en-GB" altLang="en-US" sz="2000" dirty="0">
                <a:latin typeface="Arial" panose="020B0604020202020204" pitchFamily="34" charset="0"/>
                <a:cs typeface="Arial" panose="020B0604020202020204" pitchFamily="34" charset="0"/>
              </a:rPr>
              <a:t>Firstly, the soil is tested for nutrients and moisture and to decide which varieties to grow. Then the farmers plough the ground and turn the soil. </a:t>
            </a:r>
          </a:p>
          <a:p>
            <a:pPr marL="0" indent="0">
              <a:buNone/>
            </a:pPr>
            <a:endParaRPr lang="en-GB" altLang="en-US" sz="2000" dirty="0">
              <a:latin typeface="Arial" panose="020B0604020202020204" pitchFamily="34" charset="0"/>
              <a:cs typeface="Arial" panose="020B0604020202020204" pitchFamily="34" charset="0"/>
            </a:endParaRPr>
          </a:p>
          <a:p>
            <a:pPr marL="0" indent="0">
              <a:buNone/>
            </a:pPr>
            <a:r>
              <a:rPr lang="en-GB" altLang="en-US" sz="2000" dirty="0">
                <a:latin typeface="Arial" panose="020B0604020202020204" pitchFamily="34" charset="0"/>
                <a:cs typeface="Arial" panose="020B0604020202020204" pitchFamily="34" charset="0"/>
              </a:rPr>
              <a:t>Later in the spring, the farmer spreads fertiliser and often uses a stone separator to remove stones from the soil where the potatoes are growing. </a:t>
            </a:r>
          </a:p>
          <a:p>
            <a:pPr marL="0" indent="0">
              <a:buNone/>
            </a:pPr>
            <a:endParaRPr lang="en-GB" altLang="en-US" sz="2000" dirty="0">
              <a:latin typeface="Arial" panose="020B0604020202020204" pitchFamily="34" charset="0"/>
              <a:cs typeface="Arial" panose="020B0604020202020204" pitchFamily="34" charset="0"/>
            </a:endParaRPr>
          </a:p>
          <a:p>
            <a:pPr marL="0" indent="0">
              <a:buNone/>
            </a:pPr>
            <a:r>
              <a:rPr lang="en-GB" altLang="en-US" sz="2000" dirty="0">
                <a:latin typeface="Arial" panose="020B0604020202020204" pitchFamily="34" charset="0"/>
                <a:cs typeface="Arial" panose="020B0604020202020204" pitchFamily="34" charset="0"/>
              </a:rPr>
              <a:t>Seed potatoes are planted in rows and covered with soil, about 15-17cm deep. Planting usually takes place in spring, but depends on the climate. </a:t>
            </a:r>
          </a:p>
          <a:p>
            <a:pPr marL="0" indent="0">
              <a:buNone/>
            </a:pPr>
            <a:endParaRPr lang="en-GB" dirty="0"/>
          </a:p>
        </p:txBody>
      </p:sp>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371877" y="4105711"/>
            <a:ext cx="2205038" cy="187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262339" y="2283798"/>
            <a:ext cx="23145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95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Vegetable farming - potatoes</a:t>
            </a:r>
            <a:endParaRPr lang="en-GB" dirty="0"/>
          </a:p>
        </p:txBody>
      </p:sp>
      <p:sp>
        <p:nvSpPr>
          <p:cNvPr id="3" name="Subtitle 2"/>
          <p:cNvSpPr>
            <a:spLocks noGrp="1"/>
          </p:cNvSpPr>
          <p:nvPr>
            <p:ph type="subTitle" idx="1"/>
          </p:nvPr>
        </p:nvSpPr>
        <p:spPr>
          <a:xfrm>
            <a:off x="1169276" y="2571092"/>
            <a:ext cx="7724467" cy="3600000"/>
          </a:xfrm>
        </p:spPr>
        <p:txBody>
          <a:bodyPr/>
          <a:lstStyle/>
          <a:p>
            <a:pPr marL="0" indent="0">
              <a:buNone/>
            </a:pPr>
            <a:r>
              <a:rPr lang="en-GB" altLang="en-US" sz="2000" dirty="0">
                <a:latin typeface="Arial" panose="020B0604020202020204" pitchFamily="34" charset="0"/>
                <a:cs typeface="Arial" panose="020B0604020202020204" pitchFamily="34" charset="0"/>
              </a:rPr>
              <a:t>Farmers care for their potato crops as they grow, using plant protection products to guard against insects and disease</a:t>
            </a:r>
            <a:r>
              <a:rPr lang="en-GB" altLang="en-US" sz="2000" dirty="0" smtClean="0">
                <a:latin typeface="Arial" panose="020B0604020202020204" pitchFamily="34" charset="0"/>
                <a:cs typeface="Arial" panose="020B0604020202020204" pitchFamily="34" charset="0"/>
              </a:rPr>
              <a:t>.</a:t>
            </a:r>
          </a:p>
          <a:p>
            <a:pPr marL="0" indent="0">
              <a:buNone/>
            </a:pPr>
            <a:endParaRPr lang="en-GB" altLang="en-US" sz="2000" dirty="0">
              <a:latin typeface="Arial" panose="020B0604020202020204" pitchFamily="34" charset="0"/>
              <a:cs typeface="Arial" panose="020B0604020202020204" pitchFamily="34" charset="0"/>
            </a:endParaRPr>
          </a:p>
          <a:p>
            <a:pPr marL="0" indent="0">
              <a:buNone/>
            </a:pPr>
            <a:r>
              <a:rPr lang="en-GB" altLang="en-US" sz="2000" dirty="0" smtClean="0">
                <a:latin typeface="Arial" panose="020B0604020202020204" pitchFamily="34" charset="0"/>
                <a:cs typeface="Arial" panose="020B0604020202020204" pitchFamily="34" charset="0"/>
              </a:rPr>
              <a:t>Potatoes </a:t>
            </a:r>
            <a:r>
              <a:rPr lang="en-GB" altLang="en-US" sz="2000" dirty="0">
                <a:latin typeface="Arial" panose="020B0604020202020204" pitchFamily="34" charset="0"/>
                <a:cs typeface="Arial" panose="020B0604020202020204" pitchFamily="34" charset="0"/>
              </a:rPr>
              <a:t>are grown for around 5 months before they are ready for harvesting. Harvesting can start as early as June and finish at the end of October. </a:t>
            </a:r>
            <a:endParaRPr lang="en-GB" altLang="en-US" sz="2000" dirty="0" smtClean="0">
              <a:latin typeface="Arial" panose="020B0604020202020204" pitchFamily="34" charset="0"/>
              <a:cs typeface="Arial" panose="020B0604020202020204" pitchFamily="34" charset="0"/>
            </a:endParaRPr>
          </a:p>
          <a:p>
            <a:pPr marL="0" indent="0">
              <a:buNone/>
            </a:pPr>
            <a:endParaRPr lang="en-GB" altLang="en-US" sz="2000" dirty="0">
              <a:latin typeface="Arial" panose="020B0604020202020204" pitchFamily="34" charset="0"/>
              <a:cs typeface="Arial" panose="020B0604020202020204" pitchFamily="34" charset="0"/>
            </a:endParaRPr>
          </a:p>
          <a:p>
            <a:pPr marL="0" indent="0">
              <a:buNone/>
            </a:pPr>
            <a:r>
              <a:rPr lang="en-GB" altLang="en-US" sz="2000" dirty="0" smtClean="0">
                <a:latin typeface="Arial" panose="020B0604020202020204" pitchFamily="34" charset="0"/>
                <a:cs typeface="Arial" panose="020B0604020202020204" pitchFamily="34" charset="0"/>
              </a:rPr>
              <a:t>To </a:t>
            </a:r>
            <a:r>
              <a:rPr lang="en-GB" altLang="en-US" sz="2000" dirty="0">
                <a:latin typeface="Arial" panose="020B0604020202020204" pitchFamily="34" charset="0"/>
                <a:cs typeface="Arial" panose="020B0604020202020204" pitchFamily="34" charset="0"/>
              </a:rPr>
              <a:t>see if the crops are ready, farmers test the crops by digging up, weighing and measuring sample potatoes. </a:t>
            </a:r>
            <a:endParaRPr lang="en-GB" altLang="en-US" sz="2000" dirty="0" smtClean="0">
              <a:latin typeface="Arial" panose="020B0604020202020204" pitchFamily="34" charset="0"/>
              <a:cs typeface="Arial" panose="020B0604020202020204" pitchFamily="34" charset="0"/>
            </a:endParaRPr>
          </a:p>
          <a:p>
            <a:pPr marL="0" indent="0">
              <a:buNone/>
            </a:pPr>
            <a:endParaRPr lang="en-GB" altLang="en-US" sz="2000" dirty="0">
              <a:latin typeface="Arial" panose="020B0604020202020204" pitchFamily="34" charset="0"/>
              <a:cs typeface="Arial" panose="020B0604020202020204" pitchFamily="34" charset="0"/>
            </a:endParaRPr>
          </a:p>
          <a:p>
            <a:pPr marL="0" indent="0">
              <a:buNone/>
            </a:pPr>
            <a:r>
              <a:rPr lang="en-GB" altLang="en-US" sz="2000" dirty="0" smtClean="0">
                <a:latin typeface="Arial" panose="020B0604020202020204" pitchFamily="34" charset="0"/>
                <a:cs typeface="Arial" panose="020B0604020202020204" pitchFamily="34" charset="0"/>
              </a:rPr>
              <a:t>The </a:t>
            </a:r>
            <a:r>
              <a:rPr lang="en-GB" altLang="en-US" sz="2000" dirty="0">
                <a:latin typeface="Arial" panose="020B0604020202020204" pitchFamily="34" charset="0"/>
                <a:cs typeface="Arial" panose="020B0604020202020204" pitchFamily="34" charset="0"/>
              </a:rPr>
              <a:t>potatoes are then lifted by the harvester. Small and damaged potatoes are removed.</a:t>
            </a:r>
          </a:p>
          <a:p>
            <a:pPr marL="0" indent="0">
              <a:buNone/>
            </a:pPr>
            <a:endParaRPr lang="en-GB" dirty="0"/>
          </a:p>
        </p:txBody>
      </p:sp>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66112" y="3563828"/>
            <a:ext cx="1897258" cy="136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466111" y="5098496"/>
            <a:ext cx="1897259" cy="130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4" cstate="email">
            <a:extLst>
              <a:ext uri="{28A0092B-C50C-407E-A947-70E740481C1C}">
                <a14:useLocalDpi xmlns:a14="http://schemas.microsoft.com/office/drawing/2010/main"/>
              </a:ext>
            </a:extLst>
          </a:blip>
          <a:srcRect l="43903"/>
          <a:stretch>
            <a:fillRect/>
          </a:stretch>
        </p:blipFill>
        <p:spPr bwMode="auto">
          <a:xfrm>
            <a:off x="9796590" y="1833918"/>
            <a:ext cx="1236299" cy="151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949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Vegetable farming - potatoes</a:t>
            </a:r>
            <a:endParaRPr lang="en-GB" dirty="0"/>
          </a:p>
        </p:txBody>
      </p:sp>
      <p:sp>
        <p:nvSpPr>
          <p:cNvPr id="3" name="Subtitle 2"/>
          <p:cNvSpPr>
            <a:spLocks noGrp="1"/>
          </p:cNvSpPr>
          <p:nvPr>
            <p:ph type="subTitle" idx="1"/>
          </p:nvPr>
        </p:nvSpPr>
        <p:spPr>
          <a:xfrm>
            <a:off x="1169276" y="2571092"/>
            <a:ext cx="7330488" cy="3600000"/>
          </a:xfrm>
        </p:spPr>
        <p:txBody>
          <a:bodyPr/>
          <a:lstStyle/>
          <a:p>
            <a:pPr marL="0" indent="0">
              <a:buNone/>
            </a:pPr>
            <a:r>
              <a:rPr lang="en-GB" altLang="en-US" sz="2000" dirty="0">
                <a:latin typeface="Arial" panose="020B0604020202020204" pitchFamily="34" charset="0"/>
                <a:cs typeface="Arial" panose="020B0604020202020204" pitchFamily="34" charset="0"/>
              </a:rPr>
              <a:t>Potatoes are placed in bulk storage or weighed and bagged ready for distribution. </a:t>
            </a:r>
          </a:p>
          <a:p>
            <a:pPr marL="0" indent="0">
              <a:buNone/>
            </a:pPr>
            <a:endParaRPr lang="en-GB" altLang="en-US" sz="2000" dirty="0">
              <a:latin typeface="Arial" panose="020B0604020202020204" pitchFamily="34" charset="0"/>
              <a:cs typeface="Arial" panose="020B0604020202020204" pitchFamily="34" charset="0"/>
            </a:endParaRPr>
          </a:p>
          <a:p>
            <a:pPr marL="0" indent="0">
              <a:buNone/>
            </a:pPr>
            <a:r>
              <a:rPr lang="en-GB" altLang="en-US" sz="2000" dirty="0">
                <a:latin typeface="Arial" panose="020B0604020202020204" pitchFamily="34" charset="0"/>
                <a:cs typeface="Arial" panose="020B0604020202020204" pitchFamily="34" charset="0"/>
              </a:rPr>
              <a:t>Potatoes can also be stored in boxes in an insulated potato store. </a:t>
            </a:r>
          </a:p>
          <a:p>
            <a:pPr marL="0" indent="0">
              <a:buNone/>
            </a:pPr>
            <a:endParaRPr lang="en-GB" altLang="en-US" sz="2000" dirty="0">
              <a:latin typeface="Arial" panose="020B0604020202020204" pitchFamily="34" charset="0"/>
              <a:cs typeface="Arial" panose="020B0604020202020204" pitchFamily="34" charset="0"/>
            </a:endParaRPr>
          </a:p>
          <a:p>
            <a:pPr marL="0" indent="0">
              <a:buNone/>
            </a:pPr>
            <a:r>
              <a:rPr lang="en-GB" altLang="en-US" sz="2000" dirty="0">
                <a:latin typeface="Arial" panose="020B0604020202020204" pitchFamily="34" charset="0"/>
                <a:cs typeface="Arial" panose="020B0604020202020204" pitchFamily="34" charset="0"/>
              </a:rPr>
              <a:t>Farmers will check the potatoes regularly throughout the storage season. </a:t>
            </a:r>
          </a:p>
          <a:p>
            <a:pPr marL="0" indent="0">
              <a:buNone/>
            </a:pPr>
            <a:endParaRPr lang="en-GB" dirty="0"/>
          </a:p>
        </p:txBody>
      </p:sp>
      <p:pic>
        <p:nvPicPr>
          <p:cNvPr id="4"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617238" y="2571092"/>
            <a:ext cx="33194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cstate="email">
            <a:extLst>
              <a:ext uri="{28A0092B-C50C-407E-A947-70E740481C1C}">
                <a14:useLocalDpi xmlns:a14="http://schemas.microsoft.com/office/drawing/2010/main"/>
              </a:ext>
            </a:extLst>
          </a:blip>
          <a:srcRect l="59415" r="9724"/>
          <a:stretch>
            <a:fillRect/>
          </a:stretch>
        </p:blipFill>
        <p:spPr bwMode="auto">
          <a:xfrm>
            <a:off x="9291927" y="4459766"/>
            <a:ext cx="1970087"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442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Vegetable farming - hydroponics</a:t>
            </a:r>
            <a:endParaRPr lang="en-GB" dirty="0"/>
          </a:p>
        </p:txBody>
      </p:sp>
      <p:sp>
        <p:nvSpPr>
          <p:cNvPr id="3" name="Subtitle 2"/>
          <p:cNvSpPr>
            <a:spLocks noGrp="1"/>
          </p:cNvSpPr>
          <p:nvPr>
            <p:ph type="subTitle" idx="1"/>
          </p:nvPr>
        </p:nvSpPr>
        <p:spPr>
          <a:xfrm>
            <a:off x="1169276" y="2571092"/>
            <a:ext cx="6298324" cy="3600000"/>
          </a:xfrm>
        </p:spPr>
        <p:txBody>
          <a:bodyPr/>
          <a:lstStyle/>
          <a:p>
            <a:pPr marL="0" indent="0" algn="ctr">
              <a:buNone/>
            </a:pPr>
            <a:endParaRPr lang="en-US" altLang="en-US" dirty="0" smtClean="0"/>
          </a:p>
          <a:p>
            <a:pPr marL="0" indent="0">
              <a:buNone/>
            </a:pPr>
            <a:r>
              <a:rPr lang="en-GB" sz="2000" dirty="0" smtClean="0"/>
              <a:t>Hydroponic vegetables are </a:t>
            </a:r>
            <a:r>
              <a:rPr lang="en-GB" sz="2000" dirty="0"/>
              <a:t>grown in a nutrient solution rather than </a:t>
            </a:r>
            <a:r>
              <a:rPr lang="en-GB" sz="2000" dirty="0" smtClean="0"/>
              <a:t>soil. Tomatoes, peppers and lettuce are increasingly grown this way.</a:t>
            </a:r>
          </a:p>
          <a:p>
            <a:pPr marL="0" indent="0">
              <a:buNone/>
            </a:pPr>
            <a:endParaRPr lang="en-GB" sz="2000" dirty="0"/>
          </a:p>
          <a:p>
            <a:pPr marL="0" indent="0">
              <a:buNone/>
            </a:pPr>
            <a:r>
              <a:rPr lang="en-GB" sz="2000" dirty="0" smtClean="0"/>
              <a:t>Growing vegetables </a:t>
            </a:r>
            <a:r>
              <a:rPr lang="en-GB" sz="2000" dirty="0"/>
              <a:t>hydroponically </a:t>
            </a:r>
            <a:r>
              <a:rPr lang="en-GB" sz="2000" dirty="0" smtClean="0"/>
              <a:t>enables them to be grown in a </a:t>
            </a:r>
            <a:r>
              <a:rPr lang="en-GB" sz="2000" dirty="0"/>
              <a:t>controlled environment with less chance of disease</a:t>
            </a:r>
            <a:r>
              <a:rPr lang="en-GB" sz="2000" dirty="0" smtClean="0"/>
              <a:t>, </a:t>
            </a:r>
            <a:r>
              <a:rPr lang="en-GB" sz="2000" dirty="0"/>
              <a:t>faster growth, and greater </a:t>
            </a:r>
            <a:r>
              <a:rPr lang="en-GB" sz="2000" dirty="0" smtClean="0"/>
              <a:t>yield</a:t>
            </a:r>
            <a:r>
              <a:rPr lang="en-GB" sz="2000" dirty="0"/>
              <a:t>. </a:t>
            </a:r>
            <a:endParaRPr lang="en-US" altLang="en-US" sz="2000" dirty="0"/>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8158" y="1747993"/>
            <a:ext cx="2113149" cy="140947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8158" y="3276191"/>
            <a:ext cx="2083866" cy="138577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3886" y="4761158"/>
            <a:ext cx="2113844" cy="1409934"/>
          </a:xfrm>
          <a:prstGeom prst="rect">
            <a:avLst/>
          </a:prstGeom>
        </p:spPr>
      </p:pic>
    </p:spTree>
    <p:extLst>
      <p:ext uri="{BB962C8B-B14F-4D97-AF65-F5344CB8AC3E}">
        <p14:creationId xmlns:p14="http://schemas.microsoft.com/office/powerpoint/2010/main" val="2548984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Growing food</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259053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Farming in the UK</a:t>
            </a:r>
            <a:endParaRPr lang="en-GB" dirty="0"/>
          </a:p>
        </p:txBody>
      </p:sp>
      <p:sp>
        <p:nvSpPr>
          <p:cNvPr id="3" name="Subtitle 2"/>
          <p:cNvSpPr>
            <a:spLocks noGrp="1"/>
          </p:cNvSpPr>
          <p:nvPr>
            <p:ph type="subTitle" idx="1"/>
          </p:nvPr>
        </p:nvSpPr>
        <p:spPr>
          <a:xfrm>
            <a:off x="1169277" y="2571092"/>
            <a:ext cx="7517524" cy="3600000"/>
          </a:xfrm>
        </p:spPr>
        <p:txBody>
          <a:bodyPr/>
          <a:lstStyle/>
          <a:p>
            <a:pPr marL="0" indent="0">
              <a:buNone/>
              <a:defRPr/>
            </a:pPr>
            <a:r>
              <a:rPr lang="en-GB" sz="2000" b="1" dirty="0">
                <a:latin typeface="Arial" panose="020B0604020202020204" pitchFamily="34" charset="0"/>
                <a:cs typeface="Arial" panose="020B0604020202020204" pitchFamily="34" charset="0"/>
              </a:rPr>
              <a:t>Types of farming:</a:t>
            </a:r>
          </a:p>
          <a:p>
            <a:pPr>
              <a:lnSpc>
                <a:spcPct val="100000"/>
              </a:lnSpc>
              <a:defRPr/>
            </a:pPr>
            <a:r>
              <a:rPr lang="en-GB" sz="2000" b="1" dirty="0">
                <a:latin typeface="Arial" panose="020B0604020202020204" pitchFamily="34" charset="0"/>
                <a:cs typeface="Arial" panose="020B0604020202020204" pitchFamily="34" charset="0"/>
              </a:rPr>
              <a:t>arable</a:t>
            </a:r>
            <a:r>
              <a:rPr lang="en-GB" sz="2000" dirty="0">
                <a:latin typeface="Arial" panose="020B0604020202020204" pitchFamily="34" charset="0"/>
                <a:cs typeface="Arial" panose="020B0604020202020204" pitchFamily="34" charset="0"/>
              </a:rPr>
              <a:t> (growing of crops and cereals);</a:t>
            </a:r>
          </a:p>
          <a:p>
            <a:pPr>
              <a:lnSpc>
                <a:spcPct val="100000"/>
              </a:lnSpc>
              <a:defRPr/>
            </a:pPr>
            <a:r>
              <a:rPr lang="en-GB" sz="2000" b="1" dirty="0">
                <a:latin typeface="Arial" panose="020B0604020202020204" pitchFamily="34" charset="0"/>
                <a:cs typeface="Arial" panose="020B0604020202020204" pitchFamily="34" charset="0"/>
              </a:rPr>
              <a:t>pastora</a:t>
            </a:r>
            <a:r>
              <a:rPr lang="en-GB" sz="2000" dirty="0">
                <a:latin typeface="Arial" panose="020B0604020202020204" pitchFamily="34" charset="0"/>
                <a:cs typeface="Arial" panose="020B0604020202020204" pitchFamily="34" charset="0"/>
              </a:rPr>
              <a:t>l (rearing and production of animals including pigs, chickens, hill farming sheep, beef and dairy cattle);</a:t>
            </a:r>
          </a:p>
          <a:p>
            <a:pPr>
              <a:lnSpc>
                <a:spcPct val="100000"/>
              </a:lnSpc>
              <a:defRPr/>
            </a:pPr>
            <a:r>
              <a:rPr lang="en-GB" sz="2000" b="1" dirty="0">
                <a:latin typeface="Arial" panose="020B0604020202020204" pitchFamily="34" charset="0"/>
                <a:cs typeface="Arial" panose="020B0604020202020204" pitchFamily="34" charset="0"/>
              </a:rPr>
              <a:t>mixed farming</a:t>
            </a:r>
            <a:r>
              <a:rPr lang="en-GB" sz="2000" dirty="0">
                <a:latin typeface="Arial" panose="020B0604020202020204" pitchFamily="34" charset="0"/>
                <a:cs typeface="Arial" panose="020B0604020202020204" pitchFamily="34" charset="0"/>
              </a:rPr>
              <a:t> (combination of arable and pastoral);</a:t>
            </a:r>
          </a:p>
          <a:p>
            <a:pPr>
              <a:lnSpc>
                <a:spcPct val="100000"/>
              </a:lnSpc>
              <a:defRPr/>
            </a:pPr>
            <a:r>
              <a:rPr lang="en-GB" sz="2000" b="1" dirty="0">
                <a:latin typeface="Arial" panose="020B0604020202020204" pitchFamily="34" charset="0"/>
                <a:cs typeface="Arial" panose="020B0604020202020204" pitchFamily="34" charset="0"/>
              </a:rPr>
              <a:t>horticulture</a:t>
            </a:r>
            <a:r>
              <a:rPr lang="en-GB" sz="2000" dirty="0">
                <a:latin typeface="Arial" panose="020B0604020202020204" pitchFamily="34" charset="0"/>
                <a:cs typeface="Arial" panose="020B0604020202020204" pitchFamily="34" charset="0"/>
              </a:rPr>
              <a:t> (production of flowers, fruit, vegetables or ornamental plants);</a:t>
            </a:r>
          </a:p>
          <a:p>
            <a:pPr>
              <a:lnSpc>
                <a:spcPct val="100000"/>
              </a:lnSpc>
              <a:defRPr/>
            </a:pPr>
            <a:r>
              <a:rPr lang="en-GB" sz="2000" b="1" dirty="0">
                <a:latin typeface="Arial" panose="020B0604020202020204" pitchFamily="34" charset="0"/>
                <a:cs typeface="Arial" panose="020B0604020202020204" pitchFamily="34" charset="0"/>
              </a:rPr>
              <a:t>market gardening</a:t>
            </a:r>
            <a:r>
              <a:rPr lang="en-GB" sz="2000" dirty="0">
                <a:latin typeface="Arial" panose="020B0604020202020204" pitchFamily="34" charset="0"/>
                <a:cs typeface="Arial" panose="020B0604020202020204" pitchFamily="34" charset="0"/>
              </a:rPr>
              <a:t> (small scale production of fruit and vegetables);</a:t>
            </a:r>
          </a:p>
          <a:p>
            <a:pPr>
              <a:lnSpc>
                <a:spcPct val="100000"/>
              </a:lnSpc>
              <a:defRPr/>
            </a:pPr>
            <a:r>
              <a:rPr lang="en-GB" sz="2000" b="1" dirty="0">
                <a:latin typeface="Arial" panose="020B0604020202020204" pitchFamily="34" charset="0"/>
                <a:cs typeface="Arial" panose="020B0604020202020204" pitchFamily="34" charset="0"/>
              </a:rPr>
              <a:t>viticulture</a:t>
            </a:r>
            <a:r>
              <a:rPr lang="en-GB" sz="2000" dirty="0">
                <a:latin typeface="Arial" panose="020B0604020202020204" pitchFamily="34" charset="0"/>
                <a:cs typeface="Arial" panose="020B0604020202020204" pitchFamily="34" charset="0"/>
              </a:rPr>
              <a:t> (grapes).</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16764" y="2571092"/>
            <a:ext cx="3078438" cy="2044445"/>
          </a:xfrm>
          <a:prstGeom prst="rect">
            <a:avLst/>
          </a:prstGeom>
        </p:spPr>
      </p:pic>
    </p:spTree>
    <p:extLst>
      <p:ext uri="{BB962C8B-B14F-4D97-AF65-F5344CB8AC3E}">
        <p14:creationId xmlns:p14="http://schemas.microsoft.com/office/powerpoint/2010/main" val="1825670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Principal crops</a:t>
            </a:r>
            <a:endParaRPr lang="en-GB" dirty="0"/>
          </a:p>
        </p:txBody>
      </p:sp>
      <p:sp>
        <p:nvSpPr>
          <p:cNvPr id="3" name="Subtitle 2"/>
          <p:cNvSpPr>
            <a:spLocks noGrp="1"/>
          </p:cNvSpPr>
          <p:nvPr>
            <p:ph type="subTitle" idx="1"/>
          </p:nvPr>
        </p:nvSpPr>
        <p:spPr/>
        <p:txBody>
          <a:bodyPr/>
          <a:lstStyle/>
          <a:p>
            <a:pPr>
              <a:defRPr/>
            </a:pPr>
            <a:r>
              <a:rPr lang="en-GB" sz="2000" dirty="0" smtClean="0">
                <a:latin typeface="Arial" panose="020B0604020202020204" pitchFamily="34" charset="0"/>
                <a:cs typeface="Arial" panose="020B0604020202020204" pitchFamily="34" charset="0"/>
              </a:rPr>
              <a:t>Wheat.</a:t>
            </a:r>
            <a:endParaRPr lang="en-GB" sz="2000" dirty="0">
              <a:latin typeface="Arial" panose="020B0604020202020204" pitchFamily="34" charset="0"/>
              <a:cs typeface="Arial" panose="020B0604020202020204" pitchFamily="34" charset="0"/>
            </a:endParaRPr>
          </a:p>
          <a:p>
            <a:pPr>
              <a:defRPr/>
            </a:pPr>
            <a:r>
              <a:rPr lang="en-GB" sz="2000" dirty="0" smtClean="0">
                <a:latin typeface="Arial" panose="020B0604020202020204" pitchFamily="34" charset="0"/>
                <a:cs typeface="Arial" panose="020B0604020202020204" pitchFamily="34" charset="0"/>
              </a:rPr>
              <a:t>Barley</a:t>
            </a:r>
            <a:r>
              <a:rPr lang="en-GB" sz="2000" dirty="0">
                <a:latin typeface="Arial" panose="020B0604020202020204" pitchFamily="34" charset="0"/>
                <a:cs typeface="Arial" panose="020B0604020202020204" pitchFamily="34" charset="0"/>
              </a:rPr>
              <a:t>.</a:t>
            </a:r>
          </a:p>
          <a:p>
            <a:pPr>
              <a:defRPr/>
            </a:pPr>
            <a:r>
              <a:rPr lang="en-GB" sz="2000" dirty="0" smtClean="0">
                <a:latin typeface="Arial" panose="020B0604020202020204" pitchFamily="34" charset="0"/>
                <a:cs typeface="Arial" panose="020B0604020202020204" pitchFamily="34" charset="0"/>
              </a:rPr>
              <a:t>Oats</a:t>
            </a:r>
            <a:r>
              <a:rPr lang="en-GB" sz="2000" dirty="0">
                <a:latin typeface="Arial" panose="020B0604020202020204" pitchFamily="34" charset="0"/>
                <a:cs typeface="Arial" panose="020B0604020202020204" pitchFamily="34" charset="0"/>
              </a:rPr>
              <a:t>.</a:t>
            </a:r>
          </a:p>
          <a:p>
            <a:pPr>
              <a:defRPr/>
            </a:pPr>
            <a:r>
              <a:rPr lang="en-GB" sz="2000" dirty="0" smtClean="0">
                <a:latin typeface="Arial" panose="020B0604020202020204" pitchFamily="34" charset="0"/>
                <a:cs typeface="Arial" panose="020B0604020202020204" pitchFamily="34" charset="0"/>
              </a:rPr>
              <a:t>Potatoes</a:t>
            </a:r>
            <a:r>
              <a:rPr lang="en-GB" sz="2000" dirty="0">
                <a:latin typeface="Arial" panose="020B0604020202020204" pitchFamily="34" charset="0"/>
                <a:cs typeface="Arial" panose="020B0604020202020204" pitchFamily="34" charset="0"/>
              </a:rPr>
              <a:t>.</a:t>
            </a:r>
          </a:p>
          <a:p>
            <a:pPr>
              <a:defRPr/>
            </a:pPr>
            <a:r>
              <a:rPr lang="en-GB" sz="2000" dirty="0">
                <a:latin typeface="Arial" panose="020B0604020202020204" pitchFamily="34" charset="0"/>
                <a:cs typeface="Arial" panose="020B0604020202020204" pitchFamily="34" charset="0"/>
              </a:rPr>
              <a:t>S</a:t>
            </a:r>
            <a:r>
              <a:rPr lang="en-GB" sz="2000" dirty="0" smtClean="0">
                <a:latin typeface="Arial" panose="020B0604020202020204" pitchFamily="34" charset="0"/>
                <a:cs typeface="Arial" panose="020B0604020202020204" pitchFamily="34" charset="0"/>
              </a:rPr>
              <a:t>ugar beet.</a:t>
            </a:r>
            <a:endParaRPr lang="en-GB" sz="2000" dirty="0">
              <a:latin typeface="Arial" panose="020B0604020202020204" pitchFamily="34" charset="0"/>
              <a:cs typeface="Arial" panose="020B0604020202020204" pitchFamily="34" charset="0"/>
            </a:endParaRPr>
          </a:p>
          <a:p>
            <a:pPr>
              <a:defRPr/>
            </a:pPr>
            <a:r>
              <a:rPr lang="en-GB" sz="2000" dirty="0" smtClean="0">
                <a:latin typeface="Arial" panose="020B0604020202020204" pitchFamily="34" charset="0"/>
                <a:cs typeface="Arial" panose="020B0604020202020204" pitchFamily="34" charset="0"/>
              </a:rPr>
              <a:t>Vegetables</a:t>
            </a:r>
            <a:r>
              <a:rPr lang="en-GB" sz="2000" dirty="0">
                <a:latin typeface="Arial" panose="020B0604020202020204" pitchFamily="34" charset="0"/>
                <a:cs typeface="Arial" panose="020B0604020202020204" pitchFamily="34" charset="0"/>
              </a:rPr>
              <a:t>.</a:t>
            </a:r>
          </a:p>
          <a:p>
            <a:pPr>
              <a:defRPr/>
            </a:pPr>
            <a:r>
              <a:rPr lang="en-GB" sz="2000" dirty="0">
                <a:latin typeface="Arial" panose="020B0604020202020204" pitchFamily="34" charset="0"/>
                <a:cs typeface="Arial" panose="020B0604020202020204" pitchFamily="34" charset="0"/>
              </a:rPr>
              <a:t>O</a:t>
            </a:r>
            <a:r>
              <a:rPr lang="en-GB" sz="2000" dirty="0" smtClean="0">
                <a:latin typeface="Arial" panose="020B0604020202020204" pitchFamily="34" charset="0"/>
                <a:cs typeface="Arial" panose="020B0604020202020204" pitchFamily="34" charset="0"/>
              </a:rPr>
              <a:t>il </a:t>
            </a:r>
            <a:r>
              <a:rPr lang="en-GB" sz="2000" dirty="0">
                <a:latin typeface="Arial" panose="020B0604020202020204" pitchFamily="34" charset="0"/>
                <a:cs typeface="Arial" panose="020B0604020202020204" pitchFamily="34" charset="0"/>
              </a:rPr>
              <a:t>seed </a:t>
            </a:r>
            <a:r>
              <a:rPr lang="en-GB" sz="2000" dirty="0" smtClean="0">
                <a:latin typeface="Arial" panose="020B0604020202020204" pitchFamily="34" charset="0"/>
                <a:cs typeface="Arial" panose="020B0604020202020204" pitchFamily="34" charset="0"/>
              </a:rPr>
              <a:t>rape.</a:t>
            </a: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F</a:t>
            </a:r>
            <a:r>
              <a:rPr lang="en-GB" sz="2000" dirty="0" smtClean="0">
                <a:latin typeface="Arial" panose="020B0604020202020204" pitchFamily="34" charset="0"/>
                <a:cs typeface="Arial" panose="020B0604020202020204" pitchFamily="34" charset="0"/>
              </a:rPr>
              <a:t>ruits</a:t>
            </a:r>
            <a:r>
              <a:rPr lang="en-GB" sz="2000" dirty="0">
                <a:latin typeface="Arial" panose="020B0604020202020204" pitchFamily="34" charset="0"/>
                <a:cs typeface="Arial" panose="020B0604020202020204" pitchFamily="34" charset="0"/>
              </a:rPr>
              <a:t>.</a:t>
            </a:r>
          </a:p>
          <a:p>
            <a:pPr marL="0" indent="0">
              <a:buNone/>
            </a:pPr>
            <a:endParaRPr lang="en-GB" dirty="0"/>
          </a:p>
        </p:txBody>
      </p:sp>
      <p:pic>
        <p:nvPicPr>
          <p:cNvPr id="4" name="Picture 2" descr="Grow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7070" y="2456164"/>
            <a:ext cx="4447391" cy="266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816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Wheat farming</a:t>
            </a:r>
            <a:endParaRPr lang="en-GB" dirty="0"/>
          </a:p>
        </p:txBody>
      </p:sp>
      <p:sp>
        <p:nvSpPr>
          <p:cNvPr id="3" name="Subtitle 2"/>
          <p:cNvSpPr>
            <a:spLocks noGrp="1"/>
          </p:cNvSpPr>
          <p:nvPr>
            <p:ph type="subTitle" idx="1"/>
          </p:nvPr>
        </p:nvSpPr>
        <p:spPr>
          <a:xfrm>
            <a:off x="1169276" y="2571092"/>
            <a:ext cx="6727815" cy="3600000"/>
          </a:xfrm>
        </p:spPr>
        <p:txBody>
          <a:bodyPr/>
          <a:lstStyle/>
          <a:p>
            <a:pPr marL="0" indent="0">
              <a:spcBef>
                <a:spcPct val="50000"/>
              </a:spcBef>
              <a:buNone/>
            </a:pPr>
            <a:r>
              <a:rPr lang="en-GB" altLang="en-US" sz="2000" dirty="0">
                <a:cs typeface="Arial" panose="020B0604020202020204" pitchFamily="34" charset="0"/>
              </a:rPr>
              <a:t>In the late autumn to early winter, the fields are ploughed and seeds are sown.</a:t>
            </a:r>
          </a:p>
          <a:p>
            <a:pPr marL="0" indent="0">
              <a:spcBef>
                <a:spcPct val="50000"/>
              </a:spcBef>
              <a:buNone/>
            </a:pPr>
            <a:endParaRPr lang="en-US" altLang="en-US" sz="2000" dirty="0">
              <a:cs typeface="Arial" panose="020B0604020202020204" pitchFamily="34" charset="0"/>
            </a:endParaRPr>
          </a:p>
          <a:p>
            <a:pPr marL="0" indent="0">
              <a:spcBef>
                <a:spcPct val="50000"/>
              </a:spcBef>
              <a:buNone/>
            </a:pPr>
            <a:r>
              <a:rPr lang="en-GB" altLang="en-US" sz="2000" dirty="0">
                <a:cs typeface="Arial" panose="020B0604020202020204" pitchFamily="34" charset="0"/>
              </a:rPr>
              <a:t>In the spring, the seeds begin to grow into plants. They are sprayed with fertiliser to help them grow.  Sometimes they are sprayed to get rid of weeds and pests as well.</a:t>
            </a:r>
          </a:p>
          <a:p>
            <a:pPr marL="0" indent="0">
              <a:buNone/>
            </a:pPr>
            <a:endParaRPr lang="en-GB" dirty="0"/>
          </a:p>
        </p:txBody>
      </p:sp>
      <p:pic>
        <p:nvPicPr>
          <p:cNvPr id="4" name="Picture 10" descr="ploughing at dawn (845 x 634)"/>
          <p:cNvPicPr>
            <a:picLocks noChangeAspect="1" noChangeArrowheads="1"/>
          </p:cNvPicPr>
          <p:nvPr/>
        </p:nvPicPr>
        <p:blipFill>
          <a:blip r:embed="rId2" cstate="email">
            <a:lum bright="12000"/>
            <a:extLst>
              <a:ext uri="{28A0092B-C50C-407E-A947-70E740481C1C}">
                <a14:useLocalDpi xmlns:a14="http://schemas.microsoft.com/office/drawing/2010/main"/>
              </a:ext>
            </a:extLst>
          </a:blip>
          <a:srcRect/>
          <a:stretch>
            <a:fillRect/>
          </a:stretch>
        </p:blipFill>
        <p:spPr bwMode="auto">
          <a:xfrm>
            <a:off x="8458200" y="1687791"/>
            <a:ext cx="3145704" cy="215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prayer(676 x 50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92392" y="4024953"/>
            <a:ext cx="3211512"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260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Wheat farming</a:t>
            </a:r>
            <a:endParaRPr lang="en-GB" dirty="0"/>
          </a:p>
        </p:txBody>
      </p:sp>
      <p:sp>
        <p:nvSpPr>
          <p:cNvPr id="3" name="Subtitle 2"/>
          <p:cNvSpPr>
            <a:spLocks noGrp="1"/>
          </p:cNvSpPr>
          <p:nvPr>
            <p:ph type="subTitle" idx="1"/>
          </p:nvPr>
        </p:nvSpPr>
        <p:spPr>
          <a:xfrm>
            <a:off x="820938" y="2571092"/>
            <a:ext cx="9720000" cy="3600000"/>
          </a:xfrm>
        </p:spPr>
        <p:txBody>
          <a:bodyPr/>
          <a:lstStyle/>
          <a:p>
            <a:pPr marL="0" indent="0">
              <a:buNone/>
            </a:pPr>
            <a:r>
              <a:rPr lang="en-GB" dirty="0" smtClean="0"/>
              <a:t>     </a:t>
            </a:r>
            <a:r>
              <a:rPr lang="en-GB" sz="2000" dirty="0" smtClean="0"/>
              <a:t>To grow plants need light from the sun and water from the rain.</a:t>
            </a:r>
            <a:endParaRPr lang="en-GB" sz="2000" dirty="0"/>
          </a:p>
        </p:txBody>
      </p:sp>
      <p:pic>
        <p:nvPicPr>
          <p:cNvPr id="9" name="Picture 14" descr="Wheat initial growth - close up (428 x 45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2194" y="3013362"/>
            <a:ext cx="2271662" cy="240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Winter Wheat May - close up (576 x 56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8241" y="3013362"/>
            <a:ext cx="2305850" cy="240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Ripe Wheat - mid-wide shot (398 x 4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44063" y="3013362"/>
            <a:ext cx="2298701" cy="236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2"/>
          <p:cNvSpPr txBox="1">
            <a:spLocks noChangeArrowheads="1"/>
          </p:cNvSpPr>
          <p:nvPr/>
        </p:nvSpPr>
        <p:spPr bwMode="auto">
          <a:xfrm>
            <a:off x="1048691" y="5517343"/>
            <a:ext cx="85693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GB" altLang="en-US" sz="2000" dirty="0">
                <a:cs typeface="Arial" panose="020B0604020202020204" pitchFamily="34" charset="0"/>
              </a:rPr>
              <a:t>This is what wheat looks like when it is growing. Soil gives plants the food they need to grow and stay healthy.</a:t>
            </a:r>
          </a:p>
          <a:p>
            <a:pPr eaLnBrk="1" hangingPunct="1">
              <a:spcBef>
                <a:spcPct val="0"/>
              </a:spcBef>
              <a:buFontTx/>
              <a:buNone/>
            </a:pPr>
            <a:r>
              <a:rPr lang="en-GB" altLang="en-US" sz="2000" dirty="0" smtClean="0">
                <a:cs typeface="Arial" panose="020B0604020202020204" pitchFamily="34" charset="0"/>
              </a:rPr>
              <a:t> </a:t>
            </a:r>
            <a:endParaRPr lang="en-GB" altLang="en-US" sz="2000" dirty="0">
              <a:cs typeface="Arial" panose="020B0604020202020204" pitchFamily="34" charset="0"/>
            </a:endParaRPr>
          </a:p>
        </p:txBody>
      </p:sp>
    </p:spTree>
    <p:extLst>
      <p:ext uri="{BB962C8B-B14F-4D97-AF65-F5344CB8AC3E}">
        <p14:creationId xmlns:p14="http://schemas.microsoft.com/office/powerpoint/2010/main" val="365984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Wheat farming</a:t>
            </a:r>
            <a:endParaRPr lang="en-GB" dirty="0"/>
          </a:p>
        </p:txBody>
      </p:sp>
      <p:sp>
        <p:nvSpPr>
          <p:cNvPr id="3" name="Subtitle 2"/>
          <p:cNvSpPr>
            <a:spLocks noGrp="1"/>
          </p:cNvSpPr>
          <p:nvPr>
            <p:ph type="subTitle" idx="1"/>
          </p:nvPr>
        </p:nvSpPr>
        <p:spPr>
          <a:xfrm>
            <a:off x="1169276" y="2571092"/>
            <a:ext cx="7330488" cy="3600000"/>
          </a:xfrm>
        </p:spPr>
        <p:txBody>
          <a:bodyPr/>
          <a:lstStyle/>
          <a:p>
            <a:pPr>
              <a:spcBef>
                <a:spcPct val="50000"/>
              </a:spcBef>
              <a:buNone/>
            </a:pPr>
            <a:r>
              <a:rPr lang="en-GB" altLang="en-US" sz="2000" dirty="0">
                <a:cs typeface="Arial" panose="020B0604020202020204" pitchFamily="34" charset="0"/>
              </a:rPr>
              <a:t>In the late summer the wheat is harvested.</a:t>
            </a:r>
          </a:p>
          <a:p>
            <a:pPr>
              <a:spcBef>
                <a:spcPct val="50000"/>
              </a:spcBef>
              <a:buNone/>
            </a:pPr>
            <a:endParaRPr lang="en-GB" altLang="en-US" sz="2000" b="1" dirty="0">
              <a:cs typeface="Arial" panose="020B0604020202020204" pitchFamily="34" charset="0"/>
            </a:endParaRPr>
          </a:p>
          <a:p>
            <a:pPr>
              <a:spcBef>
                <a:spcPct val="0"/>
              </a:spcBef>
              <a:buNone/>
            </a:pPr>
            <a:r>
              <a:rPr lang="en-GB" altLang="en-US" sz="2000" dirty="0">
                <a:cs typeface="Arial" panose="020B0604020202020204" pitchFamily="34" charset="0"/>
              </a:rPr>
              <a:t>A combine </a:t>
            </a:r>
            <a:r>
              <a:rPr lang="en-GB" altLang="en-US" sz="2000" dirty="0" smtClean="0">
                <a:cs typeface="Arial" panose="020B0604020202020204" pitchFamily="34" charset="0"/>
              </a:rPr>
              <a:t>harvester cuts </a:t>
            </a:r>
            <a:r>
              <a:rPr lang="en-GB" altLang="en-US" sz="2000" dirty="0">
                <a:cs typeface="Arial" panose="020B0604020202020204" pitchFamily="34" charset="0"/>
              </a:rPr>
              <a:t>the wheat and separates the </a:t>
            </a:r>
            <a:r>
              <a:rPr lang="en-GB" altLang="en-US" sz="2000" dirty="0" smtClean="0">
                <a:cs typeface="Arial" panose="020B0604020202020204" pitchFamily="34" charset="0"/>
              </a:rPr>
              <a:t>grain,</a:t>
            </a:r>
          </a:p>
          <a:p>
            <a:pPr>
              <a:spcBef>
                <a:spcPct val="0"/>
              </a:spcBef>
              <a:buNone/>
            </a:pPr>
            <a:r>
              <a:rPr lang="en-GB" altLang="en-US" sz="2000" dirty="0" smtClean="0">
                <a:cs typeface="Arial" panose="020B0604020202020204" pitchFamily="34" charset="0"/>
              </a:rPr>
              <a:t>the straw </a:t>
            </a:r>
            <a:r>
              <a:rPr lang="en-GB" altLang="en-US" sz="2000" dirty="0">
                <a:cs typeface="Arial" panose="020B0604020202020204" pitchFamily="34" charset="0"/>
              </a:rPr>
              <a:t>and the chaff.</a:t>
            </a:r>
          </a:p>
          <a:p>
            <a:pPr>
              <a:spcBef>
                <a:spcPct val="0"/>
              </a:spcBef>
              <a:buNone/>
            </a:pPr>
            <a:endParaRPr lang="en-US" altLang="en-US" sz="2000" dirty="0">
              <a:cs typeface="Arial" panose="020B0604020202020204" pitchFamily="34" charset="0"/>
            </a:endParaRPr>
          </a:p>
          <a:p>
            <a:pPr>
              <a:spcBef>
                <a:spcPct val="0"/>
              </a:spcBef>
              <a:buNone/>
            </a:pPr>
            <a:r>
              <a:rPr lang="en-GB" altLang="en-US" sz="2000" dirty="0">
                <a:cs typeface="Arial" panose="020B0604020202020204" pitchFamily="34" charset="0"/>
              </a:rPr>
              <a:t>The chaff is what is left when the grain has been separated </a:t>
            </a:r>
            <a:r>
              <a:rPr lang="en-GB" altLang="en-US" sz="2000" dirty="0" smtClean="0">
                <a:cs typeface="Arial" panose="020B0604020202020204" pitchFamily="34" charset="0"/>
              </a:rPr>
              <a:t>from</a:t>
            </a:r>
          </a:p>
          <a:p>
            <a:pPr>
              <a:spcBef>
                <a:spcPct val="0"/>
              </a:spcBef>
              <a:buNone/>
            </a:pPr>
            <a:r>
              <a:rPr lang="en-GB" altLang="en-US" sz="2000" dirty="0" smtClean="0">
                <a:cs typeface="Arial" panose="020B0604020202020204" pitchFamily="34" charset="0"/>
              </a:rPr>
              <a:t>the </a:t>
            </a:r>
            <a:r>
              <a:rPr lang="en-GB" altLang="en-US" sz="2000" dirty="0">
                <a:cs typeface="Arial" panose="020B0604020202020204" pitchFamily="34" charset="0"/>
              </a:rPr>
              <a:t>ear.</a:t>
            </a:r>
          </a:p>
          <a:p>
            <a:pPr marL="0" indent="0">
              <a:buNone/>
            </a:pPr>
            <a:endParaRPr lang="en-GB" dirty="0"/>
          </a:p>
        </p:txBody>
      </p:sp>
      <p:pic>
        <p:nvPicPr>
          <p:cNvPr id="4" name="Picture 14" descr="combine unloading (640 x 480)"/>
          <p:cNvPicPr>
            <a:picLocks noChangeAspect="1" noChangeArrowheads="1"/>
          </p:cNvPicPr>
          <p:nvPr/>
        </p:nvPicPr>
        <p:blipFill>
          <a:blip r:embed="rId2" cstate="email">
            <a:lum bright="12000"/>
            <a:extLst>
              <a:ext uri="{28A0092B-C50C-407E-A947-70E740481C1C}">
                <a14:useLocalDpi xmlns:a14="http://schemas.microsoft.com/office/drawing/2010/main"/>
              </a:ext>
            </a:extLst>
          </a:blip>
          <a:srcRect/>
          <a:stretch>
            <a:fillRect/>
          </a:stretch>
        </p:blipFill>
        <p:spPr bwMode="auto">
          <a:xfrm>
            <a:off x="9082643" y="1625534"/>
            <a:ext cx="21129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Ripe Wheat - mid-wide shot (398 x 410)"/>
          <p:cNvPicPr>
            <a:picLocks noChangeAspect="1" noChangeArrowheads="1"/>
          </p:cNvPicPr>
          <p:nvPr/>
        </p:nvPicPr>
        <p:blipFill>
          <a:blip r:embed="rId3" cstate="email">
            <a:extLst>
              <a:ext uri="{28A0092B-C50C-407E-A947-70E740481C1C}">
                <a14:useLocalDpi xmlns:a14="http://schemas.microsoft.com/office/drawing/2010/main"/>
              </a:ext>
            </a:extLst>
          </a:blip>
          <a:srcRect t="29718"/>
          <a:stretch>
            <a:fillRect/>
          </a:stretch>
        </p:blipFill>
        <p:spPr bwMode="auto">
          <a:xfrm>
            <a:off x="9082642" y="3323075"/>
            <a:ext cx="2112963" cy="152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2"/>
          <p:cNvGrpSpPr>
            <a:grpSpLocks/>
          </p:cNvGrpSpPr>
          <p:nvPr/>
        </p:nvGrpSpPr>
        <p:grpSpPr bwMode="auto">
          <a:xfrm>
            <a:off x="9082644" y="4940520"/>
            <a:ext cx="2112962" cy="1983235"/>
            <a:chOff x="3288" y="1480"/>
            <a:chExt cx="2314" cy="1981"/>
          </a:xfrm>
        </p:grpSpPr>
        <p:pic>
          <p:nvPicPr>
            <p:cNvPr id="7" name="Picture 18" descr="wheat (310 x 20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88" y="1480"/>
              <a:ext cx="2314" cy="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9"/>
            <p:cNvSpPr txBox="1">
              <a:spLocks noChangeArrowheads="1"/>
            </p:cNvSpPr>
            <p:nvPr/>
          </p:nvSpPr>
          <p:spPr bwMode="auto">
            <a:xfrm>
              <a:off x="3288" y="3026"/>
              <a:ext cx="2041"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latin typeface="Century Gothic" panose="020B0502020202020204" pitchFamily="34" charset="0"/>
              </a:endParaRPr>
            </a:p>
          </p:txBody>
        </p:sp>
      </p:grpSp>
    </p:spTree>
    <p:extLst>
      <p:ext uri="{BB962C8B-B14F-4D97-AF65-F5344CB8AC3E}">
        <p14:creationId xmlns:p14="http://schemas.microsoft.com/office/powerpoint/2010/main" val="1766174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Wheat farming</a:t>
            </a:r>
            <a:endParaRPr lang="en-GB" dirty="0"/>
          </a:p>
        </p:txBody>
      </p:sp>
      <p:sp>
        <p:nvSpPr>
          <p:cNvPr id="4" name="Text Box 12"/>
          <p:cNvSpPr txBox="1">
            <a:spLocks noGrp="1" noChangeArrowheads="1"/>
          </p:cNvSpPr>
          <p:nvPr>
            <p:ph type="subTitle" idx="1"/>
          </p:nvPr>
        </p:nvSpPr>
        <p:spPr bwMode="auto">
          <a:xfrm>
            <a:off x="1169276" y="2571092"/>
            <a:ext cx="676937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dirty="0">
                <a:cs typeface="Arial" panose="020B0604020202020204" pitchFamily="34" charset="0"/>
              </a:rPr>
              <a:t>The grain is kept in a store before it goes to be milled </a:t>
            </a:r>
            <a:r>
              <a:rPr lang="en-GB" altLang="en-US" sz="2000" dirty="0" smtClean="0">
                <a:cs typeface="Arial" panose="020B0604020202020204" pitchFamily="34" charset="0"/>
              </a:rPr>
              <a:t>   </a:t>
            </a:r>
          </a:p>
          <a:p>
            <a:pPr eaLnBrk="1" hangingPunct="1">
              <a:spcBef>
                <a:spcPct val="0"/>
              </a:spcBef>
              <a:buFontTx/>
              <a:buNone/>
            </a:pPr>
            <a:r>
              <a:rPr lang="en-GB" altLang="en-US" sz="2000" dirty="0" smtClean="0">
                <a:cs typeface="Arial" panose="020B0604020202020204" pitchFamily="34" charset="0"/>
              </a:rPr>
              <a:t>or used </a:t>
            </a:r>
            <a:r>
              <a:rPr lang="en-GB" altLang="en-US" sz="2000" dirty="0">
                <a:cs typeface="Arial" panose="020B0604020202020204" pitchFamily="34" charset="0"/>
              </a:rPr>
              <a:t>to make </a:t>
            </a:r>
            <a:r>
              <a:rPr lang="en-GB" altLang="en-US" sz="2000" dirty="0" smtClean="0">
                <a:cs typeface="Arial" panose="020B0604020202020204" pitchFamily="34" charset="0"/>
              </a:rPr>
              <a:t>breakfast  </a:t>
            </a:r>
            <a:r>
              <a:rPr lang="en-GB" altLang="en-US" sz="2000" dirty="0">
                <a:cs typeface="Arial" panose="020B0604020202020204" pitchFamily="34" charset="0"/>
              </a:rPr>
              <a:t>cereal.</a:t>
            </a:r>
          </a:p>
        </p:txBody>
      </p:sp>
      <p:pic>
        <p:nvPicPr>
          <p:cNvPr id="5" name="Picture 15" descr="Straw barn(676 x 50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48976" y="1793533"/>
            <a:ext cx="2820783" cy="21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Jenny\AppData\Local\Microsoft\Windows\INetCache\IE\W52D0TNO\2421339_9be6807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48976" y="4135582"/>
            <a:ext cx="2820784" cy="211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474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Fruit farming - strawberries</a:t>
            </a:r>
            <a:endParaRPr lang="en-GB" dirty="0"/>
          </a:p>
        </p:txBody>
      </p:sp>
      <p:sp>
        <p:nvSpPr>
          <p:cNvPr id="3" name="Subtitle 2"/>
          <p:cNvSpPr>
            <a:spLocks noGrp="1"/>
          </p:cNvSpPr>
          <p:nvPr>
            <p:ph type="subTitle" idx="1"/>
          </p:nvPr>
        </p:nvSpPr>
        <p:spPr>
          <a:xfrm>
            <a:off x="1169276" y="2571092"/>
            <a:ext cx="6769379" cy="3600000"/>
          </a:xfrm>
        </p:spPr>
        <p:txBody>
          <a:bodyPr/>
          <a:lstStyle/>
          <a:p>
            <a:pPr marL="0" indent="0">
              <a:buNone/>
            </a:pPr>
            <a:r>
              <a:rPr lang="en-US" altLang="en-US" sz="2000" dirty="0" smtClean="0">
                <a:cs typeface="Arial" panose="020B0604020202020204" pitchFamily="34" charset="0"/>
              </a:rPr>
              <a:t>A few UK farmers grow strawberries outside in the fields.</a:t>
            </a:r>
            <a:endParaRPr lang="en-US" altLang="en-US" sz="2000" dirty="0">
              <a:cs typeface="Arial" panose="020B0604020202020204" pitchFamily="34" charset="0"/>
            </a:endParaRPr>
          </a:p>
          <a:p>
            <a:pPr marL="0" indent="0">
              <a:buNone/>
            </a:pPr>
            <a:endParaRPr lang="en-US" sz="2000" dirty="0" smtClean="0"/>
          </a:p>
          <a:p>
            <a:pPr marL="0" indent="0">
              <a:buNone/>
            </a:pPr>
            <a:r>
              <a:rPr lang="en-US" altLang="en-US" sz="2000" dirty="0" smtClean="0"/>
              <a:t>However, most </a:t>
            </a:r>
            <a:r>
              <a:rPr lang="en-US" altLang="en-US" sz="2000" dirty="0"/>
              <a:t>strawberries in the UK </a:t>
            </a:r>
            <a:r>
              <a:rPr lang="en-US" altLang="en-US" sz="2000" dirty="0" smtClean="0"/>
              <a:t>are now </a:t>
            </a:r>
            <a:r>
              <a:rPr lang="en-US" altLang="en-US" sz="2000" dirty="0"/>
              <a:t>grown in poly tunnels or glass houses.</a:t>
            </a:r>
          </a:p>
          <a:p>
            <a:pPr marL="0" indent="0">
              <a:buNone/>
            </a:pPr>
            <a:endParaRPr lang="en-GB" dirty="0"/>
          </a:p>
        </p:txBody>
      </p:sp>
      <p:sp>
        <p:nvSpPr>
          <p:cNvPr id="8" name="AutoShape 4" descr="data:image/jpg;base64,%20/9j/4AAQSkZJRgABAQEAYABgAAD/2wBDAAUDBAQEAwUEBAQFBQUGBwwIBwcHBw8LCwkMEQ8SEhEPERETFhwXExQaFRERGCEYGh0dHx8fExciJCIeJBweHx7/2wBDAQUFBQcGBw4ICA4eFBEUHh4eHh4eHh4eHh4eHh4eHh4eHh4eHh4eHh4eHh4eHh4eHh4eHh4eHh4eHh4eHh4eHh7/wAARCAEn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lPizRY/vX0Y/HNCeLtDkOFvkJ/KvDllskxvLtnpzUguLD+61dfJE83nmj21vF+hqDuvo+OtNXxp4fPIv0/I14qk9qxOIjj69aC8WfliQfiafs4Bzz7ntZ8a6AP8Al9B+gqN/HWhKcCd2+i14oJNzZEJx7VZTy2X7jj65o9nAPaVO560/xA0gfdScn6D/ABqJviBZZ+W3Y/U15cFQDOzijzEIOVJqlTpi9pU7npZ+ISGQ7bVQvbL81NN8QLUJ+5tmZv8AabGK8rlktlwC2Dj60wSRMcLI2T7Gq9lTD2tVdT2NPHWlkDdHODjn5R/jQ3jjT+dkMp9M4FeRi58oL+9OO+RVq31CPALbWFL2NMPb1e56WPHA3fNZYXPXfz/KpX8bQ/8ALO1Y/wC8cV5suoxE4I57DPSnf2nCCMgDPFHsodhe2q9z0RfGy7W3WeGz8o3Ug8bYHz2Yz7P/APWrzv8AtNcnoFz1oGqI0uFkAHqRVexp9he3q9z0P/hOAWAFjx3y3/1qRvG0nO2wGOx3/wD1q4NdUjA+9Cce9OXWIcdU/Ol7Kn2D29T+Y7geN5QfmsUP/Az/AIVInjYkfNYY/wCB/wD1q8+/t6Fbja0e9P72KnGvQtwqKB6kdaPZQ7Aq9Tud9/wmRZRtshn03/8A1qB4vkP/AC6Kp/381wT6xFs3fIBUi6hGxHzR5xkcUKlDsHtqr6nfJ4sYrzar/wB904eKjn/j0H/ff/1q8/bVIsDmICov7Xjz/B+dP2FPsP29RdT0+08SWsh2zIYvfORV9dX09ulyleRnWrbaf3i9cdaDq8ZUlHBPQCo+rwew/rVRHr66lYt0uE/OphcwkZEikfWvD31iUN8zhcUr+JZowB9oI9OaTwqXUaxk+x7ebiH/AJ6L+dJ9qt8/61fzrxA+KZW4+0HHc5p3/CSDAPnsTS+rLuP65Pse2m6tx1lX86Q3lso5mQfjXiL+K8dGZz70R+KXbggHHTIp/VV3F9cn2PbVvbVuk6fnTxcQN0lQ/jXiQ8Ryjsv505PElyh3KQKPqnmP67Lqj23zY/76/nS+Yn94V4l/wlGoB8+cakTxZqIYfvSRn1pfVPMr64+x7SJEP8Qpdy+oryaPxPedpGUnsTUi+KNRH/LQ8duaX1bzD64+x6ruX1FLkeory9PFl93YH35qZfFlx/ECce9L6t5j+uP+U9KzRmvOJPF7RgFiyE9OaX/hMGAOc/XNH1Z9w+uf3T0aivOv+EzKAlg2O3NKnjpWBAR+KTwsu4/rq6o9Eorz0+OolPO4Hvk00ePo8k9vrS+rSH9dj2PRKK84PxEgV9pDEdcinL8R7VnRVVvm9e1H1aQ/rkOx6LRXBr49hHVeKf8A8J9bd1x9aX1eYfXKZ3NFcQ3xAsFZFyDu6kDgU5/iDpSoG81SM4OO1L6vMf1ymdrRXHweOtNlBbzAADjJqwfGNiqbmePH+9S9hPsP63TOoorj28f6Or7fNT8DmpR4209lVo3hIPrIBR7CfYf1ql3OrormE8Y2DKOULHsHBqxF4psGxu3LxzR7GfYf1ml3N+isdfEemn/lr+lP/wCEh0vvcqv1peyn2H9Yp9zVorMXXtKP/L5F/wB9CpF1nTGOBeQ5/wB8VPJLsV7an3L9FUTq2nA83cP/AH2KRNY05nCrdR5PvRyS7B7WHcv0VWXULJjhbqI/8DFON5a4z58eP94UuV9h+0j3J6KjWeFvuyIfoaKLMfMu58nS6rGshUQAgd81NZ3s1w+YrfMY9K5q3vIZVJjI9DkU570wpiM/L0+XiuvmOFK515e6znbHEMfxGmwXTbDuuoSQeg5rlTJdsoZDuBHc0sKXS5+WNAevNS5IfKzpv7UbOPMQgGmnUWfI87r0ArAWOYZPmxD8aepfGPtCr9KSmugcj6m2t024MZmI9M0g1OPcVWYB+w71z19d/Z8ASyOSOeKbZW8Dqs25yx5AJq1LQnldzeudRMY7uQeQBUX9tTBx8pTPSs2K3R5wLiV40ZvmbGcDNXbvT7GMZttSebjgMgx/OrVRWE6bHXWpSMSC7jd2NVft8kbCTzW2r71XNqzYZpo99E0apB89wu0dcGhVEDplmTXZmO5ZCD2NI3iC5K4Eg49azLqK3ghEwm37uigVQW6C5woP1qk7kONjoY9YvLj5BJinnUrtTt8/OKwUv2H3UUe9RteMVJ6H2pahZHRrqVwy8ziiXULjjdIR9K5pZ3z1NSC6Ykls5o5ZdwsjqItauUznacjuKVtbuTgZUAe1csLpu5NOF0xHTmnaQrI6X+2LjdnzPwpTrN0JN/nEHGOK5wXT5HepopGc52Fu1Dv1BLyNttZuGHzTMfShNWnYFg56YNZcsfT7qheuTUczbcKsqg+gNFyuQ1kv5SANx56fWrMGoTK4V5Pxrn4XP98DHvUkZaR/lznPDdqTkg5b7GxJeSPJnziRngZ60G6dgcnP49Kz0Xor5LnuKjZTE/3mI70c67i5DTiuH3jkAVYe82nC4P0rCkdQFKMWpIpnJ46DrT5gaN37cc420ovgScGseJ3d2YZB9Kaytn720n9aXOhcpujUO3f61IL9c5L8dxmud8ubO5XzQyzd2A9fenfzDlOl/tBeP3mKnttWaBy2Ubjow4rlMTHA3r7UoE6sQxzTv5hY7yz8TwpayRyWNtI7DAlOdy/TmtCx1vw7JCovY9RSXbhnjlXafw215ntnLfeABp+bpejDH1qGk+pabWx6Lc3Ggtbs9nrFwJB0ieLOfxrHN0CQRcSFi2Aua5JZbuNiTyK0NOEtzys3luDwDTTSRLvJ6ncXHh/X/J86SxuZotu4OgyuPWsSe4VFy8jL7E0yO616G38qPWJFi2lQok7Vzd3PMvyysWI4ODxUqVwmktjpftscik+YeOgzTDqKZ4Y/nXLrNhC24gUfaMfdOasnlOp+2Bn6Z49abJfMpGIwQOtc2l1Ko3AkZqZLh5F5b9aLiaRv/bFIy0e000XUbNuwOPSsgSPt25BP1okuGVeExxjii9h2Nf7W4xyDn1NPN9Jgjap/GsP7QylQyk49e9I9yMFguD6ZoFY1xczY6DHqaY9xMzFcr+XWs62uQow27HXrT0uYmDN5jA/WldjsXhdXDLsLDb0xTvtcmwqz/rWY0sRxi4NRP5ZP/Hx1p6gaDXKoMlhTftyAgc8e9Zzr/trx6mmBuP5Uw07GkdVUEKGcEdDmpo9YlBwJpB/wI1jA5zxTGPvRp3JSOhXWZ+n2lwPrSjVLkn/Xsw9zXNlm9c03z2HXIAp7j5UdSNVuFPLE0/8AtltvSQN6g1ygumB+8fzpftLlck/rSaYKKOp/tmXA+eTcO5NT22tXLY23AHPrXIpdEE7lJH1oF1Ey8blNF2HKjtDq+rJNuSQlPQHrUsHiHVCwSZ3CHqfSuV0/Uvs4PmSF19D1q4mrWsnJJVvYVDm10HyI3j4m1VCdrSEduTRWG2pwqnysWNFLn8iuRdzhLO1URlfMmGe3lmpvszq4WFHdP4sqa2ZrqOMAbgv41H9qUDLzKo+tcDrs7uSKKYsOAw+0D0AYACorqyvZCBBvT1LNV77VGzfK4PvmmNqEIfyzMAfrSVWQWiNi0+fywJJgT3yxqxBYMuR5i4PueKh+3Qk/6wD3zTW1O3jZVZsg9wKTqTBKKI7q2mE+ySQmEDO/jJqmsmJDtnkAHAovtRWYuqvwcDmqDzIin5wee1dEHpqTpc0nkRyFeeRvxqWPycY3uR/vGsZbu227jJj8KT+0IVkCbzg/xVd0GhvLHERwWP8AwI0bI/u4P5msgXkYUt5/I/Wn2+pwyErJIU9DjrSukS7GnJFG4CtkqOnJphtLY/wn86gF7ZiPf5xJ7DHWmQ6latGc7jJn7poVRrYTSLH2S3BwSR+NKtjat92Q1lW+uJ9sk8yH92B8oq8dbtht2xcHr7U3UkToXk02DAzJIvv1p39lorZWXfWYdfH2raiZj/lUw1hWZRHgnFSqkytOxafTRyV3BvTtThp8nBYKMc1V/tOVjtDIK0RbX8mkzXwYeTEmWZuAfYUe1mSoXKiQx72V2xt9O9PeRY0CxPtbsD3rHi1JtzZPGM1YW/W4j3Ki8Ec96p87HZAVMzbhIc87gTSslooRWkZ2J6jNJHdRL80m3dnGfalW8t2LJsUgHg0NsVi2IbeJxIDuJH3TUq3MIcGOTC4yRVJbi0RiGGTng5qd5rXAcqo9AKmzC3YuJqELchWcdNw7VL9ohIxuAPYdzWbDLbvGfLkZDjJAxxT4o7MSiUNu39s4BosFmXi8bqPmQHtxT0PltsBjHHOB1/GqE3lHcV+TJ45pF4BSR+D0oTYmjSEozhY0BPGaaPmG1gpYDA9azoJlUHMmFHTmrKsxXcjDcOcmhyHYtpuwVIAftTpogY1LBd3ba1U5JOA+7YeM8dKZ5x3MscoJHP0oTFaxZEKLJuG7PXrTmYKQeMMOVNV/tTgfNtAHGSetRyXKuNzFdo4FVcGkXeqA/Kz44280wXCvuLKV2n+7WdNeLGvkxkBzyCKjhuWIO6TIHXmgk1zdLtZdhbHIOKBdR8uTtIHPOKzopcEMrKQ4PU01mRidwYjvimFzS+0bg3lsSP8AeoQqm/8Ad4JHfvWZHcQxMBv2jsKlN1HIxO8gDvSbS2HZM1Z0srmEurNG4TG3tmsv7JdA4iHmDH8NItxGpO2TrVmx1BbeYP5n8X5CmqlhNJlIfbl+UpNx1BWkMs+cFXB+ldRFq9iwy0qkDr8uKmu7jS7q0Kx7DLg4PSj23kN0kckstz1JI+tWFvLpQMj9apX0rRSeWzAgdcHrUYkuMB/LYr61qmmQ0a63k8qH5GGPYVC0zAElT78VS+0TKhKxsD6U06hMF2spz9KETYvxXDMnU5+tPWVMYYj35rNF4q8ADb3OKFmt2Xc2KLtBc0cqT8pyKYdvdwB7mqTSxGM/vnUVGfs7IG+0kt2BoTYWNJdpGC4P40I0nOxWOKzYsyNgTBWHSpI2ukY+WWIHXbVKQmjRC3GNwVs00+fzmNz+FaFozNbKxOW7+tOklCnklfqKyeIaY+UyszdBE4/CmN5wY5Q/iK1xNGf4xQWRv4gaPb67BymaiiRRuRkI/wBnrViTTvkzHcI3seKtgDsRSH2x+VQ67GomTLDPEenTuvNQ+bIPvKfritsnPcCoyoP938qpYhdRezMXzAWyaa0r7uG4raMKHqq/lTDbxk/dWn9Yj2D2bRlmVhzvCn0orQNtGrfdDfWij28ewcjOAbVHO5iwc9hmkGrN5QVw2e3PGax8IThjtPrQ23Z83QVz8qOts0zqdxt4Yjb6GoTeSbwzMWB5NU42UrwfrSvt2Y6kdhTsuwi79skbcVZhjoAasRagfK8uQFsDIx1rLGCgZflpu8tIG6YOPrTsmhdTQlu8p5hzk/pTLee4ZcDLdxVSW42oVG0kiktZmVQrHAzyaqysJx1Lq3rbmQ7h6g0nnLs3bsDNVpYGe5PzA++aSS3lVWTeDjnimrBZl37QrDb096kgn8tssQ496y0hmx1qVIpNh56inZCSNB7lSTzhc8U2KVt5DMPUHvVaGDIG5ufepWjVZt2MjGKWgWHyTbePlyR1FOSclQvf1qoYWLbSMZqdYDgZJFPQLMsNLgALxUxl8tAxUhgOCO9VvLj3KTnAqXcA3Ukds0DI476RXJznnvXRjX55NGi05zmLdkpXMTW8hlYxxkqeeBmnoJ2jAVGG09cc0NJiVzUjntvPIaEoxP1py3SqTGibWzwc5BrOgt7mVwFjfP8AOu58G/DHxRr8gkt9PkWDu5IAH50p8seo405yOQnkLtwxP19abGzqevNe+aN+z7cPsOoalFbr3CDc/wDhXa6L8D/B9kB9sFxfsP77bB+QpKslsjX2HmfJxZ2bvk96eZHYAdxX2TJ8LPBDBB/YsKhGzj1+vrWZe/BXwLPHtisZYCXLMVlJznt7Cn7byGsOu58lLIy8Z69TU63TBV6qQScGvpjUvgL4XnMv2Wee2VsbPm3bPz61g6v8DfD0cbNB4i8iVYwNhG7Lep70vaofsOzPBo76RQ27moVu5vMPzEk+pr0/Uvgvrj3MUehrJepj95JKvlgH1G7HFSXPwG8XwiFo5LSVn5cK/wDq/r6/hT5oGboSPNEvMbFbIA6896nEkpVtswA/hGetdZP8HfHEcbyHSy3z7VAYfP79eB9ay9V+HfjDT5JEutHuQY1DMVGRj2I6/QUXgHsZmHHezSMY2zjH51XgvpFmlIwC9XH0LXotqtpt2GKkqvktnHr0rHkt5omy0bjnA471UXEh05IuS3cphQbiW55qNp2KhWk5qk8hVuQc4qBZDnNWo6Gb0Zo+cfOB3ZIpjXTruO7GapCXc5Oaa0g2+pp8o76F5Ll1UjcSe3tTmupNuN7k/Ws8ycAdKXzXC5BpchKZd8+RwHPIHqaBekA8sB6Vn72z1pzTNgDAFLlQzTjvmaM/NyeOakN+0iiJSoK98Vih/wAqWGTk80OCQWOgtdQEZIlQOo6nNWoL2zf54XkQH1NcxHJtyAfrVqKRBGBnHsKiUCrHRs0YAcXOQe2OaVNWeJNitlewxXLyXTBuGOB0qWO+beDilyMOp1R1pljG7aTjuKrPr4Jy1vGQPas2K8gnQieLlehFKzaayFiChqUgdzVj1i0cnzLVOnIxU0Vxp0oJ+yhayVt7J1DGdVyODUi2chjwsi47ZxTfqKz6mhIukycYK/Q1HLa2KpuhlJb0NUBYtuI3HPsalSzWIEySE56EHpUqb7j5CNIZvO4OFz1NX9PmW1uHDTfKQeQeKqRRxk8XG4jg7jSMqYPlhSw6jFVKpzIXIb0U023cm1s9CKebqTGJIyR7iueS+vomGBlR6VYj1iRSBOm0etZDsabSwk5KlTTWaHaW3sMCkt7mK5TMe1qedpypUY+lCkHIQQXsMgOy4Ix60rX7KQsbhyxx9Kjaxsyc7CD7U2SxgJOxmQ+oq7oXIx1vqU0lxJGUX5Tgc1ZN4wHzJVL7BGr7w5J702S1lz+7lxn3pNRuHKy79uXAzuFO+2RkfexWfbw3CMfObzB2qcwqR9ypaQtSz9qUnhxRVRYY93O4fhRSsh2Z5gsckuNoJapbqC4ijXdH8pODg9KltvPUBfOEYA5+tPmvFm2wh2Yqeflp87N9Cq8bRsC3p25FTRRs2PmGfX1q1ZMykxyANGeV3U+doLdDIbdXHcA4xRzsLFO6jaBcOvy561LZMXcQNGCrdOKmsZ47q2kVY1yRgbvWoLeYxh42UbweD/doUmFkNaOJZzgdOMU+PZ3UYzUUbK0m48E0rP8AMTt4qk2DJuMdhzTl6jJGTUJwxz2pQVHemFyfcM56ZPSlBxkdsVDG+5iOD6UgznvjPNO4kWGPTDAGnq27rg1XXOMjqKGYg5B60XBos7un8zSb2IJ61EGPO7k0eYCOwppiJePXGafEGkcIpBzUEZLyLtAOeDntWhbkw4h2ARk4Ei881LkFjW0jT18yNkuCy9NoHU5rstasLSz+x2sUMfmeXmXjrmszwlZLBbvfXHEMZyoPc1c89p55LqfDM33fYVyTm76M6acF2FaOKHAijRGxwcV9BfBPzV8Pqkyzliu4O33SD/WvC9Ak0/8AtWNtQJe3XlkQZLH0xX0B4a12JtMiTQtDupCyjczJ5aggYGetODfU1asdrUc80MCb5pUjX1Y4Fc/9n8TX3FxeQ2K9cQLvOPQk4xT7fwzZiZZLnzbpxnPnPuGfUdMVqQWJPEViXMdmk17IP4YULfrThca5df6q0hs0bo0rbmH4CtGCCKCNUjRUVRwAOlSqMDGSfrQBmjSzPta8vZ5/VQdq/pzVm206xt12w2sa+5GT+Z5qyxb+FQee5xSbTxljkelADqKTgHFDNgH1oAWmsquMOoI9xms/UdTsbONmublVweVzmuE8TfFKx04NHbhWfJwd24j8O1K4XPQp7SxlX97bxMqj7xXoPrXF+Lb/AMD6fCqSWVhLKmSoSNOD+VeN+K/ilql8zI14Y1P3VQ1xF1qmoXzmRpTCP78h5NJysQ6h0XxFj8L6u4m0+xg02XcSzJkZ+uT/ACrgJNJi3HyJGnI9BwauzTW8ZzJI9w/fceKgk1CVvljUIvYCqjWmc85RZnLYsZmWRBHgcCq9zZtCM8MPXFXy7s2WJJp3mH+LpWka0r6mL2MfyXYYVSRT/Jm2HCnH0rWEi4+VR+VIZF7qKr6wJGF5bDrTX9s1umOJv4Ka1rCaaxBVjDJ44ojYg/hWtNp6nOyqT2sisRtP1rRVIsLFXfhqcXGd3P0pXjIb/EVG8bA/d4p3QJjy24cYqaAIF3TNhe1VMOPUUFmA9R6UPUWpomaRX+XG01Ks8UmcqOKyDM+0jnBpYpsKFP51FmM02CtIFSQjA6elXRcyQx+XEPNPdiea5+OYi43bsU4XUisW3ZocRs6MXkixlgBjH3c80yK+iKYZvm7D3rES7diuD9RVqOaDqxXdjpUco0zXja3CeYWIOMn3qGWeaRS0EmVH3sDmsqG5jdxlSoz2NT70Vzh2B9ulJWG2Si4uPLMkfmEA4I96BcXDDdN06bT1rOkvZfP2BgMmp5pFTDtLll4FVfyJ1ubOjhlmWSOUD/Zz2rdkkCq0jcKPSuRtpJZIXEfBbqx4FTvcMsAha4JA+9jpWctyzdttRiuJCq5Bqz5q8/MMjrz0rjYrxYJDtbJHT0p73G4OwkZWZemahphc7AScA5GD3pvnL/eX864sXtwFEbTFfbNIbiT7rSlvxpqII7E3kPIMi8ehpiX1uwH7zGBzzXGC5ZpCinjrSiZWUlpPwp8pNjc1C+vFvMRyYX0XmisWK8PlYGf60VdgsjNtniWAYjDP3dj0/CmH98ThhjPJHFW77ToVU3CSN/tAHIFVVkiWB8KMj7rZ5rG92aiQ2sclysUhdU4wN3U1avIIEsTLb7yegDGs3czTBw5V16HNS/aJvLaNjuyetUxp9BbeR7dWbaOfSlVtzFuAT1qJWPAPGTxUm5eCPXFWDJA64wuMClkOVI/lUD8odhGc5p4DBOT+VBOo9WyNvTvkUqkMQSecdKgTOR83FTIcL8xz70XGkPGfvK2W9PanB1x8zVCGCtlT070H5jkd+aQMsIRg/NnjpQOgX+dQb8ABh19KcGwODk+lMSJjnPLYWq07MmwqcjPpT/MXYf5VesrdnhMnkq/HAbvT5rB6hb3ElnEJvsxbceWPSuo8L2X9uXEWyMRqDukP8IFYmnwNeD7GnPmfwnnaa74wp4Y8Px2qsBeTDLEDsawnM0hEr+JtXsbeVNM+0CKCHpt/i96da3umtal/tsR9F3fNVZfDrXKxXF8Y4wxzGXGSM98V6L4W+H3gnxbo8ttG3kawR+6uAcCRh2K9BWagnqdKco7lbwJ428P6Kqebo9vPPnBZ4wcD+8G6g16tpnxU8L3LOsm+DA4c9/bPWvAtR8B2Gjaj5N9NdqIXIlUZGCOxrv8Aw3pXhLx54bXR4U/srUoD+5mU4Of7rg1d7k2a3PWLHx94auIvMW62Hdtw3U+9aaeKNBa4EH9pQbz0G7rXkFp8O9IktZ9De6uLDXIuYrh2O2T2I9D7VDovwwiSeWw1rVZ7fVSuYgjHy29Mnr+tVqOx7dFrGlzOyR30LMvJAarMV3ZupeK4hZc8lWBwfevn3T/A2tR6jNYXmrS6TMzkRtK25ZQOmD2HvVe20/xhZ6rLozNNaIG2vJcyARyehUjGRSuKzPpDPoRUF1d29qu+edFA45P9K+e73xT8Q9L11dAvNKkebGIpdzbGT1DDgj3rL8dav4r007dbM9sHUFQDlXH+ye/4UnJisez+L/iPpOi2M00TLPIikhc8k/SvIz8cdQ1KxmZ4xG6k42naAv0HU15r4lm1P7GktzDcWsc/KSToV3j2J61j6TFbW8fmSFZn5KgGne62M5Takdfq/jTWNXGEkmmVz0HyqfrWJMszktfXaxg9UU81Vn1KTZ5cMPlr/sjpWe5lZiZN2c5ye9ZpSkjKVQvy3Vrbrtt4Qx/vt1qlNcTTt8zH86asSsDlgR65ogaOVzHHICR14q4pJGerARknuT70uGU84qUxSAZBFRMG/iGaOa5LiG7mgN74pvQ9DSd8hvwpiHbu2c0fLTOc54o6nJH5UMEiVT7mlH1/Oo1I56igMP71ICU5pCWxTM88UMT70DFJUjlVP4U11jYfNGppC2Bjp9aZu56c07MVhwjgC/cwailtLeTkAKafnngEUpOed1Ck0NFJtNBBKtUEmnyryPmrWLR45PPtUTSL03nNWq0guYklvID91h+FRGNlPzDBroPO4x1/CopAshy8aY9a19qxasyI2ZFwACT69qi3FTz1rbMEJH+r57U06dBJ1bZ71SqFcrZiiUqTT1upBGUz/wDXq9NpbAn+JfUCoU0yaXJiUkDtTvFjUJFDzPn3HGatWrefN8/zH0J/WorizlhY+YpX6jBp9iEDM7I2QOPehyVhWdy5uuCfLaRRGDyRxmq086s2FJAHcmkup1ki27VRQexqkeVOMH05qYxTB3LYn6gD86aJJkcFvu+gOaphz3zgUhlbOdxGKtxErmr50UgLSW5yPSmSyR/eQ4z29KoLcSnI3E5pxkkb5W6HoanlGmWmnXKxq3PpTJpl/wBXnGOtUm3bvemyMQ/vT5UDZoWrt23FjRUME5jgO1TvPf0orNtjRbsJCLGaN2z+7456VnKo3du/FQM1wCSjDax24p6M235+T7dqyWhs0TYGdwABFIue5+tQMzoMZ3LS4ZueQKpPURO2R90Zx0pBNkg7TweajLlQM9PahZGEnl888g0PcLExJwSq8GpHk+XLHaF6iq5fYdpJJBpgZmdum3NAXLGcqGXinLIMDjk96rPMnK9OMU3adu1ZCCOgNMTLPmDJyTz7UsZZfmLZH8qrpMsYEcjBm9fSommlhkMWc7j8pphYvnaAW6k9Oai80Nh/ulTjHrVaaZlkTfkEeorQsFiZ/KZVy/TIoBRJ7WIshkYBUHOTVyG8mWdbcgeYcbNvIIrKh8wXLWbjzFZtoA7813vhzQrPRYhqmryq0ij91D3IrKUi4xbNnwpo0WiWDa3qXLHlF9T2qXS4p9d1c6jd7jbocg9j6KKrwx3/AImulnnDx2iDaiAHGPp616t8PtH8Pyzx6bqSyI7DbGqtt8skcEisUnJnVGKitShYaLq1jCfEcmnLcW6OFDE7vJXsStdRf2S3VhF4w8OwxxXUGPt9tDxkD/loop+iTXHhHxZceH9WYz2M4KkuOJYm6H8M4NI0d14B8XJ5bGbSbvLW7ZyCp6ofp/WtopJGc3dmhqttZ+OtB/tCxVP7Wgj/AHiDjzlrx29t7/Q9S/tPTy0MsbfMvTOP4T716trVm/hzUofFOguV0i6bMqKf9Q5/hx2U/pU/jXSLPxJpDeJNGiDSlf8ATbZRyf8AaA9amUWtUUndWZD4X17TvHmlQxzTi21iEYglPBz/AHWrdtrgat/xI9cU2eqwf6q4PUHt9Qa8EnW90TU11TTGOcjev98ehr2jwrrel+O9JiWSZYdWhXEM3R8/3WqlJSRFnF2ZttKk4Gg+KVEU4/497lT19waraghgUaH4kHmWrH/RL1OqehzUVtexaqz+G/EiG3voDiGc8Mp7EHuDUtvdtZsfDfiyISRNxBPjgjswNMadyORX0+BNI8QAXOmy/wDHtfJ95foe2PSi5tPsNktjrsCatojndBdKuWiJ6Y9KnkE3h9zY6jH/AGhodx9yTGdv+BpiST+HVM8R/tPw7OcN/EY89iP60DMzUtJt4dMe01S1i1rw3cciQD54T6+xFcB4v+D+lx2H9q+G/MvLPGSsbfOg9CK9Skjm0+E6x4aYXenSj/SLVvmKL347iq9nGyltZ8IzYYfNc6a5/Pb/AIUPVAmfNqeEzLMIbBmc7T5yzHDR/T1pfD/hiP8At9LbVtRkt7YMN8ZGGb2Br3vV/DuieMke80oDStbTloR8u5vb0NeUeM9N1CO5Nn4ghME8X3Zwnf3qFNrRkyp31idD4o+Dsd9pv9o+Br1b1Nvz2s5/eL9D3/KuWb4PeIrXQzqVoqX865+12kfEkHpj171L4a8V6z4XuYw80ssIx84OSB7ete2+EfFll4rjSaG8js9SjA2zLwJf9lxWnIraGd47M+bdI8L+ItXNyun6TeStbDdNtXp61jyRXCXRtWWQTBtvlshDZ9MV9hTNGbwC9h/sjUfvJdxY8uU+p7HNUdU0vSZNQS813T4LXUjxDqdsgKuPUn/Gs1GxXs4M+Spo7mGTy5YWRvRhg1T1C6+zR5MXzGvrLxp4W0HxLF5finT0R8Yt9Xsx27bsc/ga5RfhB4X03SJbXUbee+t7jHl6pbuWaM+47VSiiPYLofNUGqbXPnqMVoRTW80YaN8H0Peu98VfBDWrW7jk0i5h1LSZm/4+o+sQ/wBpetQ+Ivg5r2j6curaFJHrlmF/e+R/rEPf5etU0ugvYs4wbs9aDu7qMVs6B4P8Ta5Z3NzY6BdPHa/67BAI+ink1iXCtb3DwTGSCVDhklQqy+2DWZEqMkrjhg+1BwP4s1ENz/cdGH15oZZf+eZA9hRqZpDmb5uxpGm24PFRMjbuVNO8vng4/CqUSlCT3B5mb7qmkJbaORipUglYcVItsQfmIH0oSLVF7lUgkZxmnJH3281cSNQfU+9P28e9VZGkaSKnlOQeDigRjPzcfhVhtw70xmJGDTuWqaECqOVoPT0pp96Xn61DE4CktxyeKasmM0FqTrSuyHcc0isuGG72NQSWttMMFFjb1U4p5U9qaQe4zQpEPcy30+UHy3J2E9QM046NMBlVWVf9k81pAsp6mgSPk/0qudrYLIxJLKRZBH5ZRv8Aa6VWvLGSF/u7sf3ea6kXDFdjNuHowyKbtt2bc0C/8B/wqlXfUORM4/JiBGPm9KVJm8sx7hg/pXS3WnW8wzGQj/7Q4rHvdNeLOLdmUfxKc1oqsWTKDRUUx4DyP83TAFJIilwY1LnuKk2WUeBKs3mHr2xSs9iMhWkUZ7U732FYikaWMbiAo7iinyW7YV4h5it60UcwuUqB0wNp4PJNHmeW/OCrdKiVlVzgADGMU0qyyLn5lPTHasTcnVmVucFDR5x4X1P51G0nyBdvzA9KdlWyrDYexHrUpiH+arA4X2xQz/Oi4/Gmp/qNrnpwSO9Jv2bVDfKveqAZctvBVSRJ1qms8gbBYjHWtCTYQrkg46kdaY0Mco4AAboTTGQPcDZjqfWmm7lIHIyO9O8qKHiTLGpUsxNMhiVtreg6UXSEyuWZvm6n1qzp83+kJ5g3AHjI6VpQ6UiopRiMdc96oy20gu2KLtGcYxS50FmjRv7c38PnKwXZ1I4BHtVawgubm7EVrG8rdABngV0vh/wxeapZiWSYWlrH/rJZDgY9hWjpkfk3L6foMLs5bBuCPmkHt6Cp51YpU22M0i2s9FAluBHd6lIf3aryIz7113hjwve6xfx3Gpt8zkbY3bH/AOoVb8MeGrLTnWS8KyXPGW67D6fWvRPGfhNtH8I2nifRr6Wa0Dq15FIPmAJA3Aj09KyXvHSoqC1K97Yah4E1jTY722i2TnMMigNHxj5frXXfEXTbaaCy8baLGiBAEuxEMccYY/Q8fjU32SH4ifDSTTWkH9o2gEltJnkOB8prJ+CmuJfWlz4f1ccTBoZIn/hcdRWsYkSk2zoNfs18ZeDoNTs2U6vYJvUL1de6/iM496p+Fri18ZeGZfDmpuY5wN1rKfvxuP8AA9qoeHZ7zwR43n0W4y0LNmFieHhPQ/h0+oqx8SdHm0LVIvEmjkx2l04MpQ8Rydj9DTEN8Hau+n3V54T8SxjyiTFMjDg56Mvsarwm8+H/AItW1d3n024y1rJnKyRn+E+4H8qveKrNPF/h2LxHpP8AyGtOQefGBgyp3H6ZFO8NX1h458Mf8I/qTFbhRvtJz95HHT8qonYofEXwxam3/wCEh0dBJptyN0yJz5Tdz7CvKZZr7w9rA1SzZtu4NIi8Bx6j3Fet+B9cuNC1O58M+IkBUMY5UYcEHow9iKxPiR4R/seYyQAy6VcndBIOfLb+7WEk4u6NlaouVnU6Nfab8RNBhmjnWHWYFzDMOC/+y1T6XqUGsRyeFvFEZgvrc7UkPDRt2IPp0rwbTdb/AOEW1tpLe8dZd4Mtui9P9sH+le5272PxC0OC+s544Ndt48wTdph6H/PFap3VzFX2Zes9QufD9yfD/iWP7RZTDEM38LL7H19qjlju/CMxuY2+26Bc9c/MFB7N/jVfQdWt/EFlN4V8UwtBcwnYC3EkbjoQf5Gixvr7wpqLaB4hQXWnzgrFKw+WVf6H2pjuWHik0snXvCkxuLE/Nc2nUxjvgelOWGHWQNd8LyLbaknzS2wOBJ649DVS/s7zwneLrehsbrR5fvL18kdwfUfyqaexW9X/AISTwjIsV4BvuLJW+8fVff8AnQBH5tl4lmLKx0jxDAcbiNqysOzj1pLm5stbz4d8Z2Qtr9BtS4I5PvnuKdFJp/jKMSK403xBECBJjAcjsw9ahlvYL7Hh3xlbvbXkX+puh95D2IPcf0o3DbVHnPjPwNqXhm4LLELvTn+4wGQR7Ht9K4+3nm0m7a80kyCIN++Q8YPofeve4r++8OINJ8Q266lpVxxBc9UYH37H2rj/AIg+DVs1TXPDjfarSXPmxbchfZsfpWesByhGp6l3wP8AEa31KzGn6xGs8WMNHJ95fcV3UfnQ2Rl01l1jSCPntn5eMe3/ANavml7FpGZrQPDdL8zKx+bPfb7V0Hg7x5q2h3Ea3TPEMhVl/hP1rSMlIxvKGjPdNPA8lp/D0wuYT/rtNnOceoGabp0iGRjo8xs5xnztNuj8hPcDPSs3StU0nxMEuLe5XTdUGCsyH5ZT6MKv3sqTTJY+JoGtLwf6m/i6H8e/amzRNPYfCbdr5hZM2i6pgmS3kz5Mv58flxSho4dQBmVtC1JuFlTmCf8ADp+VJfeZawJa+ILcXtiSPKv4fvL6En1pAbi1sm8wDXdGfliBmWP6iloPUsXAjimVr9G0i7/gvbcgQy/XHFYvjHwt4e8RQj/hJtJhDuMR6tZrwfdsf1rXtVl+xGTRpk1Oxb/W2E5y6+oB70aRLCHcaNOIpP8Altp10fl+i+n60mNM5B/hX4Ot/D/9m3Oj+datyuq2jkyofVhn+lea+Lfg34j0WJ9S8NXy63p/3sLy6r7j1r3uAwLdbbCd9H1En57SYZic+g+vrTneKO9C3KSaLqBORMnzQy+5HpSsPRnx9JOplNtfWhtbhTg7hipGtPkEkZR19jX1H418IeHvEUBXxNpcdtM4/d6lZj5WJ6ZrxHxt8JPE3haNtQ0SQarpgJbzIuSB7jtSdxOL6HATXMcDbZJAp9D2p0c6yruRgwrA1lmkuy86vHIWwysMYrR0yPEDNE3mRg8kdRV9CFJp2ZfyKQlsVXeVUG5mBFLHcRyfdcEenekacyHl2pu7d1p5xTSMGgLMVR6Gnfp703cfSgUFCsPxpjJ/dJpzZFG6loKyI23KORgU3PNTbuxGaayo3Xg1NiJQIm9qaAfpUjRsOnNRtkcMOaCHAae/vSf8CxSj3prLUktDhKw9CPenCYA55H0qE8U00J3DoTSxQ3AxII3+o5/Osy70RCd0WVHtzVzOKVZHU8E01JonQyF0u8jbMMwx6ZoraEwY/MvNFP2jDkRxJh/0cfPgj5s+tSRyLkYYjPH41G8q+VjryPyqN2GGZPu8ED0qyycvGxyT8/Q80rHa6qQWLc5qo4jkHmBtp6GpSYTjEjZX3osJbk5ZlVtq5JGcVCsxA/1ZDH1HamrKMsFkzzkf4VI0yyYXPzLQDHJ5aNwu7dzT5dnlozL34x2qvIERgxJ4HGPWkilDfKOfXNNICSRWV+eVYdaDfNGNkOQqjrSsN8Ozpzwe5ovbO3Fj9pt5HLhhuVhSbQGjpWobxHEQeepz0r0PQdDtbe0XVtaKx2gAKpj5pCfSuT+HOipPM15qEMiQRjfuYYUiuq8Q6lHq1xGtuSLaAbY1HQ/hXPUaubQjaIt/PN4g1GKG0j8mBPljiXhSPU12/hTR7S0dLVWCykjz5xjcM9hXM+GUa2LTRqpfGOaaL6aG8a5DsGWZZH91HB/mKiD5pWN37kbntvjf4eaTa+Bf7f0C4nSS2ZLiVZHLCX+E/Trmup+GbWfiLwNdaLdANHPEysDzww6j88034bXEWveENQ0WUhhLAyqD0AZcfzrhfgrq0mla0+lXDMjWlw9tLuHOAxA/TFdaVlYwbu7ifCTULnw54rm0fUHZJLWdreVSf4c/Kfyq98StP/4Rf4jx6ra/u7TVv3oZegmHX88k/hSfHPTf7C8cad4kt1K2+pAQzlegkXox+oP6V1fiGxHjj4VsLcK2oWSiWBh2dR/UZoFck8d2I8SeCbbxDZgG/sE8xiOrIPvj8sn61a8B3tp4o8KS6PeL5kUkRXnk4P8AUVzfwT8URyRjTbxsiYFXVhkB+hB/lVW5hm8C+PTaRu6WVw3n2pz8u0n5l/A5/MUBcTwpeXHg/wAXz6fqDOVibynz/wAtIz916k8faQfCviGLxBpRxpeoSbz5fSKU85+h5/E10fxM0ddd0CHxNpaq97arlwn/AC0j7r9R2/Gm+B9Qs/FHhiXw/qqq8M0WIj3x2/EHkUJ2G0VfFOnr4z8Nxa1pZU65YJyF4MyDkr/h70vgDXbLxHob+H9YAMUi7EV+GQjt7Gud0C81PwP4wfR7zLCLGxmHyzRHow9+34Ve+JeiPpl1H4z0GMvY3JDXsUfSNv8AnoP6/hTeuhOpwXjjwdb+FtdnkvgUflornGQ8f0/nXNeG/E48I+IkazvGNhKwdcAgx56kD0r3e6s9P+KPgmXSr6Ty9QjTdBOvBBxwfceorwDxBpv/AAg8i2etWUeoXkRMbxy7huTsQRzisknB6GsmpK59AajZW/jnRYta0eRIdft4weOBMv8AdPt6elJ4d1vT/EukP4b8TQtHcRNt3ScPE46fQj1rxj4ceNLvQdYjguJPs8DENAAxKqD/AAE969m8RaXD4s08eIvDqxw65Eo86HdgTr6Y9fQ1purmS7Few1LUvBWtHRdbX7Rp9x8sM5GVmT09jjqKsapoVzpFwviHwrMXsD+8kgU5MR74Hp7U3wzrWneLdHk8PeIIysiHywW4kgkH6giotPv9U8B6wul6qftFjNxbz/wSD0J/ve1A7Fuazs/F9uuraTLHYa9GNzqDhZ/r7+9MjvLfWwPDviuE299ET5Nyfvxn69xTNf8AD8lrJ/wlPhItJA58ye1Q5KHuyj+lTpJpfj7TR5ki2mrxLiK4HG4+hp3EV0ur7wy/9h+IoY77SJ8iOU8xuvsex9qkjeHwnsv9PmkvvD14SskbDcIPQN7cnn2qtp+rSWYk8KeMrIPEeF3jqOzIe/4dKeXfwbMN0w1LQr/hd67go/uv2HXikBT8WeBdJ8T2bat4ZkVJgNxhBwR/u/4V49rGnSQz/YNWgaJgdiygYDNnjeK9wuNJns1GueCbgyW4+eaxDZeMd9o/pSSJ4f8AH9i0N0qWmqD5d5XG4+jDsf1rNxa1RqmpaTPn2y1LVvDN78pZ7fOMZ4P+7Xsvgf4kafqWniw1RFu4iAAjnlP/AK9cD428H6x4buZLaaBpbVv4HG4Y9UP+FcVJp9xbs19pc3Ctk84dfXIrSNS+jMJU3F3R9S2kd1ZIb3Qbk6lpjf6y0kO5kHfjvSWkdvdym/8AC939lvF5ezlJVWPcD0+leFeBPiRc6ddRw3U5iZSNrBuDXsdjqWjeJwtws403Uj/q54vuyH/aA/nVOI4zvuXpJbW8vgsnm6HrK8b1G1XbuSBxz6jNS300ck0dp4mtvIuekOowdD77v8aivbplCab4tsiyEAQXcfX/AICw/rT2jvNJtCQV1rRGHKsAxQH+8O1SXYnvftNtahdWg/tjTG4iuovvxD19c1JBJcLpzNYyR67peOYJceZH7c9cVBpwkiia68MXjXdvgmSwmP5quetN08WOqXBl02RtF1dPvQniNm/3TQBZ0WYSCYaBcb0B/e6dedenRSelNtJI31F4dLkl0e8XHmWs/EUjei+30qO4lt3vFj1+1bSdSDYjvIOFf3J6Gp76ScbY/Edul3ZH/VX8AwVHYkjkGkNHH/ED4e+E/FLldXsW0DV2Hy3cKjyZD+HHPvXiPiv4W+L/AAXcNcJb/btPBys9sdyN9ccivqQC9trTcpj13SCAMFQZI178Dqf1qppitJCZfDl0Hi+bzdMuznA79eR+NJ7D9T4o1q4e4fGwR47Ywc1V0xJpZRJGp2qcOe1fVHjr4c+FPGQZLWP/AIR/WmydjJiNyOp+nuK8B8W+BvFvgO5b7VaObVm+WeMb4pB6hulCZlKFtUZ6t/FkFamCuBuKED1NVobyyuWOUeKVRkjoCazZNakbUguG8s/LjP61S1K9pbc2cA+lG2o0lU8qwNSCSky1rqJkjtS0uQe4ppTvmkMUj0pDkUnK+9G4Z7UDYoPpmggN96j8sUmR9KAGNCGGVIB9KiZHXqKsq3PQUu7PoamxPIimeeaawGOmatyRo3bmomh4+U0uVEuBXK00qe9SsrCmMPzosZuNiPoeKKfiipuhcp5xAxILM3AppkdZBhvp71AG+UUob1roCxJKzA7ecdaUMV53HkZqJm5pQ3FMLDg7Ag81LFIfvFuarDOacGwcUaCLPnuTipLIssw285Peqeav2jwiIlozu67qTdkGhoLP5blCis3b2qyrHIjkjVww6CsYTbpGYcccGrdleSC4EwIDAdT0rOSbQK1z0eC4+y+HINL5SaQ7mUt/B2FGmRK0+EHyjgDFc3a3RubyOa5ZnYJtQ56V1Wj/ACTJzk1zTZ003c6PTQm8r6YxWbdbVFwsjBQykHPp/nFaNux+0DavLDFVdbhC3T5wO4qIuzubyXMrHq/7OmvJvtlmYkuPKb2I4pfiXpZ8LfGGLUYWaO01mMSFv4VlXgj8cfrXD/De6ksfE5UgxCVUuVPbJwWP517P8f8ATm1r4Zwa7aDfc6Y6XcePTjf+ld6d9Tk6ehr+MdLh8dfDG5so8tcxIJIT6SqMiuR+BXiVCyW1w20Sr5bg9nHbFbnwO1cXtkFMu5Jowy+jVwniSzPg/wCKt/aRrstr5heWp6AEn5lH0Jp21F5lvxrpreCfiU0tqpjsNVb7RCR0WX+JfxOT+Nd/410z/hNfAEV7YkHU7MedAV67wOU/HAqD4k6f/wAJj8Lv7QtUzf2Si5hPfcn3h+IBrD+BvidZfLtZJSI7gYCEfdfp/OkPyZo/BzxNHeW4sJj8kgICN1B7g1i+J7G48GeNw1qxjsrxjNbP2RurJ/PHtUPjnTW8GfEBb22ylhqrmWMLwElH3l/HIx9K7/WbC28eeBngX5buNd9u/dJQOOffofrQwRmeN9I/4TTwbDq2n7Tq9ipeIof9Zj7yH61m/CnxLBfWTaLqCobeYFSkh6HoQaxfhn4mudH1M2eotKgicxXUWPuv06frUvxW0T/hHNYi8V6WMaZeuPtAQcRSHo3sD/SgCvqlne/DvxikMUsn9m3DF7KT+6O8ZrqPGnh3SviH4ei1e3topNVtUJC92x/D/hVy1XT/AIh+CpdHv3AukUGKTPzKw6MP61wngbWtU8K+I5tG1RSt3bNtkVukqdmHsRQ0mgvZ3PMfFccWlp9smsFuYlcLLbvxgitn4Z+P5LDVIkKzW0UhzbNI2Sy/3TXq/wAV/CNprGnHxLpcCzRuoN3Ao++P7w9xXi2taJDJaboF2xjkbONhHQisoT9n7sjScPae9E9t8S6PH4mtP+Ep8LYi1mFQbm3HAuAP/ZvQ0/wr4h0vxVojaD4iXIOU3OcPG47exFeXfC/xte6RqqWN9IY7mLBODxMnqK9J8YeHo9XjPjDwioF6q7ryzX/lr7j/AGv51smjFPTzG213rHgDXksb9zcafOSLe4P3ZF/un0YVe8TeHVu0/wCEr8H488/Pc2inh/Vl9G/nUfhLxHpXivQm0DXoxJG/yjeMNGw6fQis+GfWPh7r0dnfStPpsxxa3ePldf7rehA/PFA2aulano/jfSF0vXP3V5HlYZ+kkbD19DmoNNmuPDdzP4b8Uwrc6fOMQyEfJMvqPQjuPpVnxR4bt/EEX/CR+FnWLUVw00AGFn9/970P0qnot9pnjLSZNB18tbXls2IJX4khf0/lSsMZdWOo+D5l1fQZnvNFkO7cvzND7MO496s32m6b4ti/tjw/PHp+uKMlA2EuOO49feqmn6prPgrVP7K1uPz7WThJtuY5V/ofap9Q0BVeTXvBkpeLO+4sVOCh65T+eKBBo3iOG9jfw14tsWSaP5WEg+dPcHuK4j4j/De40yY6ppsgltH+7Kg4wecMK7hb7Q/HFsllqzfY9WiGIbqMYeM/3T/hUdpqmr+D70aX4iWKSylGxJW/1My+vsfrUyiXGdtD571SzjkbyHjW1uwejD5JT2we1LoHiDVNBmCs0nlr94N1X6V7t418Aadr2m/2poMayRspZ7YEbk919q8W17TZ7GRYNQWR7eI7Y51X95GfcdwKhTcXqE6Kkro9e8E/EK21C1FpfmO7t3G10k5wPb0rqre1urIjVPDF4byyUEvZsfnQd+O9fL7R3NhP9ohuOrZWRc7HHofSu+8B/ECaG5TzJmjlX7oPTI/nWyaZldx3PZ7VbDXWM+lTf2Zq45aNT8jEdcjtmmy3qXV4LHxNZfY7xOI7mLgqP72e9U4bjR/FSRz28o0/U3GBMnCSN6MB/Or0mptFs0TxhYjbnCTqMKB/eVqTRonctyXd5YDydeij1PSJMCG5Rc4B6bvTini1u7SN77w3dJqVk3Mlqx3HA/hWqUf9o6GjTWE39q6Qx/eZG5lX+6V/rS2UMNxcDUfCNyLa5wWNjL9wjvj0NIYWj2l1cedot0dL1IDfLayH92SO3sadfyafeXDQ6xbzaPqZUbZ4ekg/qKdLPpWvSyWusRnStVhIVJsbWZvbHUU28kvtPK2fiWFL7Tmzi6AyE/Lof5UASahM0FmIvEdkl9YYHlX1uOQvbpyKjgWSSzK2kkWt6Wy4FpcAF0j74Hf9Kis7S+s4f7Q8O3Zv7JyWNrKcyKvcY7iq6RaTqcvmaPcPoupnJMDnahPcEds0WBOxwfjX4P8AhXxQrXHhS4/svUCxxaS8bz3A9P1r558Z+CvEHhHVGt9WsJoHVvkfHyuPUGvr66uvLuUt/EFi9pdLxb3kA24HrvHUU+8tZm0xrbVbWHxFonOAEBcZ/vfT2zTQpJPc+O9PurO6QRzSG3n7E9DVySOaFQWXenZ0PWva/GPwT0HWbeS88HXiLIg3PaSnBQ/3Qa8S1rRfEXhW9e3uredCpwVkH8jWd2KzjsPVtw+U8e1ODd81mW+ow3Ev+kj7Kx9BxWgyzKodcTR9mQ/0p3CMr7kucik2544qFJA2QM570/f9KZomB4780BvWl3Z60nykkUBqAbn0pT97g0zBHTrSZYdaAJNzCgSA9cg0wP2pQ30pDHHB5PNMaNW9qBwDzil3ccj8RQFkyJoWA4IoqX6GilZE+zXc8t+ytml+ytn2rXFnIFyAKBayZwQK1TRlyyMsWhxnNH2T1Na/2J+7CgWZB5OfQU7oHFmYtsuPWlW1X8a0ks2P3jgVYit40IC8nvmpbGoNlCDTAw3MMD1NMvFkjDQxxfJjkgZNas8oSNmP3V6Cse71ANKHXIHpSbuE4qJXhtblioSNuSO3WtCGGKG3uTOdsikBVPQnvioo2u/sxvYzmLft69DSNcK7KJgHX19Km7M7l3T/ALRHKhK4jHIOa7TQ9UjmJ2tyoxn0rF8JWcISZbltyAZUOauRRwW7ubcctziuack2dFNNHc6VdLuRgwOGzV7Xkj/dyleuRXJaPcSKV34x6V2V2n2nRVmX7wXH5Vm9mdKdynYXUltqenXsjERpJ9mJHPDDcP5V9R+DGi8QeB59LuVQRSRPAVDZO1hySPxr5ItjL9muogQRtEqZHIZWBz+QNfRnwJ1VZoI1MysJoxwOo4rspyvBHM1qzg/hFfTaBr1xo13uEum3bRGMHGFz8td5+0jpjT+GNO8V2cZabTJgzsByIX6/riuO+Llm3hj4zxapENtvrMIJOOsqnB/TFev+G2TxN4GuNNu03CSFoW3dCCOD+FadDO91YwPgnri3ti1iQGikXzEZujZHQV534j0+XwH8R7mzgX/Q7x/tdmqtjqfmXPbkfrVD4c6he+HNan0i6d1n0q6aHHdlDcH6YxXpP7QOjTax4Js/E2nw7rvSm+0FR1MRA3/XpQHS5v8AiGwt/Hvw5kjXH2tEEkL90lUdR9eRXIfBfxJMsosbkGNwxhmRjjbIDgj86m+DPiy3VUtpGYxXABDZ4U9v61j/ABY0uTwn45j1yyUrp+sMPNIHyxTDv+P9aNB36mt8b9COlanD4usYyIJiIr/b0B6LJ/T8K3/A2p2fibw/L4d1OJZIZIio3HO4VreGrqz8WeFJtJ1DEokhMco77Txn615FpMuqeBvFk+izsfOtTm2kYcTRHof50JXDZk+izX/gTxlLod4zt9nfdbyHjzoc8HPrjrXb/FDw4vizQofFGgrt1WzTcABgzIOSh9T1xR490VfHXg+DWdN2jWbBfMiKj7/HzJ+I/WsP4SeMmjUWtyxSINsmR+sbA4P5U9xbOxN8KvGsZhW3u2JgkOx42/5Zt0Ix/OqHxM8LJoN8dUsYy+kXp+bbyImP9DUXxa8Nr4Y1lfF+jpu0m+YfbUj6Ruejj2Pf6V2ngbXLHxDo76JqYSWOdCoBOfw/wqKkFJFwnys+ePFeklNk9u2za26GYdYz6fQ11/wk8eXVnera3LeXdR8SxseHHrVvxh4bm8MavJpF4DLYz5NrMR1X+6fcV51r+mTWd2k1qxju4mzDL03j+6aypT5XaRdWnzLmie6+N/DC3qf8Jp4NGZvv3tnHx5nqwHZv51d8KeJdJ8WaD/YeuQrJBIu0M5wyn+hBrhfhF4/kGz5mGGCTRE8A+9dL8Q/DP2WRvHHhOPzIGO/ULOLn6yKP5/jXQYJ3EkbVPhvrkNvPM91pc5xaXR6f7je/861fG2lv4gs4vFHhmCM38AP2yBRhpl9j/eHP50/wj4h0fxVoH9ja0qTWlwmI2c8r+PY56GsnTjqfw68TjS7q6E9jd82dwx5dR1Uj1GR+dA2aPh/xJpPirR20HX1DxsNpZuJIXHTPcGsmca38N9YiaaZ7nSJDiG6/hIPRXA71reM/CcOuh/FHhLEepIM3NqOFuB/8V796reCPFlprFjLoWvQmWM5ilgmX5kI4x7EUg0Leq6HZ+J1OveGXjs9aA3SQZ2pce+Ox96qaP4is9Tgn8LeLbIyxk7HiuBh429RnnHoazdd0nVPAV4mpabcS3OgSPuSdTueA+jf7PvXQXEWj+P7GOZZIrLXYk/dTrzu9mHcGgZkyWWr/AA9niubWebUfDhPyXCHdJbr2V/Uds1t6jpOi+OtP+12bW9vqTpuIHMcw7bv85rE0HxFqnh7UpNC8RwLHxtaGT5knT1Wpdb8O3enI3iLwMxurDJkuNOz8yHvs/wAKhxuXGVjyvxR4W1LQLm4t0tigP+stZBkEeq+v4VyWoWStm409H2rzJAD+8iOOSK+kdH1zw9420VbfU2JlTgOBiS3b39q888feALzSbsXUbbAf9TeRD5HHYN71l70HdFOMZo4Lw54i1LRvJaabdCx+WReoPuPWvb/CXjbTdZ0oWGsBbyAL8u45ck9w3bFeIXybrny7uFbW+BOGx+6l/wAD71lW11qGmX/kwqYWznyXOD+FbRnzbmDjKB9PxWuo6BnUdCnGp6c4wy53SRL/AHSPb86fbpp+sFr/AEG5XStRkHK5wrn0x/Ca8u+HHxHaG4ijnkkEI5mjzhn9K9OeLQ/Ehiv9Fuk07UpQflU5R/ZvQ1TRSdxxvre6mGleLLIwXQO2GYDDL7h+4q7HNqHh+1Ksv9taKAdzIodxn19apHVoWA0Lxbphi2jZFJg7if7wb0qSSw1bw8/2nTpZNR06NdwhB/eR59R3FSV5E1rZWl7vvvCt+tndyrmW3LZBHoP7pqrqFxpl/N9n8QWL6bqCYWKRF+d/fPRqI7XTfER8/SbkadqxAdxF/q374PocVcm1aFk/szxhpqxvwIZVBKsOhIb170wKc1xrGnW3lX0EWuaSflEoUMUX3HUEVXtrRWH2rwlqJaCPhrWaTarH0BPergsNQ0nc3h67/tHTuTLACGcD0z3NUlg0jVkint5xp2rM+REvQt0xIvbn6UIGRZsb6YQXwl0fVApZ5seXHx/eHQn3pup2sd1YNbeK9KTVraT5Y7yJcBB+HIPvUmpXV5bK1h4usVmDNtS4UfKfQZp0EOpafAbvQ7oajbBMG1lbLhf/AGYfgKNAV1seT+Nfgrp2opLfeELxLuHP+qchWHsCf614xrfh/wAQeG7t4pIriIocGNwRkfj1r61tf7Lv7ktZSyabfrhnixhM+47/ANKZrkcd9Clh4q0mK8SVsRXcY+VF7c/pipcbDdpHyHDqsMjBLqExSj+MZGaugN96NhMh9DzXsnjX4L2t4rXHhy6jvBgssGRvH0PcV4nrnhvW9AvGTy5Iyp5VgRj2qbk8rWxYEgBwTz3HpTwwrJh1hncR31sowOXHBFXYnjmANpMsoxkqxwRTUmtxc/RlpWwMZz70H8KhJdAN6NHnoGGM0objnAqrplpofg0g3ZpnmEdfwoD/AN6iwyTdSbu1MDdec0A+pxSsDHg4ophyOvNFA7I50nrSHNIfxpPegaFB98UZ5pOlBPvQSxw65pScDeeppBgkLTLlljjJbpQD0Rk6ncHYyA9TWXuIwvXFW7395llXjNQLCzZfGR2xVbGDQQyyIhjDMFJztB4qzEsjFcEFs8VAYSu0Bss/6Vo6fYzrIkksDtFuA3ClJ2CKub1lazzBC0nynAIA5AreEMQVQGYn3pY7ZbZIkjU7cZ96lCHf6jHauGcryOiKaJbU+WduMkHrXZ+HpvP0+WFu3OK5CKNlO4HHHIroPDUrJcBBzv8AlNQmbUytcRzR3RhiYB9+wfQ8H9DXoPwdv59Ju4oQuZYJCBuOAQDXA+KPMt5lmj++3UjjBrT8H6rcf8JBbzTZX7TCGRT/AHlO08/hmuvDaXRhU3ue6ftK6HLq3w9h8QWgAu9KcXO5ef3Z+8P0FV/gZ4i+0LBHu+W5QEj04ruvDElv4h8GSadcbHDRGGRV5G0jj+tfPfw1e48P+JtQ0G8lMMmm3ZQk/wAQB7e1dBnb3jqfjxpjeHfiRZeJIV222rIIJmH8Mijj9AK9U+G9+mseGTZ3aiUbSrBjncpqt8TdDj8c/DO5jhx9pWLz7dsZIkTnA+uMfjXl3wY8TPatA7l96ExXCk88cEAUhLdmHe6bc+B/HF54ednNuX8+zc/xxk9K9pij03x54Ck0m6ZXufKymB/q3H3GH0OKxf2jvDzat4Ph8Sacm690phLlR8zQn7w/lXLfB/xJHFdQzrJi3mCho1469807aDXYj+GHiS/8OaxPpmpRlZ7aTyblX6n0YfUYruvjT4bbxJ4Xg8QaOCNS08GWPA+aWM/eQ/kK5n9oDRjper2HjmxQtA4EF8FHGD91z+f6V1Xwl8SNqFv9kvJ1ZZB+6B/lS6B0scj8JfFXkXMBe5ZbOX78Y67sdDUXxk8Nv4c16LxlpER/sy8YfbUUcRuej/Q8ZrJ+KGgv4L8dG6hjK6NqrF49owsUuclfbPOK9L8Datp/iXw3N4d1bbNHJGY8Pj5lP8PPcVQk+gzwNr+m63oD6HqxV4Zk8tQ/III+7/hXmd7Z6h8OfGY0iWRzYyfPY3BJ5TP3CfUcVWgg1DwP4zn0HUC3lRv5lpK3/LWInj8RXret6dpfxJ8EtaGQfboUDwS5G5JAOD+P9aTDcsCPTvH/AITbTb51a427opQOVbsfr2NeGa/pNzZ3txoOsoy3dvwjZ++vZhW/4C8RX+g6w+lakDDfWb7J42ON3+0PYivTPHvhu18c+HYtX0vC6pbjML4wWxyUP+e9Y1YcyujWlO2jPlrUDqGiaqby33LPHy6npKvr9a9z+EnxBSWxhjlcG0fh1Y5256giuDvrNb+CSCeIxXtux3Kw+ZWHauP86fQNTbUrFWSHfi8h/uf7QHpRSqX91iqUuX3ke0/Efwo3hi8/4S3w7G0uh3DeZe2sQ5iJ6uvt61v6R/ZHxF8K/wBk6hOouIgHsrhT88Z9j+VU/hd44tbqxW0uWFzZTLh953YB9B3HtWP4u0m2+HXiOHUtPkkOi6q+6JVztt5B23dgc8fQ1u0ZXW5L4d1rWPBniI6Hrz+VPHxFKfuXCdtv+eK6Pxt4Vt/FEP8AwkfhWRLbW41zNEOBOPQ+/ofpV24h0j4jeHhp2oAJeRrutrtR88b+uf6dDXF6Bq+r+CPEY0XxCpEsZ/cyg/LcJn7wP8x9aAbNj4f+MlljbRtYhAGTDc20y8g98g/5NUvFfhi98IXQ17ws0l1oxOZIY2y1vnuP9muj8a+FrTxnYprmgSQ2+txLnIGEuP8AZf1+vbNc58P/ABfcaZey6TrCyx3ETeXcwSjnP9R9KQ7G1baloHj3RI7HV2VbhRm3uk+/EfUH+n4ViWt3rXgDWUtNScGOQ7be8xmKdPRvQ1Z8aeCmtc+J/BoMlvnzbnT42zg92TH6irPhfxRpfiXRW0bxCiT2jrtbcvzRN0+oI/SjoNEviHwtaeKnPijwfONO8QwnMsbcR3B7qwH86p+FfHHnSTeG9e04rdKSlxYXAxn1MZPBHtWbrWma94BvYbm3uJrzQSQYrtTlovQPjt7966DUbbw78RNIg/tC5Sz1eMbrXUYsIwbtkj+XT0pNDTML4gfD6CTT21DSd17YdXiA/ewf/WFePaxZzWr/AOnq91aqRslX78Vew6Lr2ueBdaXSPGGdzHFvqK/6m6U9A59f1rd8TeFtL8TxNfaL5VtfsMvbcbJ/p2BrBwd7o2TTVmfM1/DNGftECq0LHKTr2Pv6V0XhTxld6fL9nnkKq5AkIPyuBVzW9BvtFvJhBblHUkT2Uq8H6A9frXJXGnx3PmS6duR1P720Y/MvuvtWkKt9DGpScD6Q8PeOdH1ywFjrUCzxnCwKgy6n1z/WtN01bwywk024+26eTvlEfzyxj0PrXyppWsXuk3PmW8rOFPIycpivXfh18RpLaIRRzIvnHMzscn8f8eta2uRGdtGeoXH9h+Ih9qs5v7M1B8bGHCznrhlHQ5/Klm164sVk0vxlZK0ZUJCNuY3HqW7VQNnpurn+1dFnSyv8fJ5uBHOfYdP61JHrMgb+xfFdkW38ET/cA9Vb/OKlo0TuTW1rd2DNc+E7t5ExvlsJW+cAf3T0P0qS01HSPE9+LeaA6fqf3BOPlmU46H+8Kq22nzWKPc+E7w3tqX3yI3EqL/sk849/aobrVNA124K30L2V1B8q3S/LMGB4LAcmgRf1FtU8NJ9m1GFL7SwDuuFXe30YdvpVGztLOZ4tS0adrVt5K27S/u2PcA/wnp2x71NHqWraDZrFJ5d7Z3DnzL4jftX0de3vkVGttompXRv/AA1cC0mQcK/MEx+n8I+uM0WAg1LU7W/kFr4ksTa35bEbRpsxjuG9M4+tOLa3oyF1zqWn8l4lxuAPqPX3FV7jUZBMtj4otGec/wAUg+RR0BRh6+gq0NK13T7YXGis13ZbizQMw81R/snuM+nNMW5Thh0++KXGlXpsrlvmNsCdvHc+n8/al1uGx1BDbeLtOjj3HbDPGNxI92/mTTTcaPrV1JIu/SryEczjEb7h3K9P0zTZbjVdMjjtb6KK+sm+/cqu9dvoVPQ+pIpNXKTseeeMvgzDdxyXWgsLyEjcI+ASP9n1GPoa8X1rwjqWl3bCJZIpEP3HUqRivrW2ZjZSXPhe9jiLHakcp3Rs2cEpnkHsM/hWZrjaXqEQsfFGmPb3CqBLNKhDKT0Ct/F64PHNZuLXwj0lufJg1S/tJRHqUTSpnndzWhFNY3IU2915bH/lm/SvbPHXwfks7H7daT291byfdTzF3j/Zx3P0rx3WvBb28jqitBIpww9PwqJNLcn2dtiB1kQfOnHqORSZyeuaoxnV9KcRmMzwg5PfitUNa3kfmEfZmxznihVbCu0Vw+3PHFIX5phVm3G2kS4C9dnaoFM7/dQ9a1umVdFoyN17UU1dPupFDPJsHr3ope0j3GYh7/NnFN/CnEHqMUZ7EimVcQ9OlKB3I4oB5xnNOAJYKOlN6ILCLwpfuazr6XLkMGxWlct5asf7orFupWmYFuBTitLkTZUuj8m0Hr29K6bwu1npenfbNQtWuGY/JGRgEeua5xYfPu0hUHkit7U43is1iUFiflQelWo3VzBysY8832vU5LzyQu5yRGowAO2K7SxZbrShwEOQFUCuZ0ywkLliDGo6sa6ayWKBV8huAOAT1JrkrSV9DakmXrINdPtkbDx4VlHpWilv5Zxu69qzXHzpJE22Y9x0NWrCd5x82VYHBB9awstzdbmkseQQvBx1NSWTm3vF2k/IQc0ixXDWxVdu/HTNV4UuY5CLgpuznipSL6nTeIbf7TYCRR23ViaY2y1guXlUSWlzhh/dRuB/48TXUWSrc6QCSCduOPWuLm86GW5sRgLdAxsT3b+D9a2pStIivHS59RfBrXEeHyndVhdQNxIADdgK4P48af8A2F8W9P1yJAtvqsIjkbsHXufc1kfBLXFItmfBnR9nzDIBHavVv2htBk8Q/DWa+ghK3tgVuoMctx1H5E12S3OaXw3RvfC7U/tOm/ZWP3RkZ6j2rx74haW3gn4nOIF8ux1ZvtFqR0WT+Jf0z+NWPgj4k8yK2vVkRTgCaSRunYgD0ruP2jdA/tz4frrdjh7zSmF1C6jJKfxAflQxu/Lc6/wPfx654ZMVwDINpjkDDggjpXzpq2lXPgbx9eaC4aO1eQ3Fic5BjJztz7Zrs/g94nlH2aVZokgkABDHhfU10/7RHhw674Nh8RaVGJL7SmFwjIPmeL+Jfpg5/CjzE9rmx4Rn0zxd4Un0PUkEgMRR1znCkdvevH9Cn1HwR4wudEuDvnsZcQSMOHjPRh/jWn8JfEP761mR/wBw2CecEetdp8X/AAxZ6pYR+ItPk3XlsmWwOXQ9c0myulzptd0yx+IXgCSzuABLJHuRh1jlA4P514X4N1C+0TWX0++Pl6jp03ly7vusQeD9MY5r0H4SeKDaziwuJibcj8j6/Sn/AB18Lqrx+NNNj3SKix3QUcMnZ/6fSq2JfdGl8RtBh+I3g2PUNKDRatY/vLdymCxxynuDXB/CvxNLa3sYmzbSxPsniPGD0Iauk+FPin7POkM87zxyKBtJ+79PpWb8afCv9ia9H4x0WNhaXZ/09U6Bj0f/AB+tHUL6XRtfGrwcdUtYvGvh1FbULSPdcRpz58fU/iB/Ks/4VeMmby3bJjcYJc9PUEe3rXQ/CnxJa/Z/sc8iokg4BbI3f0rjPiz4bm8FeIV8R6QhXR72TM4TgW8h7j2NC00Cy3Ol+LvhFrpB4v8AD6q0irm7iTnzF/vD1IryPVLGPULf7dbqGk2/Oh/iXuDXuHwy8VWtxaraXMnyS/cyPlP09BXJ/FbwlJ4b1Nte02EtpNw+Z41GfJc9/wDdNc1WDXvI6aU7qzPENM1G48Lams1uzrp0sg47wN/hX0X4E1bR/FvhubQNcaKeC4XCl3HJPcehrxfxRosV9bm5t0VywyyDowqh8OtZufC+tNZPPvglw1szDOCOqn3Ga1pT50c9SDg7noN5b6x8NfEyabfTSzafK3+gXPZx/cb3Fek3cWh/ELw8mn6kyQ3yDNtOp+aN+xU/zFOsbjQ/H3hdtD1fdKXTKytj5W7FT6ivLYv7c+HvipdD1eU+Qx3Wd5j5bhOwPvV+ojV0DVdb8GeI20LXC0VwnMEnWOdPUV3PjLwvYeOdNi1Cykjs9egXdFIjDD/7Leo9+1GoWuifETw6lhqOYL2PLW1ypyUb1BrgtJ1bXPBPiRdB17ckitiCcD93On976+3ahDL/AIJ8X6loWrvourxfY7yE/wCkRSDhh6j29DWz4r8IWmuO3iTwezW1+DvntlGEuR32+9avijQtG+IulRvFIbTVrdf9Hu19f7pPUiuD8N+JtY8Ka4+iawn2O7tzg7hlZx2ZfXP6UdANnwh4+LedpetRLhWMMlpMvI9jnoaZ4r8K3Ggj/hJvCscl5pr/AD3FnncYh3247VreKPDWn+OoV1zSDHZeIIUyjqfkmHo1c34J8ZajpOqto2qRzW93FkT2zj5WPc4PBz1zSYWN3QvEOieNNJbTvEUMM1g/yhWH+qPbB6rjpznpXOa5Z+IvhddNcI02qeGpGBiuE+aSAdg/t78VveIPCMeqBvE3gzbbXigtcWcZ+Sb3X0b8Kg8H+PYIbJtM1S1ILOYprSVe/cYPQe9Frhc1420HxtpUX2y5SKcoDbXikYyRwM/0OTXlHj/wLeaZff6TC0E//LC7i4SX0/8A1V2+s+D5fD5fxL4MT7Rp8vz3WmK+Sg7tGO309K0fD3jTTfENi2nXsaz2eNrrIn3P6rjp3rOcObY1jPl0Z866pZt5/kaohtbofdnAwsg96xJVutLvQykxOD1zlX9xX0L478Bqtm9xbRm/0thkMvLw/wD1q8e1nQZtPjO+Nr3Txnaw+/Hn+VTCo46MVSkpK8TU8E+O3tL2JbxidjYCMflb/CvadM8Xab4jsPs+sKl283yxwjgoPVW9Pr6V8v6hpphtxc28i3Fsfl3KMMnsRV/w54jvtHnjIl3BMbGU8r9a3UkznV47n0le6ZqnhqWO4sJ5rjTYhvkiQ4nhB9R3p8V5o3i2Nbi6hS0ut2IpYR+9z/tDv7njFeERfGTVtPlTySkiJ/DJ8wJ9SO5qY/FKG51JL2eGCGdlJJthgE9QCO1TzovmPZ5b7VtAvi+pEXdkw2JNEMoV6YYdPrT4dNttRZb3w5dR2N5IQyWwOVnx329q4zR/jhptn4YuJNStDqNxMNq27/db8eygdq838Q/FYLdST6NCdMW4TbN5bd/RfQUcwH0AdWaGRtI8T2kdqMcrMCwY5wNp67j+XtVnULW+0Gzj1HR9WgubBm+a3llwwb+6p749PWvjvxJ8QPEWr3gkuNSmlROIyzZIFXote1jxBZ20Ul9N/oo2r8x4HXP1pu4k9bH1Vdap4W1rR7jUPEUkelXEAz5q/K6DsT/ePtWFafEO1sfJuVv4LrRIV2YVQHb1LA55NeDSzanqVp5GpyXF4kSfumDYwff1rNhsbjcIHn8qF/vZbHSp5kXynrF18WPDd5qss1nps2kGNnNsY23I55wWHr9Kw9V+MfiS9uAr2tvPYRjEcMq5Oe7E9c1wTrpdmTDcXcTYPVTTdQ1Xw5b2+6GR5nx9zHFHN2JaXc2dX8X61qd9HMt3PDBH/qoQ5wn/ANeotW8UX7Q/ablt03C5buK5WTxk3k+XBZwqASRkdaxdY1e91V13KcJ02iocW9x8yS3O/wBO1K21G1d5kSKRe+cZrN1C703Y0c1xGQew61xUEd7NiNWZTnpnGa0I9AmJDTTovrzkiodJLVaEObehasp7Szvv+JfeYWQYKsOBVq/1aaD/AFbRb8cKq5zUVto9jAwLO0x/KtKBLWL5lgUn/aGaLpMlGD/bmryDywpXPTiiujMzZDLFGPotFF49h8xgcetIcelLn/ZpDkkD9K2OkcgH3jxT0OyMuRyelNA3ELSu29wvYUXBIqah5nk/Kcj2qG0sTLazXLg4UcCr8o3FUUfWtC2jEcaRkg5OCvY1M58qMpRvoZPhDTpbq9ZoY2lfOFAGea6DULK4tNSC3kYRkGAvWvUfA+k2mk6GtwII0kKmQtt5Feb6tdPqGrz3Z5BkJGfSplXvGw3S5bFJpN0oWNAVzgrjqa1dB0yDUL2YG7itliBYq56n0FZ9uuSzSfuwD2HWm+ZBDPLIrcMMnHUGuW6uWzYnt1ik+Vg6j+6aZFsV1deDnBGaZawmOPzC7MTzyKk8uNhvXBYdaTZokaMXm/Ptz1HOae0UhkJZuo5qTTthiVXBUt0zWr9mjZOuCeadma2uXfDin7AQv3VIzXPeKImjlkaPIO7cv1HNdZ4aEaQNAT84/WquvaZw8q/Nn+ZoTsy5xujJ8EakdN8S3MEWIkm2zRA9Oev8q+mfCetXmueFpIbnzplKNC/7vdkEY618r6LHbnXIRcny2s1dJD/fXgqMevWu3s/2gLjw7Cmn6LptrJbowBMueR+B613p3jc4Phdin4Vjm8K+OtW8O3EZi8mcyQKVP3G5AH4GvpnwRqdvrnh82c4EhCmORdvylSPyr558R+INI+IGuWPiixZLDUbVPK1CLOA6HoV9TyKkvfjivg9lsfD2mW0+z7/nMTkd+hHNNbEr3dGVZbC48DfEPUfC7F1i8zz7B2PHlk9a+hPAd5HqeiNaS3v2qR48PG46qRg8dhXhPirxTZfE6z0zW4obez1fT5PmKPgSRkcqc85H+NRWXxesvAbPBYRLqF2RtdCflz9ev60J3QJcrsV/EOj3Pgb4kXuiPn7Jcn7TYnOPlJ5APbBzXtPgHWbfUdGNjdGS4m2bSsa8gehryvxb460H4qeHbaeGJbDxBpzebFlvvD+JPXmotJ+Keh+AoREInvr/APjKN39DSGtHYTV4Z/CnjybSZ1lS2lbzrRmGN6/3c+or3bwXrVl4g0VtNu4w26MoyOOHU8Ee9eIeKfiT4a+KGiwxCyaw1u0bzbWRn794/oQTUWi/EvT/AATGt1qEPn3ajAtlblT059qad0JaMk8R6XceBfG8ul3G5rOY+dZSE4Drn7ufUf1r2HwXqcfifQptJ1NF8p49gRwCSP614/r/AMVvDHxM0b+zNRsW0zU4yXsbjdxG47H2PFJoHiax8HW0WpeJpfMvFIKW6S8qPUY/rSTvqNKzJ9WsbrwP4yfSrrdHbynfazEZSRPT6j+le0aJqGieIPDS6PqUkVys0ZjdGBKsPr2rxXxH8YfCHxE0qbSdR0+SwuY3L2N0zcRuOhPse/tTfBviNtHgW/1u+ggtbbHlJjIkP97jr2qr3Fog1Oxvfh74sOmNM01jM+bCdWyNv9w+49K9i8I+IbHXdLfStW8p0lXZycqR6HPevMPEnxf+Hvjqzn8P3dpPaNnNvenAEcnZhxXPeDdXj0e4Fxr18iWlo3342+SbHRvx/SkgvbY1fH3hm88G64IkLSaVcMWt5OoGf4Se1cR4r0jzXhvIT5LL8wkHQN6/Q9/wr0PV/jz4L8SPJ4e1DSJksJcRx3LsMo3QMOOK5lImilksppFuITzbyjlZE9q5ZL2cuZHVF+0jyjPBPiaS2mQuzDYwEkYOdrCvbLp9E+IHhd9I1qOOKQrm3ljOXjbsw7gj8jXzPrthd6Tqa3VmGMJPK/0Ndr8PfG9lp11HeXi+bFBlipbaUI9a6lJVI3RyuMqcrM0LK+1zwP4nHh3WEDSg/wCiXRXCTR+ozwT7V6jdW2k/Ejw++k6l5f2uNd1tdR8OjD+Id/6V4h8QfjNpfjW4fR9Q0mKGzicG3vI8+bC394H8qm0nxtc+BtNfUZrhbqYj9wFH3x/Cx9BQuwX1On0e91jwH4h/sLXN6yKf3E4PyTjsw7E+1d/4ysdC8ceFGa9lhTU7ZC9rcxfK6t2AJ6g9wOK+atT+MWu+KLn7H4j8m4tGfMIVFVoT2IbrituLxbNpdnFcNm7jtHDohY4b0H0ob0FzJG9ofj7UvCupnTdVja2uFbmQEZx6+h+ldPrOveEPiRbLHPeppetwqVtr2QBd59Gxxg182eK/G19r+vXF9qMiGSUYGFHHpismDVpFG1ZGx2yayvIXNY+k/BfjC/0fUPseoT+QtsTHvjPyzEHqD3z2Fd14w8PaL4q09PEdrqtvputQoCsspEaSeit2P1FfKnhbXbj+0oILuRpIB8zhjnA9j2q/478Q61rE0Wn2ckstlGg27WIA9jWqbauOLPdvBniq+0vU4bDUVxdyP+8k3gq6nuGHXPYdKT4rXngK31eObR9Zj07W5GBmgQfu5D1G/HAPuK8P0LxJqWn6Q9lrEjHABiP3mQfWub+xLqFxLeSXkspZiTgZOM+tDn1Q0mfTng34gW+hm4fWWjWBEycOCsi+x6EmuTk8beGfGGrXY0fT1sHUlvLByso7nb2/CvKJL6S40VNKaxkkto8L5rE5pml3C6BdLqFm1vbOpypY5xUTakjSnzR3Oy1TRY1uP7S0far5/e27fdfnlSK4XxpeWcXz2thJp9xI3zxbsrgdxXZ2PijRPKlubjUImuX/AHkpz8u48nArmfEvjPwxcTiFrYXG7gvjoKxi2nY0qKEkebXNwwG3OZCcknoRVaG6ZSdr/jWn4q1ixv1W0sbFbdIj8rjqRVFpLdIUSO2zJswT2roTRyONtjb8My3F1dCBAsiYyd2BgfjWxcWOhzTtFd3kcBA+bBzn24rhYGusnyPMQ4/h4qZdLvZDvZWz13McGhx1Gp2Re1q10eG8j+w6gZYGJBJHK1f07WdO0q0ljt1a4kZvvsMVzxtVTO881ZtFstwSRZD79qGvMly10Nm68W6lJahLNvs/94KOcVkzXer33+tlllH4mtqEWdvBjbAp75OSaW0mWaQ+XJGEH9xalNLYTk+pipo99cHLLtB7selWk0O1jX99eAt6LzWrK0jKY/3ijsR1qv8A2fdmTKXaj1G3mhyFoVRb2ceVjsXkP95iRU8d1HDCV+zrAOmcVcW2eNMFhJJ7nFOkjYgq0ccn+9U8wrmQyRGUSGcmQnIAFaUMkQHGCT7c0/sqLDD74HIpotY9xPmrGx4wD1pSYEqzRqSeE924qRHibISRW9cGq40+Nx++bJHQ+tRmyRGVbchTnkk1Ogy+VYj7xFFVVWZBgylyaKmyAzD0yaCMIW79qQc/xZp6jc/sK3TOsd0izjBNNXA4PShmy/t6U1zkhfelcexJBGXmA7Vv+HLL7XrkEIyVyCRj0rLtl2kSLg4HJr0P4aabgyajIvLn5c+lc83eQoK8rm546vF03wlIsfyvMBEmO2a8rsTGsojdiM8D3Ndb8Zb4te2Gm+Ysca5eTnv2rhZEVmRmmYBTkEUVI6Kwpy982WiUsNwBHX3qIw27SkBSrHg46VUTUoI/9ZIoA/iZhmo5vEWmxHKsZD32iuWMKiegcyZvafaTSDbC27I5ycAUjyCGVlmUqd2CRyK5ibxhCikQ27sSfXGada+KY5YmZ40jJ6AnNa8krah7SJ3unXLogJiZ89x2Fa8d1PKNsdqcZ2hcgZNeY/23ePj7Lc3UaOu1liBwajku9SupN0k2pyknkFW5+tWlfqWqzR6fDq0cDBlxkccH7tXz4o07CpeusRY8A968eudU1qApDFbyjnO3ac/jWNqlxrGoXKzSq6lOAOlaKlJjliWlsereKZtJku49Q06/VXLYlUHGcf8A66xzpGk3YJTax54Xk5NecCx1Fjxu5/2u9bmh6T4pjBbT45MSHk881q4csdzJVOZ7Hero91Y6c1zbzQxDaAUH32HqayodG0+SUzTTDdnO0inWGieOWGT5Sk9TI1Pl8IeLJMvJd23I/hqOYprXY0NJ026sY5rzSPLVFQgljy2fSqdxp0eoXEl1dxKZ3ADseOnpRpfhPxBbzo1zqzLF/EAc8V2ISCGNVJjZlAGWGSaXOaKK6o5jSNJvLe7e8021QSBT+8fgAY7Vm3+lG/upJrlUjmk+8M4wa3PEmoaxMGTTtSt4YsYKhef5VxOoQ+JNxlN2JiRyw5zVRk31IqcqZpRaRHp7i6jlAKHO7fgDFM1nU7G9hil1CRGk3EKyNzj3rm7+DX5ovLmaR4+4FZbaRqDceTJjtVpabmLqI7G1/syFmuradG8sjgt3HerF5qVrrqIbi5UeWOu/BIrh/wCyNSzt8l8egpy6NqaocQvz71SsLnR1Tf2Cywp9oKOpKkqeWPYmti7uoJLRdO1u7ZyFBt5VmyAOwIrzsaPfjkwyZ+lOfTtSdgzRysRxzU8vmJSR2v8AxTt9F9ltpBHciUFCDg7e4z7cV1Tw28mnmx1nZb2nkYWXzM/MOhH+eleQRaZqMbKVgcMDkHGMVa1FdcuUSO4810AwBzij5jjNHWapY6HCkc9vqFvMhxuX7uccYH1rs/ButWh0dLG41CCM2zfupZJM/Kf4a8SbS9QK/wCokI+lOWw1BVGYJRx2BocE1qxqpy6o+hdc1Wxgt45LrUbG4hljONj7iB78cGuKvpLKFpDbzQyw3EZQkPyAe9eYmy1VkVTHJs685qNrTUVUqYpgv41MIcvUqVbm3O4g0zSmC7LoMwOQobkitLWdK1GTTIPtVwskQAG3dllHavNYIdQ8zzIVm3L3AOa04rzxAsKwsJmXsec09U9yOZHTWvh+OZRDkYzknpirHiO2bTdJ2Q34liHVD1Fc5b6n4hjh8sxOw7HHSqWrXWtyW5juI2CHuRSvJsfNEyXmYv8AMf8A61aOlXrRo8e1GR8bgeox6VjPDcBsspJqSFZ148s1s1pYzPY9BTwJdWpv9UupbW48pQsMOAAQecnvkVk6hf6DFOzWd2qxk8ITmvOY7G9nfcFY+gzU8eiX7Afu2ArPkfVlqo0juIPF2j2DFvswupDxubkVm6x4xt2OdNsliLfeHasSHw3eNhmOAe2RWlF4WgSEvNdjf6Ci0F1Dnk+pFe+NdSuLUQRhY0A+6B3rBlnvLgEM0j5PQ111voukwYZpDI4wcHip3gtAzNbQR9Plyc4NNSihayOMt9NvpyVSOTB61ZGgXioZHAUL1Gea249QkhlMV7uiP8JA4NTSTRxoHLPMSeNtJzfQhqxyM1vGrfMST9KljnaNQI0H4itLUFmmkLC0MbAZyO4rOZZ93MZUe4rSLTFcnt7q4Z1V5dg9B2rUjsd2WZmPoSc1jG2kG1mjJ75x/hW/pd0ZIAJB8w4wRjNZzbWwKRRfTNzlVJYn+Jqhi02587Y64UH7xrakAMbZZYy3Qg8iqqWscPzNdSSZ7Z4pKbAIrfTozuDh3HXnNST3kNsFjCMWYfKAuKheKBXBit4ifVmxUn2iJTifG/sFXIpARG9vVORZAn9acZNRnUN5aoPRhU/23y+ShKn/AGCTUL5upCyvcRp/dAODQK5K8M00IBbY3+y2KaLMIO7nvk8mpIniij2xpNjuWoNwudgWVcjrtpXBDY7WNcyMvI7sc1LJ9392Uxn+7mm5iUhm34x0AODTlkRTu3FARwNtIZMPmT5smgBNmF2r+tVxMCMZfJPXaac00aodqlR7LmpYaEjQxqoKgk+xoqp9qt2YJ5soPrgiinqMqop53daSJiDsKkZq/BpU0hKtcouP9mr1jY6XGA15cNI3YKOKvnXQ7VEwn4JJptwZrXa0kMgDDqF6D1rsWXQ0A/0bd+HWrekTadqGqWtj9l4kkVCT0C5pcxXs79TntK8NanaHT3u9/wDp0XnHPRVJ+X8xXsHhi1is7BcMNoGBk1W8TXlvf+K7m1sgBa2W20gIHGyP5QR9cVpjy7bTWyAAiZJNZbu5SioHmvxL0i61rUb+8VT5VtCAmO7np/KvO08N+I5kO23uSp68GvQ9a8TPcwy2VopRfM3M/dsdKzBqF5n/AF7kEc4PerjNWOfljJs5q28C65NgyIVH+0cVsWnw1diPtGp28THtvBNaUd9cYKtI59OahudRmH3pF39hmn7XsDVOJcs/h34ft/8Aj/1RXbrhDVy20bwHp58zLXBU9GFcle3huEIW9MEh6bTnNV454dojkllkkUcgDr71PNJkurGPQ7698TaDaRhLXRUKocqdvNUW8dwmQeVpMagjG7FcWjTyTEea/lsflDrU8Glw/Nt5Y847Ukkg9rJnV3XihZiJY7a2LsME4yfzrFE0LMzywxgk5yDmssQ3UbBFMCKf4s1M9rMo2i7UHqQBVfMylKT3NL7TaxgMVjRR1zUg8U+TGsMd8I0HTaelYn9nwHM01w8q45BPFPFrpn2crHCrJ1JzzQ7ME2jbGvXTEbb9mPoXpf8AhILoJmO8ZiOvzcCsGGLSeY4AQ3cZp/2bTlJLQDn1elZBzPudAPEGpMgIn3j1zWdqOpM77pL2VXP908VQQ2yxsq28ip6Bv1qXzLG3iV1jaUd+5FFkDlJ9SJ9UVZgBNId4xnsD6mle51RU27RJ6bT2qyJ7WVP3lu2COMrUTXTRybVtVWMdWL9vypp9kBVfUNYYHEW3HQ0keo32FEuFf1I4NXvtkLxm4jk3oOqdjUaX5nyfs6Kg9R/I0232AhGo6grnzIkKnoQaVNVZZP8ASoZYwTgEdKtm6i2YeP5h0GKjkWKZ/n2gHopNK67CElu7naHsyrIf73NRvfaiFDOnzE4246CpFT7OH2uwHYAdaYkdzIplj+R/9tutPQF5gl1I0/lPJMwIyPl4FQtq8KOU86VucHK4C1ILWc/NcXBK/wCwOlNNvMxzE2VHA3cUaIQ5dRtkCu1621uwHSnx6rbuxVb35umMcUqWbAnf5W3HGe9RtZs0n7nYNp+bHBFGjAufbLd2EfnMzAdcdKRLmNiIzMzknpjmqU1jctL+6mfHck4pkljcyYWG5cMPVf60WQi9LdQrLtSQoR2AoNzGsm7z2UY5Gazvst3HhGkKkdXIoa3usDF3uZuQMU7JjNI3W59qTEAjrmqGtvMYxEzkp2OOtQi11Box/pW3n5hiq19alIxi+eRlOSCOKaVgvczpG+bG7kCkUspzu5+tOxJu+6Se5NPZNiiQyDPpWyBLUsWF5JHcK7yhRnpiuik1OOKFGzJIT0IGaxdLsPtOZpiQg6Y71prDFED5cYMn8Jc5FZStcCI398Zt62rc9CuelTi8u2Qt9mIP+13qSFr5XzI0Kw45CjnNLGZgWyd4zwGPFQ5eQ2itJcTiPdJAyEnPHPH0p2mLLNKZiohB/vHqPpVhlt7dTNPM7k9ABmoriW3kUM8c+Cf4B2pNjVkh+qnS5lEVxNzjh/Ssu3s7y2JmtG+1Ww7A1YntY5PkgtVcY/jfFSWEk1o3mSNDBEowFBqosL3K0WqXUrFNsUeDjaw5FWorUyktdGNz/dU4olu9JvJik0SF+zKcYPrVDUNMu7Zxc2Fw00Z525yRTsgaNFrdljPlbEx2JqaP5FVZNpHYgVj2usjIjuo2jx1OO9TSXNvI4ia5cy5+VU4FKzI5SxNDakksr47tzg01ILUoVUSgf3jmkhZ1BzGoQdSWyc1MvnPgq4wTkUtRkf2K3kxvV8joRxmp4UihXA27fTGTUTRFZtzB3kPcn5akEJwOze3FDYh3m7mJZmK9QuMU8TLnGGAJpGBQdsngCkQHG4gk570rgP8AMbPy468kilMmCRhiO2BUS7m6pjHU07dhfmZcdgOppbgK84TAKnPuOtKZOhVRk9OKarhnBXqOmaQqwZnweetNhoSBnHzKAfWomk2r06nikDLu25J70ry8k4P4CpBJDU81m3KwB91opUVjjY7H60U+YZR0/Uz9pEk3Pb2q+4PmFiUIJyv0rCsYGmnUBSPUVslWVAshGQOlZykk9DaMnYtR3ax/KBnn0zUEl40t5FNbzNBLF90qepqC7yLYSRnByBx1pLS0hSMXI4fJyd2Qc0+f3RuT2PQ/ATSSlpJeX7k1seO9QNp4fdFJ3znYMfrVXwRbtDoqTEfO/wDKuZ+I+pm41iOxVsR2yjOP7xpRvyG0naOpzsCTCUM33f1NX9o9MHrxUMLbkUgHnrmpDLtiLBTnsa5pTbdkZQI7rzlQhCNp6nvWPcR2scjee5LnoFXn860Xk3nbI7Anmq0sM8gwu0qOcuOldNJWWpjJtsihhjVfKjt2ZD95jyQfWo9sryyhYQksQxvJxvFWImaF827Fy3DDPA+lKLiRZnTBI6fMK0YIkt5ZvIXcgLenpSXbal5qvD5Ij6kY5qGeZAo84ED2bFJ9pjUFll3qBwqnJ/GklcV2TR7pk/erECP4lY1IFVSv77b2Py5zVWzms5naSIMfUc1aLRtlRKmMcc01uBILeGEkhQA3UdQabIke4DYV7AjGKhiZsbGfBz161PuAUhXDHPpzSaC4hhjiH7xTk8Z6U3y1IwYyx9zxSNIsZKTq+CeCTR51uGCyP8p6EHrT1AeiKqEiJVwe54pYisZbhCG68U0BUfcuX4556D6UqbmHmK4Y9hjihIRIpjUblj68EZphMe0CRQ0foaFSZvv7ceg4xTDFHIfmY++OlAhogsyTiFlHZcdakMFusexbddh5wxpixzQuGaVyh4GQOKR2ZZNvmbgeu2gEPVYlORbjr2OQKWUxociEyE+44oZolX7sit246007gp3lkPrtppj1HpMuNjx7R6ccVLtjByMsaqkqxCs0bDtzzU0f7xdjKVI9AaTVxDtkXIbdn0zQiw5+VTSbSrD5lwPXvRIdvBbjttFADmMf32G0j1NMeIPgxu0fPJXo1MPlh/mYt7EUly0cSK8knlr25qrXAsFVKEZJI9+lMUFD80rH0FV0uYWB8uZW/wBoipQflw7Af7RBpWYEjuXOA549RTHBDDEihj2IpYizHGVz/SmuWALMY254OaVhajts2ThlNRshdTHthYd8ipOo2jAPseaGTcm0yAfh+lMozrq02bjDGHY9Apqtb20kkh8y0IU8EkjittUzwACcc+1IwZcZYsB2xVczsJXEghWKLYqlOPvE9ak8rdwXz74pm/sN2PQ9qRpJVX+Q4qQJxGv1+pprKqMcIPzqF26ZDg+opnys5Kg8dSWoB2LGWAxxv9M0EueMNnueKqxzud2FCn1JB/OpkuG2mNZF3e44oDQUpGcjdtz1x3qGWwtH/wBZExA7BuKEa4DneRtI6haf5oUjPmHAoSYFVdPsWwDbsm3uKmglggfbASCo5BBxUqzrgZkwe2aQugOxtqsfb71AJkUsem6gpS4Uq5P3gtU20O5tUM8IjuFzx6gVpHb6qP0ohllt5lMLFgeo7VV2UmYsd5bW7ESLLGRyyY4JqRdWaQeWIH2npgjNamoJpt9hLmIxSH+NelU7nS5bWNpNPKyntnmqQ+XsVjcXhHloHUE9SRmpI/tAI4kkOcjDAVVttSVJWTUIiHHtitO3mtpIjIrLGmOMkZoZBAt1MsoAgmd27E8Cnm6vuStu5HcelLbtCzeWZJjtOc9j+NWRcFi2CQBUsCsk0iruSGY7uoJ6UB5mYbbRt47lqlkZZMbnPtt71MsiquEzj1zSYaELtdcAQqSevPNM867UnbDnj16VO0hC7gzEew5polLDOGX68UhEQe6P34QT69KcJLwISLdQP97rT2ZsFmfI71GJMlsShV7A0LUegxbi8ZiEjIwOgNFKbx40ICqV/vDiiqt5BcdoCEI8pA6VPLtdz6nvUlmogtEUcZHOfWmgLvz6Vw31udGyKl/GWiSFX2jPJq7ZW0ipFEcMC2AT3rOnlVrrbuXA65rp/CNv9q1ePcSVQliD0FOV0khxV2eg2hFrpK7sKsMWT+Arye+me+u57hj80khP4dq9F8c3X2Xw1cBWw8uI0x+teaWg8vjqcck1rUlyxsOrvYtxEqhY8tjg0s4YwogwATS8BAg6mopnL3Hl9lFclLWVydkNk2sDnAZRgVVXzMgLIWX+IntU8reWpkxkjoBWYbuSSVVjlCpuwwdcGu+CMWy2bmF9yGQcenBpTdvsRkVXUsFGTzUFxFcpc/chkgIOcDmmIkKxQqjeVucnmm7DS0LxmiUP9ohUIO5NJHPaRkSBYwrHAPWqSTCaeaCO4SVgPuMOlVvLvNwD28JAPDL0qrCRrNJ/pGFgwh7inBoSfniI9OKp2BzG3mTO2D2HSrEyTgCS3m5x9xh1qbaktMmkmtywViVz0wKa9vC4wkxjB/iz0NND/IGkjKOP4SKRWeZfltyEPXc3f8KNRoI7XyQEFzI+TyWGcU+SCIuCt4gOOgXjNNaLjJc7P4gwqJLZIpf9HdFBPQLlhS5homiXnat6pfuCKa1uzAr5ke7OOtPli+cfuFP+2vDCmLNNGSJPJ2A8MRzQpDYJa32NryLtHTDU6O3lYnzVCt2JfrUEi6k03UNCeVdT0/Cpx5kiBSWQj+IjOapslqw7beohUQqVz/ezTf8ASgpZLZmx1bGab5E+8lJI5hnsMUSyXMHyyOuw9DGfmApMFcZJe3KcNbzA4+XaM5qD7VqUx3LmIf3WXrVjzr2EkwSpOp5AJIIp73Wp7VeK1Rmx8yt2pjuRrMyj/Togsvby+496UX0MgMMO9QRy/pTLfVp5pGVrMrIOCStSrdXBuPLe3iRepIAyadmhWIoLq3hVlaczEHksKmN1bzFSlxtA7DvViVbdlAaFNpOMjFVbhdPiVo5YlKf7C0lruDLEMyyMR8pHrmontElkPnMxTOQOoqhFY2skpa0n2Ieo5pxdrVgY5DcQ5w2OCDTsBpPFbxIPIkWH0UjOahijO4mSYyd8H0pLVorlC0MisQc7em2rGCn8e70APSlYGCGKVcsu0jvmq74huv8AR4Y2RvvvuyfyqdwJByufqcVB+6iUv5Kr7qMmmK7LEq70BjVCB0y2KieSaNGAEcTHozHg0xo0njP7w+Ueq4w1U5rWwnT5biUheCGbkUId2Sia6ba8tzHGgPITnNSPczzssdtwvTc3XNFjbaUg2wsZZBzyfumpWMUYaS4lVjng5GRTb0GOjgutmyc7yPTvR5bBiHkOM8YHSqtzdXGzNvKW9AByarrdaohVTa/O3rzSSA0/NEKHG4kc8jrWXNqN/PIRb2QKZwSRWjFFcSJumfZu6jpinvb2qBRLdNkf3T1oEkUYnuFyZUgTHbPJpH1CToYwc9kPNWS+kPL8sPmSKO560+3urdiQlosJxwStK77DsimmoO7bEt5WYelWo5L5hzbEehpxusfKFZGP8S96fHNcMo3M2e2TTuxcthvlXX/LRVHpinfZpioy6/lzTXad2xvKY74pC0o/1kjHHoOtS2IQ2c3P7xR6FqiMOoRNnzFdR/dFT/MepOD7UxvMLALux6U07DSRUnlvRGcR7scYK1c0cXKwhrhinOVXGBilVJM5G8Ypkiux5d/yobQJ8uxNqFvp19mORdrf89B61z+p6HdWqq0LGaJv7natsRkr8oK+pI5NKhaFso7cdQelOM3HQrmv0MS3u5LOJYLpWi9DjrWpbl5kBjmjYenepZ0ttQAiuEKN2YjiszUNJutOcz2rGRMZODVXTJt2NA/aIvvQ5z0I70n2hFb5g6n0NZljrW2Ty5g4Pc1sCYzIGEasD60ndCaEWRW+7JQPM3nLBlx2pFWF/wDliIx6g0GCTG1WGPUGkNWsCsjcEgeuaW4kjjXIWN5OwJxTHj8tskEtjjioTbu0m5ocy9vmyKS0CyZOGZYtzReYzf8ALNTkCiopf7QhG1EJJ6nPSinYVkaUzb2C54GTUb7ETe2eASaKK4ludDMaCeC6meRoema9J+HdsscDzg5LngmiitrXaLp7lT4nXri4sbFfeU/y/rXPtGoRcD5iKKKjEET1bHfxAjgAVXXaS555PJoorKgtxy2GSrhAyk5zxSThHCs0MZPuKKK64vQyaI7e4lbcs0Krj7mDnFS3FvDcRRicZK4bK8c0UVL3KRTFv5N4GjhjUH7x7mp4b63eRrdYmQoOV9TRRWiJ6klu53ELbrGv1zmpJFMilGcxk/xL1FFFQ2IiaAY/eztJH0560JFFCwADknkfNRRQm2Inb7gDyemFIzTZCm1i0YWM/wAa8NRRTQCqInwUL5HqTzTJGXzAJoVYE4z6UUUAySJQpMcJYBeetNd2b70ZB7ENRRVEiO+FMaxhm64JxTUlSKMeZHn9cUUVLGPWSNhuiYDPUbetJMxDBldlOPu9qKKaY0Q3Hm3ChbZ2jnUZVux+tStC4iDuALkDO8d6KKaYiMRM8ZlVvnP8J6ZqUG38vLc87WGOhoooAPNhLGNEVQo+6FxUjJCkBWOFY93Lkc0UUnuMoahZtZBLq3IO4ZcdMj1qxEzPAjQxjDc9elFFWloDAxyMrSIfmHHJ4psQI/1zfMPQdKKKaJKl7fMhJibDKeSRVa1upJn/AHlpExP8YOOKKKqT0KRP5U0z+XbIEDdSCBU1vaQw5Wb5iO3XNFFRIGXPtcFthVj2S9F4yKebqZwCcJxnIHWiipYmQvuYbtxPsahltkukZckPjA+tFFUguRQ6VDaW5ku7hg56FBmln1WwiCgK8gA6kYoop7lXKx1xjzHboAPWopNUvZX/AHaooooraNKNxjF1K9LD5lx/OhtQvw3LL7UUUShFPYEhw1W+H9w49qDrd91wgwfSiipsrDSQPrGoMONopBqOqfe3JgjiiioY+VEbSarIA3nAZ96bJLqOfmlGaKKSYcqI5Jr+QbWlwOlaPh+8uxdCORvMjcbcE0UVdkOMVc1tQ0W3nQnaFP8AeHBrmbpLzTZtiTbk7ZNFFSmVOKLel6h9skEbxkOO6nitELKoYbsDsKKKU0rnPbUdbzTchpCAPUZpzIzg7DsyeveiipQDS0sOVkmLD1oooouI/9k="/>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5977217" y="3244334"/>
            <a:ext cx="237566" cy="369332"/>
          </a:xfrm>
          <a:prstGeom prst="rect">
            <a:avLst/>
          </a:prstGeom>
        </p:spPr>
        <p:txBody>
          <a:bodyPr wrap="none">
            <a:spAutoFit/>
          </a:bodyPr>
          <a:lstStyle/>
          <a:p>
            <a:r>
              <a:rPr lang="en-GB" dirty="0"/>
              <a:t> </a:t>
            </a:r>
          </a:p>
        </p:txBody>
      </p:sp>
      <p:sp>
        <p:nvSpPr>
          <p:cNvPr id="11" name="AutoShape 8" descr="data:image/jpg;base64,%20/9j/4AAQSkZJRgABAQEAYABgAAD/2wBDAAUDBAQEAwUEBAQFBQUGBwwIBwcHBw8LCwkMEQ8SEhEPERETFhwXExQaFRERGCEYGh0dHx8fExciJCIeJBweHx7/2wBDAQUFBQcGBw4ICA4eFBEUHh4eHh4eHh4eHh4eHh4eHh4eHh4eHh4eHh4eHh4eHh4eHh4eHh4eHh4eHh4eHh4eHh7/wAARCAEn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lPizRY/vX0Y/HNCeLtDkOFvkJ/KvDllskxvLtnpzUguLD+61dfJE83nmj21vF+hqDuvo+OtNXxp4fPIv0/I14qk9qxOIjj69aC8WfliQfiafs4Bzz7ntZ8a6AP8Al9B+gqN/HWhKcCd2+i14oJNzZEJx7VZTy2X7jj65o9nAPaVO560/xA0gfdScn6D/ABqJviBZZ+W3Y/U15cFQDOzijzEIOVJqlTpi9pU7npZ+ISGQ7bVQvbL81NN8QLUJ+5tmZv8AabGK8rlktlwC2Dj60wSRMcLI2T7Gq9lTD2tVdT2NPHWlkDdHODjn5R/jQ3jjT+dkMp9M4FeRi58oL+9OO+RVq31CPALbWFL2NMPb1e56WPHA3fNZYXPXfz/KpX8bQ/8ALO1Y/wC8cV5suoxE4I57DPSnf2nCCMgDPFHsodhe2q9z0RfGy7W3WeGz8o3Ug8bYHz2Yz7P/APWrzv8AtNcnoFz1oGqI0uFkAHqRVexp9he3q9z0P/hOAWAFjx3y3/1qRvG0nO2wGOx3/wD1q4NdUjA+9Cce9OXWIcdU/Ol7Kn2D29T+Y7geN5QfmsUP/Az/AIVInjYkfNYY/wCB/wD1q8+/t6Fbja0e9P72KnGvQtwqKB6kdaPZQ7Aq9Tud9/wmRZRtshn03/8A1qB4vkP/AC6Kp/381wT6xFs3fIBUi6hGxHzR5xkcUKlDsHtqr6nfJ4sYrzar/wB904eKjn/j0H/ff/1q8/bVIsDmICov7Xjz/B+dP2FPsP29RdT0+08SWsh2zIYvfORV9dX09ulyleRnWrbaf3i9cdaDq8ZUlHBPQCo+rwew/rVRHr66lYt0uE/OphcwkZEikfWvD31iUN8zhcUr+JZowB9oI9OaTwqXUaxk+x7ebiH/AJ6L+dJ9qt8/61fzrxA+KZW4+0HHc5p3/CSDAPnsTS+rLuP65Pse2m6tx1lX86Q3lso5mQfjXiL+K8dGZz70R+KXbggHHTIp/VV3F9cn2PbVvbVuk6fnTxcQN0lQ/jXiQ8Ryjsv505PElyh3KQKPqnmP67Lqj23zY/76/nS+Yn94V4l/wlGoB8+cakTxZqIYfvSRn1pfVPMr64+x7SJEP8Qpdy+oryaPxPedpGUnsTUi+KNRH/LQ8duaX1bzD64+x6ruX1FLkeory9PFl93YH35qZfFlx/ECce9L6t5j+uP+U9KzRmvOJPF7RgFiyE9OaX/hMGAOc/XNH1Z9w+uf3T0aivOv+EzKAlg2O3NKnjpWBAR+KTwsu4/rq6o9Eorz0+OolPO4Hvk00ePo8k9vrS+rSH9dj2PRKK84PxEgV9pDEdcinL8R7VnRVVvm9e1H1aQ/rkOx6LRXBr49hHVeKf8A8J9bd1x9aX1eYfXKZ3NFcQ3xAsFZFyDu6kDgU5/iDpSoG81SM4OO1L6vMf1ymdrRXHweOtNlBbzAADjJqwfGNiqbmePH+9S9hPsP63TOoorj28f6Or7fNT8DmpR4209lVo3hIPrIBR7CfYf1ql3OrormE8Y2DKOULHsHBqxF4psGxu3LxzR7GfYf1ml3N+isdfEemn/lr+lP/wCEh0vvcqv1peyn2H9Yp9zVorMXXtKP/L5F/wB9CpF1nTGOBeQ5/wB8VPJLsV7an3L9FUTq2nA83cP/AH2KRNY05nCrdR5PvRyS7B7WHcv0VWXULJjhbqI/8DFON5a4z58eP94UuV9h+0j3J6KjWeFvuyIfoaKLMfMu58nS6rGshUQAgd81NZ3s1w+YrfMY9K5q3vIZVJjI9DkU570wpiM/L0+XiuvmOFK515e6znbHEMfxGmwXTbDuuoSQeg5rlTJdsoZDuBHc0sKXS5+WNAevNS5IfKzpv7UbOPMQgGmnUWfI87r0ArAWOYZPmxD8aepfGPtCr9KSmugcj6m2t024MZmI9M0g1OPcVWYB+w71z19d/Z8ASyOSOeKbZW8Dqs25yx5AJq1LQnldzeudRMY7uQeQBUX9tTBx8pTPSs2K3R5wLiV40ZvmbGcDNXbvT7GMZttSebjgMgx/OrVRWE6bHXWpSMSC7jd2NVft8kbCTzW2r71XNqzYZpo99E0apB89wu0dcGhVEDplmTXZmO5ZCD2NI3iC5K4Eg49azLqK3ghEwm37uigVQW6C5woP1qk7kONjoY9YvLj5BJinnUrtTt8/OKwUv2H3UUe9RteMVJ6H2pahZHRrqVwy8ziiXULjjdIR9K5pZ3z1NSC6Ykls5o5ZdwsjqItauUznacjuKVtbuTgZUAe1csLpu5NOF0xHTmnaQrI6X+2LjdnzPwpTrN0JN/nEHGOK5wXT5HepopGc52Fu1Dv1BLyNttZuGHzTMfShNWnYFg56YNZcsfT7qheuTUczbcKsqg+gNFyuQ1kv5SANx56fWrMGoTK4V5Pxrn4XP98DHvUkZaR/lznPDdqTkg5b7GxJeSPJnziRngZ60G6dgcnP49Kz0Xor5LnuKjZTE/3mI70c67i5DTiuH3jkAVYe82nC4P0rCkdQFKMWpIpnJ46DrT5gaN37cc420ovgScGseJ3d2YZB9Kaytn720n9aXOhcpujUO3f61IL9c5L8dxmud8ubO5XzQyzd2A9fenfzDlOl/tBeP3mKnttWaBy2Ubjow4rlMTHA3r7UoE6sQxzTv5hY7yz8TwpayRyWNtI7DAlOdy/TmtCx1vw7JCovY9RSXbhnjlXafw215ntnLfeABp+bpejDH1qGk+pabWx6Lc3Ggtbs9nrFwJB0ieLOfxrHN0CQRcSFi2Aua5JZbuNiTyK0NOEtzys3luDwDTTSRLvJ6ncXHh/X/J86SxuZotu4OgyuPWsSe4VFy8jL7E0yO616G38qPWJFi2lQok7Vzd3PMvyysWI4ODxUqVwmktjpftscik+YeOgzTDqKZ4Y/nXLrNhC24gUfaMfdOasnlOp+2Bn6Z49abJfMpGIwQOtc2l1Ko3AkZqZLh5F5b9aLiaRv/bFIy0e000XUbNuwOPSsgSPt25BP1okuGVeExxjii9h2Nf7W4xyDn1NPN9Jgjap/GsP7QylQyk49e9I9yMFguD6ZoFY1xczY6DHqaY9xMzFcr+XWs62uQow27HXrT0uYmDN5jA/WldjsXhdXDLsLDb0xTvtcmwqz/rWY0sRxi4NRP5ZP/Hx1p6gaDXKoMlhTftyAgc8e9Zzr/trx6mmBuP5Uw07GkdVUEKGcEdDmpo9YlBwJpB/wI1jA5zxTGPvRp3JSOhXWZ+n2lwPrSjVLkn/Xsw9zXNlm9c03z2HXIAp7j5UdSNVuFPLE0/8AtltvSQN6g1ygumB+8fzpftLlck/rSaYKKOp/tmXA+eTcO5NT22tXLY23AHPrXIpdEE7lJH1oF1Ey8blNF2HKjtDq+rJNuSQlPQHrUsHiHVCwSZ3CHqfSuV0/Uvs4PmSF19D1q4mrWsnJJVvYVDm10HyI3j4m1VCdrSEduTRWG2pwqnysWNFLn8iuRdzhLO1URlfMmGe3lmpvszq4WFHdP4sqa2ZrqOMAbgv41H9qUDLzKo+tcDrs7uSKKYsOAw+0D0AYACorqyvZCBBvT1LNV77VGzfK4PvmmNqEIfyzMAfrSVWQWiNi0+fywJJgT3yxqxBYMuR5i4PueKh+3Qk/6wD3zTW1O3jZVZsg9wKTqTBKKI7q2mE+ySQmEDO/jJqmsmJDtnkAHAovtRWYuqvwcDmqDzIin5wee1dEHpqTpc0nkRyFeeRvxqWPycY3uR/vGsZbu227jJj8KT+0IVkCbzg/xVd0GhvLHERwWP8AwI0bI/u4P5msgXkYUt5/I/Wn2+pwyErJIU9DjrSukS7GnJFG4CtkqOnJphtLY/wn86gF7ZiPf5xJ7DHWmQ6latGc7jJn7poVRrYTSLH2S3BwSR+NKtjat92Q1lW+uJ9sk8yH92B8oq8dbtht2xcHr7U3UkToXk02DAzJIvv1p39lorZWXfWYdfH2raiZj/lUw1hWZRHgnFSqkytOxafTRyV3BvTtThp8nBYKMc1V/tOVjtDIK0RbX8mkzXwYeTEmWZuAfYUe1mSoXKiQx72V2xt9O9PeRY0CxPtbsD3rHi1JtzZPGM1YW/W4j3Ki8Ec96p87HZAVMzbhIc87gTSslooRWkZ2J6jNJHdRL80m3dnGfalW8t2LJsUgHg0NsVi2IbeJxIDuJH3TUq3MIcGOTC4yRVJbi0RiGGTng5qd5rXAcqo9AKmzC3YuJqELchWcdNw7VL9ohIxuAPYdzWbDLbvGfLkZDjJAxxT4o7MSiUNu39s4BosFmXi8bqPmQHtxT0PltsBjHHOB1/GqE3lHcV+TJ45pF4BSR+D0oTYmjSEozhY0BPGaaPmG1gpYDA9azoJlUHMmFHTmrKsxXcjDcOcmhyHYtpuwVIAftTpogY1LBd3ba1U5JOA+7YeM8dKZ5x3MscoJHP0oTFaxZEKLJuG7PXrTmYKQeMMOVNV/tTgfNtAHGSetRyXKuNzFdo4FVcGkXeqA/Kz44280wXCvuLKV2n+7WdNeLGvkxkBzyCKjhuWIO6TIHXmgk1zdLtZdhbHIOKBdR8uTtIHPOKzopcEMrKQ4PU01mRidwYjvimFzS+0bg3lsSP8AeoQqm/8Ad4JHfvWZHcQxMBv2jsKlN1HIxO8gDvSbS2HZM1Z0srmEurNG4TG3tmsv7JdA4iHmDH8NItxGpO2TrVmx1BbeYP5n8X5CmqlhNJlIfbl+UpNx1BWkMs+cFXB+ldRFq9iwy0qkDr8uKmu7jS7q0Kx7DLg4PSj23kN0kckstz1JI+tWFvLpQMj9apX0rRSeWzAgdcHrUYkuMB/LYr61qmmQ0a63k8qH5GGPYVC0zAElT78VS+0TKhKxsD6U06hMF2spz9KETYvxXDMnU5+tPWVMYYj35rNF4q8ADb3OKFmt2Xc2KLtBc0cqT8pyKYdvdwB7mqTSxGM/vnUVGfs7IG+0kt2BoTYWNJdpGC4P40I0nOxWOKzYsyNgTBWHSpI2ukY+WWIHXbVKQmjRC3GNwVs00+fzmNz+FaFozNbKxOW7+tOklCnklfqKyeIaY+UyszdBE4/CmN5wY5Q/iK1xNGf4xQWRv4gaPb67BymaiiRRuRkI/wBnrViTTvkzHcI3seKtgDsRSH2x+VQ67GomTLDPEenTuvNQ+bIPvKfritsnPcCoyoP938qpYhdRezMXzAWyaa0r7uG4raMKHqq/lTDbxk/dWn9Yj2D2bRlmVhzvCn0orQNtGrfdDfWij28ewcjOAbVHO5iwc9hmkGrN5QVw2e3PGax8IThjtPrQ23Z83QVz8qOts0zqdxt4Yjb6GoTeSbwzMWB5NU42UrwfrSvt2Y6kdhTsuwi79skbcVZhjoAasRagfK8uQFsDIx1rLGCgZflpu8tIG6YOPrTsmhdTQlu8p5hzk/pTLee4ZcDLdxVSW42oVG0kiktZmVQrHAzyaqysJx1Lq3rbmQ7h6g0nnLs3bsDNVpYGe5PzA++aSS3lVWTeDjnimrBZl37QrDb096kgn8tssQ496y0hmx1qVIpNh56inZCSNB7lSTzhc8U2KVt5DMPUHvVaGDIG5ufepWjVZt2MjGKWgWHyTbePlyR1FOSclQvf1qoYWLbSMZqdYDgZJFPQLMsNLgALxUxl8tAxUhgOCO9VvLj3KTnAqXcA3Ukds0DI476RXJznnvXRjX55NGi05zmLdkpXMTW8hlYxxkqeeBmnoJ2jAVGG09cc0NJiVzUjntvPIaEoxP1py3SqTGibWzwc5BrOgt7mVwFjfP8AOu58G/DHxRr8gkt9PkWDu5IAH50p8seo405yOQnkLtwxP19abGzqevNe+aN+z7cPsOoalFbr3CDc/wDhXa6L8D/B9kB9sFxfsP77bB+QpKslsjX2HmfJxZ2bvk96eZHYAdxX2TJ8LPBDBB/YsKhGzj1+vrWZe/BXwLPHtisZYCXLMVlJznt7Cn7byGsOu58lLIy8Z69TU63TBV6qQScGvpjUvgL4XnMv2Wee2VsbPm3bPz61g6v8DfD0cbNB4i8iVYwNhG7Lep70vaofsOzPBo76RQ27moVu5vMPzEk+pr0/Uvgvrj3MUehrJepj95JKvlgH1G7HFSXPwG8XwiFo5LSVn5cK/wDq/r6/hT5oGboSPNEvMbFbIA6896nEkpVtswA/hGetdZP8HfHEcbyHSy3z7VAYfP79eB9ay9V+HfjDT5JEutHuQY1DMVGRj2I6/QUXgHsZmHHezSMY2zjH51XgvpFmlIwC9XH0LXotqtpt2GKkqvktnHr0rHkt5omy0bjnA471UXEh05IuS3cphQbiW55qNp2KhWk5qk8hVuQc4qBZDnNWo6Gb0Zo+cfOB3ZIpjXTruO7GapCXc5Oaa0g2+pp8o76F5Ll1UjcSe3tTmupNuN7k/Ws8ycAdKXzXC5BpchKZd8+RwHPIHqaBekA8sB6Vn72z1pzTNgDAFLlQzTjvmaM/NyeOakN+0iiJSoK98Vih/wAqWGTk80OCQWOgtdQEZIlQOo6nNWoL2zf54XkQH1NcxHJtyAfrVqKRBGBnHsKiUCrHRs0YAcXOQe2OaVNWeJNitlewxXLyXTBuGOB0qWO+beDilyMOp1R1pljG7aTjuKrPr4Jy1vGQPas2K8gnQieLlehFKzaayFiChqUgdzVj1i0cnzLVOnIxU0Vxp0oJ+yhayVt7J1DGdVyODUi2chjwsi47ZxTfqKz6mhIukycYK/Q1HLa2KpuhlJb0NUBYtuI3HPsalSzWIEySE56EHpUqb7j5CNIZvO4OFz1NX9PmW1uHDTfKQeQeKqRRxk8XG4jg7jSMqYPlhSw6jFVKpzIXIb0U023cm1s9CKebqTGJIyR7iueS+vomGBlR6VYj1iRSBOm0etZDsabSwk5KlTTWaHaW3sMCkt7mK5TMe1qedpypUY+lCkHIQQXsMgOy4Ix60rX7KQsbhyxx9Kjaxsyc7CD7U2SxgJOxmQ+oq7oXIx1vqU0lxJGUX5Tgc1ZN4wHzJVL7BGr7w5J702S1lz+7lxn3pNRuHKy79uXAzuFO+2RkfexWfbw3CMfObzB2qcwqR9ypaQtSz9qUnhxRVRYY93O4fhRSsh2Z5gsckuNoJapbqC4ijXdH8pODg9KltvPUBfOEYA5+tPmvFm2wh2Yqeflp87N9Cq8bRsC3p25FTRRs2PmGfX1q1ZMykxyANGeV3U+doLdDIbdXHcA4xRzsLFO6jaBcOvy561LZMXcQNGCrdOKmsZ47q2kVY1yRgbvWoLeYxh42UbweD/doUmFkNaOJZzgdOMU+PZ3UYzUUbK0m48E0rP8AMTt4qk2DJuMdhzTl6jJGTUJwxz2pQVHemFyfcM56ZPSlBxkdsVDG+5iOD6UgznvjPNO4kWGPTDAGnq27rg1XXOMjqKGYg5B60XBos7un8zSb2IJ61EGPO7k0eYCOwppiJePXGafEGkcIpBzUEZLyLtAOeDntWhbkw4h2ARk4Ei881LkFjW0jT18yNkuCy9NoHU5rstasLSz+x2sUMfmeXmXjrmszwlZLBbvfXHEMZyoPc1c89p55LqfDM33fYVyTm76M6acF2FaOKHAijRGxwcV9BfBPzV8Pqkyzliu4O33SD/WvC9Ak0/8AtWNtQJe3XlkQZLH0xX0B4a12JtMiTQtDupCyjczJ5aggYGetODfU1asdrUc80MCb5pUjX1Y4Fc/9n8TX3FxeQ2K9cQLvOPQk4xT7fwzZiZZLnzbpxnPnPuGfUdMVqQWJPEViXMdmk17IP4YULfrThca5df6q0hs0bo0rbmH4CtGCCKCNUjRUVRwAOlSqMDGSfrQBmjSzPta8vZ5/VQdq/pzVm206xt12w2sa+5GT+Z5qyxb+FQee5xSbTxljkelADqKTgHFDNgH1oAWmsquMOoI9xms/UdTsbONmublVweVzmuE8TfFKx04NHbhWfJwd24j8O1K4XPQp7SxlX97bxMqj7xXoPrXF+Lb/AMD6fCqSWVhLKmSoSNOD+VeN+K/ilql8zI14Y1P3VQ1xF1qmoXzmRpTCP78h5NJysQ6h0XxFj8L6u4m0+xg02XcSzJkZ+uT/ACrgJNJi3HyJGnI9BwauzTW8ZzJI9w/fceKgk1CVvljUIvYCqjWmc85RZnLYsZmWRBHgcCq9zZtCM8MPXFXy7s2WJJp3mH+LpWka0r6mL2MfyXYYVSRT/Jm2HCnH0rWEi4+VR+VIZF7qKr6wJGF5bDrTX9s1umOJv4Ka1rCaaxBVjDJ44ojYg/hWtNp6nOyqT2sisRtP1rRVIsLFXfhqcXGd3P0pXjIb/EVG8bA/d4p3QJjy24cYqaAIF3TNhe1VMOPUUFmA9R6UPUWpomaRX+XG01Ks8UmcqOKyDM+0jnBpYpsKFP51FmM02CtIFSQjA6elXRcyQx+XEPNPdiea5+OYi43bsU4XUisW3ZocRs6MXkixlgBjH3c80yK+iKYZvm7D3rES7diuD9RVqOaDqxXdjpUco0zXja3CeYWIOMn3qGWeaRS0EmVH3sDmsqG5jdxlSoz2NT70Vzh2B9ulJWG2Si4uPLMkfmEA4I96BcXDDdN06bT1rOkvZfP2BgMmp5pFTDtLll4FVfyJ1ubOjhlmWSOUD/Zz2rdkkCq0jcKPSuRtpJZIXEfBbqx4FTvcMsAha4JA+9jpWctyzdttRiuJCq5Bqz5q8/MMjrz0rjYrxYJDtbJHT0p73G4OwkZWZemahphc7AScA5GD3pvnL/eX864sXtwFEbTFfbNIbiT7rSlvxpqII7E3kPIMi8ehpiX1uwH7zGBzzXGC5ZpCinjrSiZWUlpPwp8pNjc1C+vFvMRyYX0XmisWK8PlYGf60VdgsjNtniWAYjDP3dj0/CmH98ThhjPJHFW77ToVU3CSN/tAHIFVVkiWB8KMj7rZ5rG92aiQ2sclysUhdU4wN3U1avIIEsTLb7yegDGs3czTBw5V16HNS/aJvLaNjuyetUxp9BbeR7dWbaOfSlVtzFuAT1qJWPAPGTxUm5eCPXFWDJA64wuMClkOVI/lUD8odhGc5p4DBOT+VBOo9WyNvTvkUqkMQSecdKgTOR83FTIcL8xz70XGkPGfvK2W9PanB1x8zVCGCtlT070H5jkd+aQMsIRg/NnjpQOgX+dQb8ABh19KcGwODk+lMSJjnPLYWq07MmwqcjPpT/MXYf5VesrdnhMnkq/HAbvT5rB6hb3ElnEJvsxbceWPSuo8L2X9uXEWyMRqDukP8IFYmnwNeD7GnPmfwnnaa74wp4Y8Px2qsBeTDLEDsawnM0hEr+JtXsbeVNM+0CKCHpt/i96da3umtal/tsR9F3fNVZfDrXKxXF8Y4wxzGXGSM98V6L4W+H3gnxbo8ttG3kawR+6uAcCRh2K9BWagnqdKco7lbwJ428P6Kqebo9vPPnBZ4wcD+8G6g16tpnxU8L3LOsm+DA4c9/bPWvAtR8B2Gjaj5N9NdqIXIlUZGCOxrv8Aw3pXhLx54bXR4U/srUoD+5mU4Of7rg1d7k2a3PWLHx94auIvMW62Hdtw3U+9aaeKNBa4EH9pQbz0G7rXkFp8O9IktZ9De6uLDXIuYrh2O2T2I9D7VDovwwiSeWw1rVZ7fVSuYgjHy29Mnr+tVqOx7dFrGlzOyR30LMvJAarMV3ZupeK4hZc8lWBwfevn3T/A2tR6jNYXmrS6TMzkRtK25ZQOmD2HvVe20/xhZ6rLozNNaIG2vJcyARyehUjGRSuKzPpDPoRUF1d29qu+edFA45P9K+e73xT8Q9L11dAvNKkebGIpdzbGT1DDgj3rL8dav4r007dbM9sHUFQDlXH+ye/4UnJisez+L/iPpOi2M00TLPIikhc8k/SvIz8cdQ1KxmZ4xG6k42naAv0HU15r4lm1P7GktzDcWsc/KSToV3j2J61j6TFbW8fmSFZn5KgGne62M5Takdfq/jTWNXGEkmmVz0HyqfrWJMszktfXaxg9UU81Vn1KTZ5cMPlr/sjpWe5lZiZN2c5ye9ZpSkjKVQvy3Vrbrtt4Qx/vt1qlNcTTt8zH86asSsDlgR65ogaOVzHHICR14q4pJGerARknuT70uGU84qUxSAZBFRMG/iGaOa5LiG7mgN74pvQ9DSd8hvwpiHbu2c0fLTOc54o6nJH5UMEiVT7mlH1/Oo1I56igMP71ICU5pCWxTM88UMT70DFJUjlVP4U11jYfNGppC2Bjp9aZu56c07MVhwjgC/cwailtLeTkAKafnngEUpOed1Ck0NFJtNBBKtUEmnyryPmrWLR45PPtUTSL03nNWq0guYklvID91h+FRGNlPzDBroPO4x1/CopAshy8aY9a19qxasyI2ZFwACT69qi3FTz1rbMEJH+r57U06dBJ1bZ71SqFcrZiiUqTT1upBGUz/wDXq9NpbAn+JfUCoU0yaXJiUkDtTvFjUJFDzPn3HGatWrefN8/zH0J/WorizlhY+YpX6jBp9iEDM7I2QOPehyVhWdy5uuCfLaRRGDyRxmq086s2FJAHcmkup1ki27VRQexqkeVOMH05qYxTB3LYn6gD86aJJkcFvu+gOaphz3zgUhlbOdxGKtxErmr50UgLSW5yPSmSyR/eQ4z29KoLcSnI3E5pxkkb5W6HoanlGmWmnXKxq3PpTJpl/wBXnGOtUm3bvemyMQ/vT5UDZoWrt23FjRUME5jgO1TvPf0orNtjRbsJCLGaN2z+7456VnKo3du/FQM1wCSjDax24p6M235+T7dqyWhs0TYGdwABFIue5+tQMzoMZ3LS4ZueQKpPURO2R90Zx0pBNkg7TweajLlQM9PahZGEnl888g0PcLExJwSq8GpHk+XLHaF6iq5fYdpJJBpgZmdum3NAXLGcqGXinLIMDjk96rPMnK9OMU3adu1ZCCOgNMTLPmDJyTz7UsZZfmLZH8qrpMsYEcjBm9fSommlhkMWc7j8pphYvnaAW6k9Oai80Nh/ulTjHrVaaZlkTfkEeorQsFiZ/KZVy/TIoBRJ7WIshkYBUHOTVyG8mWdbcgeYcbNvIIrKh8wXLWbjzFZtoA7813vhzQrPRYhqmryq0ij91D3IrKUi4xbNnwpo0WiWDa3qXLHlF9T2qXS4p9d1c6jd7jbocg9j6KKrwx3/AImulnnDx2iDaiAHGPp616t8PtH8Pyzx6bqSyI7DbGqtt8skcEisUnJnVGKitShYaLq1jCfEcmnLcW6OFDE7vJXsStdRf2S3VhF4w8OwxxXUGPt9tDxkD/loop+iTXHhHxZceH9WYz2M4KkuOJYm6H8M4NI0d14B8XJ5bGbSbvLW7ZyCp6ofp/WtopJGc3dmhqttZ+OtB/tCxVP7Wgj/AHiDjzlrx29t7/Q9S/tPTy0MsbfMvTOP4T716trVm/hzUofFOguV0i6bMqKf9Q5/hx2U/pU/jXSLPxJpDeJNGiDSlf8ATbZRyf8AaA9amUWtUUndWZD4X17TvHmlQxzTi21iEYglPBz/AHWrdtrgat/xI9cU2eqwf6q4PUHt9Qa8EnW90TU11TTGOcjev98ehr2jwrrel+O9JiWSZYdWhXEM3R8/3WqlJSRFnF2ZttKk4Gg+KVEU4/497lT19waraghgUaH4kHmWrH/RL1OqehzUVtexaqz+G/EiG3voDiGc8Mp7EHuDUtvdtZsfDfiyISRNxBPjgjswNMadyORX0+BNI8QAXOmy/wDHtfJ95foe2PSi5tPsNktjrsCatojndBdKuWiJ6Y9KnkE3h9zY6jH/AGhodx9yTGdv+BpiST+HVM8R/tPw7OcN/EY89iP60DMzUtJt4dMe01S1i1rw3cciQD54T6+xFcB4v+D+lx2H9q+G/MvLPGSsbfOg9CK9Skjm0+E6x4aYXenSj/SLVvmKL347iq9nGyltZ8IzYYfNc6a5/Pb/AIUPVAmfNqeEzLMIbBmc7T5yzHDR/T1pfD/hiP8At9LbVtRkt7YMN8ZGGb2Br3vV/DuieMke80oDStbTloR8u5vb0NeUeM9N1CO5Nn4ghME8X3Zwnf3qFNrRkyp31idD4o+Dsd9pv9o+Br1b1Nvz2s5/eL9D3/KuWb4PeIrXQzqVoqX865+12kfEkHpj171L4a8V6z4XuYw80ssIx84OSB7ete2+EfFll4rjSaG8js9SjA2zLwJf9lxWnIraGd47M+bdI8L+ItXNyun6TeStbDdNtXp61jyRXCXRtWWQTBtvlshDZ9MV9hTNGbwC9h/sjUfvJdxY8uU+p7HNUdU0vSZNQS813T4LXUjxDqdsgKuPUn/Gs1GxXs4M+Spo7mGTy5YWRvRhg1T1C6+zR5MXzGvrLxp4W0HxLF5finT0R8Yt9Xsx27bsc/ga5RfhB4X03SJbXUbee+t7jHl6pbuWaM+47VSiiPYLofNUGqbXPnqMVoRTW80YaN8H0Peu98VfBDWrW7jk0i5h1LSZm/4+o+sQ/wBpetQ+Ivg5r2j6curaFJHrlmF/e+R/rEPf5etU0ugvYs4wbs9aDu7qMVs6B4P8Ta5Z3NzY6BdPHa/67BAI+ink1iXCtb3DwTGSCVDhklQqy+2DWZEqMkrjhg+1BwP4s1ENz/cdGH15oZZf+eZA9hRqZpDmb5uxpGm24PFRMjbuVNO8vng4/CqUSlCT3B5mb7qmkJbaORipUglYcVItsQfmIH0oSLVF7lUgkZxmnJH3281cSNQfU+9P28e9VZGkaSKnlOQeDigRjPzcfhVhtw70xmJGDTuWqaECqOVoPT0pp96Xn61DE4CktxyeKasmM0FqTrSuyHcc0isuGG72NQSWttMMFFjb1U4p5U9qaQe4zQpEPcy30+UHy3J2E9QM046NMBlVWVf9k81pAsp6mgSPk/0qudrYLIxJLKRZBH5ZRv8Aa6VWvLGSF/u7sf3ea6kXDFdjNuHowyKbtt2bc0C/8B/wqlXfUORM4/JiBGPm9KVJm8sx7hg/pXS3WnW8wzGQj/7Q4rHvdNeLOLdmUfxKc1oqsWTKDRUUx4DyP83TAFJIilwY1LnuKk2WUeBKs3mHr2xSs9iMhWkUZ7U732FYikaWMbiAo7iinyW7YV4h5it60UcwuUqB0wNp4PJNHmeW/OCrdKiVlVzgADGMU0qyyLn5lPTHasTcnVmVucFDR5x4X1P51G0nyBdvzA9KdlWyrDYexHrUpiH+arA4X2xQz/Oi4/Gmp/qNrnpwSO9Jv2bVDfKveqAZctvBVSRJ1qms8gbBYjHWtCTYQrkg46kdaY0Mco4AAboTTGQPcDZjqfWmm7lIHIyO9O8qKHiTLGpUsxNMhiVtreg6UXSEyuWZvm6n1qzp83+kJ5g3AHjI6VpQ6UiopRiMdc96oy20gu2KLtGcYxS50FmjRv7c38PnKwXZ1I4BHtVawgubm7EVrG8rdABngV0vh/wxeapZiWSYWlrH/rJZDgY9hWjpkfk3L6foMLs5bBuCPmkHt6Cp51YpU22M0i2s9FAluBHd6lIf3aryIz7113hjwve6xfx3Gpt8zkbY3bH/AOoVb8MeGrLTnWS8KyXPGW67D6fWvRPGfhNtH8I2nifRr6Wa0Dq15FIPmAJA3Aj09KyXvHSoqC1K97Yah4E1jTY722i2TnMMigNHxj5frXXfEXTbaaCy8baLGiBAEuxEMccYY/Q8fjU32SH4ifDSTTWkH9o2gEltJnkOB8prJ+CmuJfWlz4f1ccTBoZIn/hcdRWsYkSk2zoNfs18ZeDoNTs2U6vYJvUL1de6/iM496p+Fri18ZeGZfDmpuY5wN1rKfvxuP8AA9qoeHZ7zwR43n0W4y0LNmFieHhPQ/h0+oqx8SdHm0LVIvEmjkx2l04MpQ8Rydj9DTEN8Hau+n3V54T8SxjyiTFMjDg56Mvsarwm8+H/AItW1d3n024y1rJnKyRn+E+4H8qveKrNPF/h2LxHpP8AyGtOQefGBgyp3H6ZFO8NX1h458Mf8I/qTFbhRvtJz95HHT8qonYofEXwxam3/wCEh0dBJptyN0yJz5Tdz7CvKZZr7w9rA1SzZtu4NIi8Bx6j3Fet+B9cuNC1O58M+IkBUMY5UYcEHow9iKxPiR4R/seYyQAy6VcndBIOfLb+7WEk4u6NlaouVnU6Nfab8RNBhmjnWHWYFzDMOC/+y1T6XqUGsRyeFvFEZgvrc7UkPDRt2IPp0rwbTdb/AOEW1tpLe8dZd4Mtui9P9sH+le5272PxC0OC+s544Ndt48wTdph6H/PFap3VzFX2Zes9QufD9yfD/iWP7RZTDEM38LL7H19qjlju/CMxuY2+26Bc9c/MFB7N/jVfQdWt/EFlN4V8UwtBcwnYC3EkbjoQf5Gixvr7wpqLaB4hQXWnzgrFKw+WVf6H2pjuWHik0snXvCkxuLE/Nc2nUxjvgelOWGHWQNd8LyLbaknzS2wOBJ649DVS/s7zwneLrehsbrR5fvL18kdwfUfyqaexW9X/AISTwjIsV4BvuLJW+8fVff8AnQBH5tl4lmLKx0jxDAcbiNqysOzj1pLm5stbz4d8Z2Qtr9BtS4I5PvnuKdFJp/jKMSK403xBECBJjAcjsw9ahlvYL7Hh3xlbvbXkX+puh95D2IPcf0o3DbVHnPjPwNqXhm4LLELvTn+4wGQR7Ht9K4+3nm0m7a80kyCIN++Q8YPofeve4r++8OINJ8Q266lpVxxBc9UYH37H2rj/AIg+DVs1TXPDjfarSXPmxbchfZsfpWesByhGp6l3wP8AEa31KzGn6xGs8WMNHJ95fcV3UfnQ2Rl01l1jSCPntn5eMe3/ANavml7FpGZrQPDdL8zKx+bPfb7V0Hg7x5q2h3Ea3TPEMhVl/hP1rSMlIxvKGjPdNPA8lp/D0wuYT/rtNnOceoGabp0iGRjo8xs5xnztNuj8hPcDPSs3StU0nxMEuLe5XTdUGCsyH5ZT6MKv3sqTTJY+JoGtLwf6m/i6H8e/amzRNPYfCbdr5hZM2i6pgmS3kz5Mv58flxSho4dQBmVtC1JuFlTmCf8ADp+VJfeZawJa+ILcXtiSPKv4fvL6En1pAbi1sm8wDXdGfliBmWP6iloPUsXAjimVr9G0i7/gvbcgQy/XHFYvjHwt4e8RQj/hJtJhDuMR6tZrwfdsf1rXtVl+xGTRpk1Oxb/W2E5y6+oB70aRLCHcaNOIpP8Altp10fl+i+n60mNM5B/hX4Ot/D/9m3Oj+datyuq2jkyofVhn+lea+Lfg34j0WJ9S8NXy63p/3sLy6r7j1r3uAwLdbbCd9H1En57SYZic+g+vrTneKO9C3KSaLqBORMnzQy+5HpSsPRnx9JOplNtfWhtbhTg7hipGtPkEkZR19jX1H418IeHvEUBXxNpcdtM4/d6lZj5WJ6ZrxHxt8JPE3haNtQ0SQarpgJbzIuSB7jtSdxOL6HATXMcDbZJAp9D2p0c6yruRgwrA1lmkuy86vHIWwysMYrR0yPEDNE3mRg8kdRV9CFJp2ZfyKQlsVXeVUG5mBFLHcRyfdcEenekacyHl2pu7d1p5xTSMGgLMVR6Gnfp703cfSgUFCsPxpjJ/dJpzZFG6loKyI23KORgU3PNTbuxGaayo3Xg1NiJQIm9qaAfpUjRsOnNRtkcMOaCHAae/vSf8CxSj3prLUktDhKw9CPenCYA55H0qE8U00J3DoTSxQ3AxII3+o5/Osy70RCd0WVHtzVzOKVZHU8E01JonQyF0u8jbMMwx6ZoraEwY/MvNFP2jDkRxJh/0cfPgj5s+tSRyLkYYjPH41G8q+VjryPyqN2GGZPu8ED0qyycvGxyT8/Q80rHa6qQWLc5qo4jkHmBtp6GpSYTjEjZX3osJbk5ZlVtq5JGcVCsxA/1ZDH1HamrKMsFkzzkf4VI0yyYXPzLQDHJ5aNwu7dzT5dnlozL34x2qvIERgxJ4HGPWkilDfKOfXNNICSRWV+eVYdaDfNGNkOQqjrSsN8Ozpzwe5ovbO3Fj9pt5HLhhuVhSbQGjpWobxHEQeepz0r0PQdDtbe0XVtaKx2gAKpj5pCfSuT+HOipPM15qEMiQRjfuYYUiuq8Q6lHq1xGtuSLaAbY1HQ/hXPUaubQjaIt/PN4g1GKG0j8mBPljiXhSPU12/hTR7S0dLVWCykjz5xjcM9hXM+GUa2LTRqpfGOaaL6aG8a5DsGWZZH91HB/mKiD5pWN37kbntvjf4eaTa+Bf7f0C4nSS2ZLiVZHLCX+E/Trmup+GbWfiLwNdaLdANHPEysDzww6j88034bXEWveENQ0WUhhLAyqD0AZcfzrhfgrq0mla0+lXDMjWlw9tLuHOAxA/TFdaVlYwbu7ifCTULnw54rm0fUHZJLWdreVSf4c/Kfyq98StP/4Rf4jx6ra/u7TVv3oZegmHX88k/hSfHPTf7C8cad4kt1K2+pAQzlegkXox+oP6V1fiGxHjj4VsLcK2oWSiWBh2dR/UZoFck8d2I8SeCbbxDZgG/sE8xiOrIPvj8sn61a8B3tp4o8KS6PeL5kUkRXnk4P8AUVzfwT8URyRjTbxsiYFXVhkB+hB/lVW5hm8C+PTaRu6WVw3n2pz8u0n5l/A5/MUBcTwpeXHg/wAXz6fqDOVibynz/wAtIz916k8faQfCviGLxBpRxpeoSbz5fSKU85+h5/E10fxM0ddd0CHxNpaq97arlwn/AC0j7r9R2/Gm+B9Qs/FHhiXw/qqq8M0WIj3x2/EHkUJ2G0VfFOnr4z8Nxa1pZU65YJyF4MyDkr/h70vgDXbLxHob+H9YAMUi7EV+GQjt7Gud0C81PwP4wfR7zLCLGxmHyzRHow9+34Ve+JeiPpl1H4z0GMvY3JDXsUfSNv8AnoP6/hTeuhOpwXjjwdb+FtdnkvgUflornGQ8f0/nXNeG/E48I+IkazvGNhKwdcAgx56kD0r3e6s9P+KPgmXSr6Ty9QjTdBOvBBxwfceorwDxBpv/AAg8i2etWUeoXkRMbxy7huTsQRzisknB6GsmpK59AajZW/jnRYta0eRIdft4weOBMv8AdPt6elJ4d1vT/EukP4b8TQtHcRNt3ScPE46fQj1rxj4ceNLvQdYjguJPs8DENAAxKqD/AAE969m8RaXD4s08eIvDqxw65Eo86HdgTr6Y9fQ1purmS7Few1LUvBWtHRdbX7Rp9x8sM5GVmT09jjqKsapoVzpFwviHwrMXsD+8kgU5MR74Hp7U3wzrWneLdHk8PeIIysiHywW4kgkH6giotPv9U8B6wul6qftFjNxbz/wSD0J/ve1A7Fuazs/F9uuraTLHYa9GNzqDhZ/r7+9MjvLfWwPDviuE299ET5Nyfvxn69xTNf8AD8lrJ/wlPhItJA58ye1Q5KHuyj+lTpJpfj7TR5ki2mrxLiK4HG4+hp3EV0ur7wy/9h+IoY77SJ8iOU8xuvsex9qkjeHwnsv9PmkvvD14SskbDcIPQN7cnn2qtp+rSWYk8KeMrIPEeF3jqOzIe/4dKeXfwbMN0w1LQr/hd67go/uv2HXikBT8WeBdJ8T2bat4ZkVJgNxhBwR/u/4V49rGnSQz/YNWgaJgdiygYDNnjeK9wuNJns1GueCbgyW4+eaxDZeMd9o/pSSJ4f8AH9i0N0qWmqD5d5XG4+jDsf1rNxa1RqmpaTPn2y1LVvDN78pZ7fOMZ4P+7Xsvgf4kafqWniw1RFu4iAAjnlP/AK9cD428H6x4buZLaaBpbVv4HG4Y9UP+FcVJp9xbs19pc3Ctk84dfXIrSNS+jMJU3F3R9S2kd1ZIb3Qbk6lpjf6y0kO5kHfjvSWkdvdym/8AC939lvF5ezlJVWPcD0+leFeBPiRc6ddRw3U5iZSNrBuDXsdjqWjeJwtws403Uj/q54vuyH/aA/nVOI4zvuXpJbW8vgsnm6HrK8b1G1XbuSBxz6jNS300ck0dp4mtvIuekOowdD77v8aivbplCab4tsiyEAQXcfX/AICw/rT2jvNJtCQV1rRGHKsAxQH+8O1SXYnvftNtahdWg/tjTG4iuovvxD19c1JBJcLpzNYyR67peOYJceZH7c9cVBpwkiia68MXjXdvgmSwmP5quetN08WOqXBl02RtF1dPvQniNm/3TQBZ0WYSCYaBcb0B/e6dedenRSelNtJI31F4dLkl0e8XHmWs/EUjei+30qO4lt3vFj1+1bSdSDYjvIOFf3J6Gp76ScbY/Edul3ZH/VX8AwVHYkjkGkNHH/ED4e+E/FLldXsW0DV2Hy3cKjyZD+HHPvXiPiv4W+L/AAXcNcJb/btPBys9sdyN9ccivqQC9trTcpj13SCAMFQZI178Dqf1qppitJCZfDl0Hi+bzdMuznA79eR+NJ7D9T4o1q4e4fGwR47Ywc1V0xJpZRJGp2qcOe1fVHjr4c+FPGQZLWP/AIR/WmydjJiNyOp+nuK8B8W+BvFvgO5b7VaObVm+WeMb4pB6hulCZlKFtUZ6t/FkFamCuBuKED1NVobyyuWOUeKVRkjoCazZNakbUguG8s/LjP61S1K9pbc2cA+lG2o0lU8qwNSCSky1rqJkjtS0uQe4ppTvmkMUj0pDkUnK+9G4Z7UDYoPpmggN96j8sUmR9KAGNCGGVIB9KiZHXqKsq3PQUu7PoamxPIimeeaawGOmatyRo3bmomh4+U0uVEuBXK00qe9SsrCmMPzosZuNiPoeKKfiipuhcp5xAxILM3AppkdZBhvp71AG+UUob1roCxJKzA7ecdaUMV53HkZqJm5pQ3FMLDg7Ag81LFIfvFuarDOacGwcUaCLPnuTipLIssw285Peqeav2jwiIlozu67qTdkGhoLP5blCis3b2qyrHIjkjVww6CsYTbpGYcccGrdleSC4EwIDAdT0rOSbQK1z0eC4+y+HINL5SaQ7mUt/B2FGmRK0+EHyjgDFc3a3RubyOa5ZnYJtQ56V1Wj/ACTJzk1zTZ003c6PTQm8r6YxWbdbVFwsjBQykHPp/nFaNux+0DavLDFVdbhC3T5wO4qIuzubyXMrHq/7OmvJvtlmYkuPKb2I4pfiXpZ8LfGGLUYWaO01mMSFv4VlXgj8cfrXD/De6ksfE5UgxCVUuVPbJwWP517P8f8ATm1r4Zwa7aDfc6Y6XcePTjf+ld6d9Tk6ehr+MdLh8dfDG5so8tcxIJIT6SqMiuR+BXiVCyW1w20Sr5bg9nHbFbnwO1cXtkFMu5Jowy+jVwniSzPg/wCKt/aRrstr5heWp6AEn5lH0Jp21F5lvxrpreCfiU0tqpjsNVb7RCR0WX+JfxOT+Nd/410z/hNfAEV7YkHU7MedAV67wOU/HAqD4k6f/wAJj8Lv7QtUzf2Si5hPfcn3h+IBrD+BvidZfLtZJSI7gYCEfdfp/OkPyZo/BzxNHeW4sJj8kgICN1B7g1i+J7G48GeNw1qxjsrxjNbP2RurJ/PHtUPjnTW8GfEBb22ylhqrmWMLwElH3l/HIx9K7/WbC28eeBngX5buNd9u/dJQOOffofrQwRmeN9I/4TTwbDq2n7Tq9ipeIof9Zj7yH61m/CnxLBfWTaLqCobeYFSkh6HoQaxfhn4mudH1M2eotKgicxXUWPuv06frUvxW0T/hHNYi8V6WMaZeuPtAQcRSHo3sD/SgCvqlne/DvxikMUsn9m3DF7KT+6O8ZrqPGnh3SviH4ei1e3topNVtUJC92x/D/hVy1XT/AIh+CpdHv3AukUGKTPzKw6MP61wngbWtU8K+I5tG1RSt3bNtkVukqdmHsRQ0mgvZ3PMfFccWlp9smsFuYlcLLbvxgitn4Z+P5LDVIkKzW0UhzbNI2Sy/3TXq/wAV/CNprGnHxLpcCzRuoN3Ao++P7w9xXi2taJDJaboF2xjkbONhHQisoT9n7sjScPae9E9t8S6PH4mtP+Ep8LYi1mFQbm3HAuAP/ZvQ0/wr4h0vxVojaD4iXIOU3OcPG47exFeXfC/xte6RqqWN9IY7mLBODxMnqK9J8YeHo9XjPjDwioF6q7ryzX/lr7j/AGv51smjFPTzG213rHgDXksb9zcafOSLe4P3ZF/un0YVe8TeHVu0/wCEr8H488/Pc2inh/Vl9G/nUfhLxHpXivQm0DXoxJG/yjeMNGw6fQis+GfWPh7r0dnfStPpsxxa3ePldf7rehA/PFA2aulano/jfSF0vXP3V5HlYZ+kkbD19DmoNNmuPDdzP4b8Uwrc6fOMQyEfJMvqPQjuPpVnxR4bt/EEX/CR+FnWLUVw00AGFn9/970P0qnot9pnjLSZNB18tbXls2IJX4khf0/lSsMZdWOo+D5l1fQZnvNFkO7cvzND7MO496s32m6b4ti/tjw/PHp+uKMlA2EuOO49feqmn6prPgrVP7K1uPz7WThJtuY5V/ofap9Q0BVeTXvBkpeLO+4sVOCh65T+eKBBo3iOG9jfw14tsWSaP5WEg+dPcHuK4j4j/De40yY6ppsgltH+7Kg4wecMK7hb7Q/HFsllqzfY9WiGIbqMYeM/3T/hUdpqmr+D70aX4iWKSylGxJW/1My+vsfrUyiXGdtD571SzjkbyHjW1uwejD5JT2we1LoHiDVNBmCs0nlr94N1X6V7t418Aadr2m/2poMayRspZ7YEbk919q8W17TZ7GRYNQWR7eI7Y51X95GfcdwKhTcXqE6Kkro9e8E/EK21C1FpfmO7t3G10k5wPb0rqre1urIjVPDF4byyUEvZsfnQd+O9fL7R3NhP9ohuOrZWRc7HHofSu+8B/ECaG5TzJmjlX7oPTI/nWyaZldx3PZ7VbDXWM+lTf2Zq45aNT8jEdcjtmmy3qXV4LHxNZfY7xOI7mLgqP72e9U4bjR/FSRz28o0/U3GBMnCSN6MB/Or0mptFs0TxhYjbnCTqMKB/eVqTRonctyXd5YDydeij1PSJMCG5Rc4B6bvTini1u7SN77w3dJqVk3Mlqx3HA/hWqUf9o6GjTWE39q6Qx/eZG5lX+6V/rS2UMNxcDUfCNyLa5wWNjL9wjvj0NIYWj2l1cedot0dL1IDfLayH92SO3sadfyafeXDQ6xbzaPqZUbZ4ekg/qKdLPpWvSyWusRnStVhIVJsbWZvbHUU28kvtPK2fiWFL7Tmzi6AyE/Lof5UASahM0FmIvEdkl9YYHlX1uOQvbpyKjgWSSzK2kkWt6Wy4FpcAF0j74Hf9Kis7S+s4f7Q8O3Zv7JyWNrKcyKvcY7iq6RaTqcvmaPcPoupnJMDnahPcEds0WBOxwfjX4P8AhXxQrXHhS4/svUCxxaS8bz3A9P1r558Z+CvEHhHVGt9WsJoHVvkfHyuPUGvr66uvLuUt/EFi9pdLxb3kA24HrvHUU+8tZm0xrbVbWHxFonOAEBcZ/vfT2zTQpJPc+O9PurO6QRzSG3n7E9DVySOaFQWXenZ0PWva/GPwT0HWbeS88HXiLIg3PaSnBQ/3Qa8S1rRfEXhW9e3uredCpwVkH8jWd2KzjsPVtw+U8e1ODd81mW+ow3Ev+kj7Kx9BxWgyzKodcTR9mQ/0p3CMr7kucik2544qFJA2QM570/f9KZomB4780BvWl3Z60nykkUBqAbn0pT97g0zBHTrSZYdaAJNzCgSA9cg0wP2pQ30pDHHB5PNMaNW9qBwDzil3ccj8RQFkyJoWA4IoqX6GilZE+zXc8t+ytml+ytn2rXFnIFyAKBayZwQK1TRlyyMsWhxnNH2T1Na/2J+7CgWZB5OfQU7oHFmYtsuPWlW1X8a0ks2P3jgVYit40IC8nvmpbGoNlCDTAw3MMD1NMvFkjDQxxfJjkgZNas8oSNmP3V6Cse71ANKHXIHpSbuE4qJXhtblioSNuSO3WtCGGKG3uTOdsikBVPQnvioo2u/sxvYzmLft69DSNcK7KJgHX19Km7M7l3T/ALRHKhK4jHIOa7TQ9UjmJ2tyoxn0rF8JWcISZbltyAZUOauRRwW7ubcctziuack2dFNNHc6VdLuRgwOGzV7Xkj/dyleuRXJaPcSKV34x6V2V2n2nRVmX7wXH5Vm9mdKdynYXUltqenXsjERpJ9mJHPDDcP5V9R+DGi8QeB59LuVQRSRPAVDZO1hySPxr5ItjL9muogQRtEqZHIZWBz+QNfRnwJ1VZoI1MysJoxwOo4rspyvBHM1qzg/hFfTaBr1xo13uEum3bRGMHGFz8td5+0jpjT+GNO8V2cZabTJgzsByIX6/riuO+Llm3hj4zxapENtvrMIJOOsqnB/TFev+G2TxN4GuNNu03CSFoW3dCCOD+FadDO91YwPgnri3ti1iQGikXzEZujZHQV534j0+XwH8R7mzgX/Q7x/tdmqtjqfmXPbkfrVD4c6he+HNan0i6d1n0q6aHHdlDcH6YxXpP7QOjTax4Js/E2nw7rvSm+0FR1MRA3/XpQHS5v8AiGwt/Hvw5kjXH2tEEkL90lUdR9eRXIfBfxJMsosbkGNwxhmRjjbIDgj86m+DPiy3VUtpGYxXABDZ4U9v61j/ABY0uTwn45j1yyUrp+sMPNIHyxTDv+P9aNB36mt8b9COlanD4usYyIJiIr/b0B6LJ/T8K3/A2p2fibw/L4d1OJZIZIio3HO4VreGrqz8WeFJtJ1DEokhMco77Txn615FpMuqeBvFk+izsfOtTm2kYcTRHof50JXDZk+izX/gTxlLod4zt9nfdbyHjzoc8HPrjrXb/FDw4vizQofFGgrt1WzTcABgzIOSh9T1xR490VfHXg+DWdN2jWbBfMiKj7/HzJ+I/WsP4SeMmjUWtyxSINsmR+sbA4P5U9xbOxN8KvGsZhW3u2JgkOx42/5Zt0Ix/OqHxM8LJoN8dUsYy+kXp+bbyImP9DUXxa8Nr4Y1lfF+jpu0m+YfbUj6Ruejj2Pf6V2ngbXLHxDo76JqYSWOdCoBOfw/wqKkFJFwnys+ePFeklNk9u2za26GYdYz6fQ11/wk8eXVnera3LeXdR8SxseHHrVvxh4bm8MavJpF4DLYz5NrMR1X+6fcV51r+mTWd2k1qxju4mzDL03j+6aypT5XaRdWnzLmie6+N/DC3qf8Jp4NGZvv3tnHx5nqwHZv51d8KeJdJ8WaD/YeuQrJBIu0M5wyn+hBrhfhF4/kGz5mGGCTRE8A+9dL8Q/DP2WRvHHhOPzIGO/ULOLn6yKP5/jXQYJ3EkbVPhvrkNvPM91pc5xaXR6f7je/861fG2lv4gs4vFHhmCM38AP2yBRhpl9j/eHP50/wj4h0fxVoH9ja0qTWlwmI2c8r+PY56GsnTjqfw68TjS7q6E9jd82dwx5dR1Uj1GR+dA2aPh/xJpPirR20HX1DxsNpZuJIXHTPcGsmca38N9YiaaZ7nSJDiG6/hIPRXA71reM/CcOuh/FHhLEepIM3NqOFuB/8V796reCPFlprFjLoWvQmWM5ilgmX5kI4x7EUg0Leq6HZ+J1OveGXjs9aA3SQZ2pce+Ox96qaP4is9Tgn8LeLbIyxk7HiuBh429RnnHoazdd0nVPAV4mpabcS3OgSPuSdTueA+jf7PvXQXEWj+P7GOZZIrLXYk/dTrzu9mHcGgZkyWWr/AA9niubWebUfDhPyXCHdJbr2V/Uds1t6jpOi+OtP+12bW9vqTpuIHMcw7bv85rE0HxFqnh7UpNC8RwLHxtaGT5knT1Wpdb8O3enI3iLwMxurDJkuNOz8yHvs/wAKhxuXGVjyvxR4W1LQLm4t0tigP+stZBkEeq+v4VyWoWStm409H2rzJAD+8iOOSK+kdH1zw9420VbfU2JlTgOBiS3b39q888feALzSbsXUbbAf9TeRD5HHYN71l70HdFOMZo4Lw54i1LRvJaabdCx+WReoPuPWvb/CXjbTdZ0oWGsBbyAL8u45ck9w3bFeIXybrny7uFbW+BOGx+6l/wAD71lW11qGmX/kwqYWznyXOD+FbRnzbmDjKB9PxWuo6BnUdCnGp6c4wy53SRL/AHSPb86fbpp+sFr/AEG5XStRkHK5wrn0x/Ca8u+HHxHaG4ijnkkEI5mjzhn9K9OeLQ/Ehiv9Fuk07UpQflU5R/ZvQ1TRSdxxvre6mGleLLIwXQO2GYDDL7h+4q7HNqHh+1Ksv9taKAdzIodxn19apHVoWA0Lxbphi2jZFJg7if7wb0qSSw1bw8/2nTpZNR06NdwhB/eR59R3FSV5E1rZWl7vvvCt+tndyrmW3LZBHoP7pqrqFxpl/N9n8QWL6bqCYWKRF+d/fPRqI7XTfER8/SbkadqxAdxF/q374PocVcm1aFk/szxhpqxvwIZVBKsOhIb170wKc1xrGnW3lX0EWuaSflEoUMUX3HUEVXtrRWH2rwlqJaCPhrWaTarH0BPergsNQ0nc3h67/tHTuTLACGcD0z3NUlg0jVkint5xp2rM+REvQt0xIvbn6UIGRZsb6YQXwl0fVApZ5seXHx/eHQn3pup2sd1YNbeK9KTVraT5Y7yJcBB+HIPvUmpXV5bK1h4usVmDNtS4UfKfQZp0EOpafAbvQ7oajbBMG1lbLhf/AGYfgKNAV1seT+Nfgrp2opLfeELxLuHP+qchWHsCf614xrfh/wAQeG7t4pIriIocGNwRkfj1r61tf7Lv7ktZSyabfrhnixhM+47/ANKZrkcd9Clh4q0mK8SVsRXcY+VF7c/pipcbDdpHyHDqsMjBLqExSj+MZGaugN96NhMh9DzXsnjX4L2t4rXHhy6jvBgssGRvH0PcV4nrnhvW9AvGTy5Iyp5VgRj2qbk8rWxYEgBwTz3HpTwwrJh1hncR31sowOXHBFXYnjmANpMsoxkqxwRTUmtxc/RlpWwMZz70H8KhJdAN6NHnoGGM0objnAqrplpofg0g3ZpnmEdfwoD/AN6iwyTdSbu1MDdec0A+pxSsDHg4ophyOvNFA7I50nrSHNIfxpPegaFB98UZ5pOlBPvQSxw65pScDeeppBgkLTLlljjJbpQD0Rk6ncHYyA9TWXuIwvXFW7395llXjNQLCzZfGR2xVbGDQQyyIhjDMFJztB4qzEsjFcEFs8VAYSu0Bss/6Vo6fYzrIkksDtFuA3ClJ2CKub1lazzBC0nynAIA5AreEMQVQGYn3pY7ZbZIkjU7cZ96lCHf6jHauGcryOiKaJbU+WduMkHrXZ+HpvP0+WFu3OK5CKNlO4HHHIroPDUrJcBBzv8AlNQmbUytcRzR3RhiYB9+wfQ8H9DXoPwdv59Ju4oQuZYJCBuOAQDXA+KPMt5lmj++3UjjBrT8H6rcf8JBbzTZX7TCGRT/AHlO08/hmuvDaXRhU3ue6ftK6HLq3w9h8QWgAu9KcXO5ef3Z+8P0FV/gZ4i+0LBHu+W5QEj04ruvDElv4h8GSadcbHDRGGRV5G0jj+tfPfw1e48P+JtQ0G8lMMmm3ZQk/wAQB7e1dBnb3jqfjxpjeHfiRZeJIV222rIIJmH8Mijj9AK9U+G9+mseGTZ3aiUbSrBjncpqt8TdDj8c/DO5jhx9pWLz7dsZIkTnA+uMfjXl3wY8TPatA7l96ExXCk88cEAUhLdmHe6bc+B/HF54ednNuX8+zc/xxk9K9pij03x54Ck0m6ZXufKymB/q3H3GH0OKxf2jvDzat4Ph8Sacm690phLlR8zQn7w/lXLfB/xJHFdQzrJi3mCho1469807aDXYj+GHiS/8OaxPpmpRlZ7aTyblX6n0YfUYruvjT4bbxJ4Xg8QaOCNS08GWPA+aWM/eQ/kK5n9oDRjper2HjmxQtA4EF8FHGD91z+f6V1Xwl8SNqFv9kvJ1ZZB+6B/lS6B0scj8JfFXkXMBe5ZbOX78Y67sdDUXxk8Nv4c16LxlpER/sy8YfbUUcRuej/Q8ZrJ+KGgv4L8dG6hjK6NqrF49owsUuclfbPOK9L8Datp/iXw3N4d1bbNHJGY8Pj5lP8PPcVQk+gzwNr+m63oD6HqxV4Zk8tQ/III+7/hXmd7Z6h8OfGY0iWRzYyfPY3BJ5TP3CfUcVWgg1DwP4zn0HUC3lRv5lpK3/LWInj8RXret6dpfxJ8EtaGQfboUDwS5G5JAOD+P9aTDcsCPTvH/AITbTb51a427opQOVbsfr2NeGa/pNzZ3txoOsoy3dvwjZ++vZhW/4C8RX+g6w+lakDDfWb7J42ON3+0PYivTPHvhu18c+HYtX0vC6pbjML4wWxyUP+e9Y1YcyujWlO2jPlrUDqGiaqby33LPHy6npKvr9a9z+EnxBSWxhjlcG0fh1Y5256giuDvrNb+CSCeIxXtux3Kw+ZWHauP86fQNTbUrFWSHfi8h/uf7QHpRSqX91iqUuX3ke0/Efwo3hi8/4S3w7G0uh3DeZe2sQ5iJ6uvt61v6R/ZHxF8K/wBk6hOouIgHsrhT88Z9j+VU/hd44tbqxW0uWFzZTLh953YB9B3HtWP4u0m2+HXiOHUtPkkOi6q+6JVztt5B23dgc8fQ1u0ZXW5L4d1rWPBniI6Hrz+VPHxFKfuXCdtv+eK6Pxt4Vt/FEP8AwkfhWRLbW41zNEOBOPQ+/ofpV24h0j4jeHhp2oAJeRrutrtR88b+uf6dDXF6Bq+r+CPEY0XxCpEsZ/cyg/LcJn7wP8x9aAbNj4f+MlljbRtYhAGTDc20y8g98g/5NUvFfhi98IXQ17ws0l1oxOZIY2y1vnuP9muj8a+FrTxnYprmgSQ2+txLnIGEuP8AZf1+vbNc58P/ABfcaZey6TrCyx3ETeXcwSjnP9R9KQ7G1baloHj3RI7HV2VbhRm3uk+/EfUH+n4ViWt3rXgDWUtNScGOQ7be8xmKdPRvQ1Z8aeCmtc+J/BoMlvnzbnT42zg92TH6irPhfxRpfiXRW0bxCiT2jrtbcvzRN0+oI/SjoNEviHwtaeKnPijwfONO8QwnMsbcR3B7qwH86p+FfHHnSTeG9e04rdKSlxYXAxn1MZPBHtWbrWma94BvYbm3uJrzQSQYrtTlovQPjt7966DUbbw78RNIg/tC5Sz1eMbrXUYsIwbtkj+XT0pNDTML4gfD6CTT21DSd17YdXiA/ewf/WFePaxZzWr/AOnq91aqRslX78Vew6Lr2ueBdaXSPGGdzHFvqK/6m6U9A59f1rd8TeFtL8TxNfaL5VtfsMvbcbJ/p2BrBwd7o2TTVmfM1/DNGftECq0LHKTr2Pv6V0XhTxld6fL9nnkKq5AkIPyuBVzW9BvtFvJhBblHUkT2Uq8H6A9frXJXGnx3PmS6duR1P720Y/MvuvtWkKt9DGpScD6Q8PeOdH1ywFjrUCzxnCwKgy6n1z/WtN01bwywk024+26eTvlEfzyxj0PrXyppWsXuk3PmW8rOFPIycpivXfh18RpLaIRRzIvnHMzscn8f8eta2uRGdtGeoXH9h+Ih9qs5v7M1B8bGHCznrhlHQ5/Klm164sVk0vxlZK0ZUJCNuY3HqW7VQNnpurn+1dFnSyv8fJ5uBHOfYdP61JHrMgb+xfFdkW38ET/cA9Vb/OKlo0TuTW1rd2DNc+E7t5ExvlsJW+cAf3T0P0qS01HSPE9+LeaA6fqf3BOPlmU46H+8Kq22nzWKPc+E7w3tqX3yI3EqL/sk849/aobrVNA124K30L2V1B8q3S/LMGB4LAcmgRf1FtU8NJ9m1GFL7SwDuuFXe30YdvpVGztLOZ4tS0adrVt5K27S/u2PcA/wnp2x71NHqWraDZrFJ5d7Z3DnzL4jftX0de3vkVGttompXRv/AA1cC0mQcK/MEx+n8I+uM0WAg1LU7W/kFr4ksTa35bEbRpsxjuG9M4+tOLa3oyF1zqWn8l4lxuAPqPX3FV7jUZBMtj4otGec/wAUg+RR0BRh6+gq0NK13T7YXGis13ZbizQMw81R/snuM+nNMW5Thh0++KXGlXpsrlvmNsCdvHc+n8/al1uGx1BDbeLtOjj3HbDPGNxI92/mTTTcaPrV1JIu/SryEczjEb7h3K9P0zTZbjVdMjjtb6KK+sm+/cqu9dvoVPQ+pIpNXKTseeeMvgzDdxyXWgsLyEjcI+ASP9n1GPoa8X1rwjqWl3bCJZIpEP3HUqRivrW2ZjZSXPhe9jiLHakcp3Rs2cEpnkHsM/hWZrjaXqEQsfFGmPb3CqBLNKhDKT0Ct/F64PHNZuLXwj0lufJg1S/tJRHqUTSpnndzWhFNY3IU2915bH/lm/SvbPHXwfks7H7daT291byfdTzF3j/Zx3P0rx3WvBb28jqitBIpww9PwqJNLcn2dtiB1kQfOnHqORSZyeuaoxnV9KcRmMzwg5PfitUNa3kfmEfZmxznihVbCu0Vw+3PHFIX5phVm3G2kS4C9dnaoFM7/dQ9a1umVdFoyN17UU1dPupFDPJsHr3ope0j3GYh7/NnFN/CnEHqMUZ7EimVcQ9OlKB3I4oB5xnNOAJYKOlN6ILCLwpfuazr6XLkMGxWlct5asf7orFupWmYFuBTitLkTZUuj8m0Hr29K6bwu1npenfbNQtWuGY/JGRgEeua5xYfPu0hUHkit7U43is1iUFiflQelWo3VzBysY8832vU5LzyQu5yRGowAO2K7SxZbrShwEOQFUCuZ0ywkLliDGo6sa6ayWKBV8huAOAT1JrkrSV9DakmXrINdPtkbDx4VlHpWilv5Zxu69qzXHzpJE22Y9x0NWrCd5x82VYHBB9awstzdbmkseQQvBx1NSWTm3vF2k/IQc0ixXDWxVdu/HTNV4UuY5CLgpuznipSL6nTeIbf7TYCRR23ViaY2y1guXlUSWlzhh/dRuB/48TXUWSrc6QCSCduOPWuLm86GW5sRgLdAxsT3b+D9a2pStIivHS59RfBrXEeHyndVhdQNxIADdgK4P48af8A2F8W9P1yJAtvqsIjkbsHXufc1kfBLXFItmfBnR9nzDIBHavVv2htBk8Q/DWa+ghK3tgVuoMctx1H5E12S3OaXw3RvfC7U/tOm/ZWP3RkZ6j2rx74haW3gn4nOIF8ux1ZvtFqR0WT+Jf0z+NWPgj4k8yK2vVkRTgCaSRunYgD0ruP2jdA/tz4frrdjh7zSmF1C6jJKfxAflQxu/Lc6/wPfx654ZMVwDINpjkDDggjpXzpq2lXPgbx9eaC4aO1eQ3Fic5BjJztz7Zrs/g94nlH2aVZokgkABDHhfU10/7RHhw674Nh8RaVGJL7SmFwjIPmeL+Jfpg5/CjzE9rmx4Rn0zxd4Un0PUkEgMRR1znCkdvevH9Cn1HwR4wudEuDvnsZcQSMOHjPRh/jWn8JfEP761mR/wBw2CecEetdp8X/AAxZ6pYR+ItPk3XlsmWwOXQ9c0myulzptd0yx+IXgCSzuABLJHuRh1jlA4P514X4N1C+0TWX0++Pl6jp03ly7vusQeD9MY5r0H4SeKDaziwuJibcj8j6/Sn/AB18Lqrx+NNNj3SKix3QUcMnZ/6fSq2JfdGl8RtBh+I3g2PUNKDRatY/vLdymCxxynuDXB/CvxNLa3sYmzbSxPsniPGD0Iauk+FPin7POkM87zxyKBtJ+79PpWb8afCv9ia9H4x0WNhaXZ/09U6Bj0f/AB+tHUL6XRtfGrwcdUtYvGvh1FbULSPdcRpz58fU/iB/Ks/4VeMmby3bJjcYJc9PUEe3rXQ/CnxJa/Z/sc8iokg4BbI3f0rjPiz4bm8FeIV8R6QhXR72TM4TgW8h7j2NC00Cy3Ol+LvhFrpB4v8AD6q0irm7iTnzF/vD1IryPVLGPULf7dbqGk2/Oh/iXuDXuHwy8VWtxaraXMnyS/cyPlP09BXJ/FbwlJ4b1Nte02EtpNw+Z41GfJc9/wDdNc1WDXvI6aU7qzPENM1G48Lams1uzrp0sg47wN/hX0X4E1bR/FvhubQNcaKeC4XCl3HJPcehrxfxRosV9bm5t0VywyyDowqh8OtZufC+tNZPPvglw1szDOCOqn3Ga1pT50c9SDg7noN5b6x8NfEyabfTSzafK3+gXPZx/cb3Fek3cWh/ELw8mn6kyQ3yDNtOp+aN+xU/zFOsbjQ/H3hdtD1fdKXTKytj5W7FT6ivLYv7c+HvipdD1eU+Qx3Wd5j5bhOwPvV+ojV0DVdb8GeI20LXC0VwnMEnWOdPUV3PjLwvYeOdNi1Cykjs9egXdFIjDD/7Leo9+1GoWuifETw6lhqOYL2PLW1ypyUb1BrgtJ1bXPBPiRdB17ckitiCcD93On976+3ahDL/AIJ8X6loWrvourxfY7yE/wCkRSDhh6j29DWz4r8IWmuO3iTwezW1+DvntlGEuR32+9avijQtG+IulRvFIbTVrdf9Hu19f7pPUiuD8N+JtY8Ka4+iawn2O7tzg7hlZx2ZfXP6UdANnwh4+LedpetRLhWMMlpMvI9jnoaZ4r8K3Ggj/hJvCscl5pr/AD3FnncYh3247VreKPDWn+OoV1zSDHZeIIUyjqfkmHo1c34J8ZajpOqto2qRzW93FkT2zj5WPc4PBz1zSYWN3QvEOieNNJbTvEUMM1g/yhWH+qPbB6rjpznpXOa5Z+IvhddNcI02qeGpGBiuE+aSAdg/t78VveIPCMeqBvE3gzbbXigtcWcZ+Sb3X0b8Kg8H+PYIbJtM1S1ILOYprSVe/cYPQe9Frhc1420HxtpUX2y5SKcoDbXikYyRwM/0OTXlHj/wLeaZff6TC0E//LC7i4SX0/8A1V2+s+D5fD5fxL4MT7Rp8vz3WmK+Sg7tGO309K0fD3jTTfENi2nXsaz2eNrrIn3P6rjp3rOcObY1jPl0Z866pZt5/kaohtbofdnAwsg96xJVutLvQykxOD1zlX9xX0L478Bqtm9xbRm/0thkMvLw/wD1q8e1nQZtPjO+Nr3Txnaw+/Hn+VTCo46MVSkpK8TU8E+O3tL2JbxidjYCMflb/CvadM8Xab4jsPs+sKl283yxwjgoPVW9Pr6V8v6hpphtxc28i3Fsfl3KMMnsRV/w54jvtHnjIl3BMbGU8r9a3UkznV47n0le6ZqnhqWO4sJ5rjTYhvkiQ4nhB9R3p8V5o3i2Nbi6hS0ut2IpYR+9z/tDv7njFeERfGTVtPlTySkiJ/DJ8wJ9SO5qY/FKG51JL2eGCGdlJJthgE9QCO1TzovmPZ5b7VtAvi+pEXdkw2JNEMoV6YYdPrT4dNttRZb3w5dR2N5IQyWwOVnx329q4zR/jhptn4YuJNStDqNxMNq27/db8eygdq838Q/FYLdST6NCdMW4TbN5bd/RfQUcwH0AdWaGRtI8T2kdqMcrMCwY5wNp67j+XtVnULW+0Gzj1HR9WgubBm+a3llwwb+6p749PWvjvxJ8QPEWr3gkuNSmlROIyzZIFXote1jxBZ20Ul9N/oo2r8x4HXP1pu4k9bH1Vdap4W1rR7jUPEUkelXEAz5q/K6DsT/ePtWFafEO1sfJuVv4LrRIV2YVQHb1LA55NeDSzanqVp5GpyXF4kSfumDYwff1rNhsbjcIHn8qF/vZbHSp5kXynrF18WPDd5qss1nps2kGNnNsY23I55wWHr9Kw9V+MfiS9uAr2tvPYRjEcMq5Oe7E9c1wTrpdmTDcXcTYPVTTdQ1Xw5b2+6GR5nx9zHFHN2JaXc2dX8X61qd9HMt3PDBH/qoQ5wn/ANeotW8UX7Q/ablt03C5buK5WTxk3k+XBZwqASRkdaxdY1e91V13KcJ02iocW9x8yS3O/wBO1K21G1d5kSKRe+cZrN1C703Y0c1xGQew61xUEd7NiNWZTnpnGa0I9AmJDTTovrzkiodJLVaEObehasp7Szvv+JfeYWQYKsOBVq/1aaD/AFbRb8cKq5zUVto9jAwLO0x/KtKBLWL5lgUn/aGaLpMlGD/bmryDywpXPTiiujMzZDLFGPotFF49h8xgcetIcelLn/ZpDkkD9K2OkcgH3jxT0OyMuRyelNA3ELSu29wvYUXBIqah5nk/Kcj2qG0sTLazXLg4UcCr8o3FUUfWtC2jEcaRkg5OCvY1M58qMpRvoZPhDTpbq9ZoY2lfOFAGea6DULK4tNSC3kYRkGAvWvUfA+k2mk6GtwII0kKmQtt5Feb6tdPqGrz3Z5BkJGfSplXvGw3S5bFJpN0oWNAVzgrjqa1dB0yDUL2YG7itliBYq56n0FZ9uuSzSfuwD2HWm+ZBDPLIrcMMnHUGuW6uWzYnt1ik+Vg6j+6aZFsV1deDnBGaZawmOPzC7MTzyKk8uNhvXBYdaTZokaMXm/Ptz1HOae0UhkJZuo5qTTthiVXBUt0zWr9mjZOuCeadma2uXfDin7AQv3VIzXPeKImjlkaPIO7cv1HNdZ4aEaQNAT84/WquvaZw8q/Nn+ZoTsy5xujJ8EakdN8S3MEWIkm2zRA9Oev8q+mfCetXmueFpIbnzplKNC/7vdkEY618r6LHbnXIRcny2s1dJD/fXgqMevWu3s/2gLjw7Cmn6LptrJbowBMueR+B613p3jc4Phdin4Vjm8K+OtW8O3EZi8mcyQKVP3G5AH4GvpnwRqdvrnh82c4EhCmORdvylSPyr558R+INI+IGuWPiixZLDUbVPK1CLOA6HoV9TyKkvfjivg9lsfD2mW0+z7/nMTkd+hHNNbEr3dGVZbC48DfEPUfC7F1i8zz7B2PHlk9a+hPAd5HqeiNaS3v2qR48PG46qRg8dhXhPirxTZfE6z0zW4obez1fT5PmKPgSRkcqc85H+NRWXxesvAbPBYRLqF2RtdCflz9ev60J3QJcrsV/EOj3Pgb4kXuiPn7Jcn7TYnOPlJ5APbBzXtPgHWbfUdGNjdGS4m2bSsa8gehryvxb460H4qeHbaeGJbDxBpzebFlvvD+JPXmotJ+Keh+AoREInvr/APjKN39DSGtHYTV4Z/CnjybSZ1lS2lbzrRmGN6/3c+or3bwXrVl4g0VtNu4w26MoyOOHU8Ee9eIeKfiT4a+KGiwxCyaw1u0bzbWRn794/oQTUWi/EvT/AATGt1qEPn3ajAtlblT059qad0JaMk8R6XceBfG8ul3G5rOY+dZSE4Drn7ufUf1r2HwXqcfifQptJ1NF8p49gRwCSP614/r/AMVvDHxM0b+zNRsW0zU4yXsbjdxG47H2PFJoHiax8HW0WpeJpfMvFIKW6S8qPUY/rSTvqNKzJ9WsbrwP4yfSrrdHbynfazEZSRPT6j+le0aJqGieIPDS6PqUkVys0ZjdGBKsPr2rxXxH8YfCHxE0qbSdR0+SwuY3L2N0zcRuOhPse/tTfBviNtHgW/1u+ggtbbHlJjIkP97jr2qr3Fog1Oxvfh74sOmNM01jM+bCdWyNv9w+49K9i8I+IbHXdLfStW8p0lXZycqR6HPevMPEnxf+Hvjqzn8P3dpPaNnNvenAEcnZhxXPeDdXj0e4Fxr18iWlo3342+SbHRvx/SkgvbY1fH3hm88G64IkLSaVcMWt5OoGf4Se1cR4r0jzXhvIT5LL8wkHQN6/Q9/wr0PV/jz4L8SPJ4e1DSJksJcRx3LsMo3QMOOK5lImilksppFuITzbyjlZE9q5ZL2cuZHVF+0jyjPBPiaS2mQuzDYwEkYOdrCvbLp9E+IHhd9I1qOOKQrm3ljOXjbsw7gj8jXzPrthd6Tqa3VmGMJPK/0Ndr8PfG9lp11HeXi+bFBlipbaUI9a6lJVI3RyuMqcrM0LK+1zwP4nHh3WEDSg/wCiXRXCTR+ozwT7V6jdW2k/Ejw++k6l5f2uNd1tdR8OjD+Id/6V4h8QfjNpfjW4fR9Q0mKGzicG3vI8+bC394H8qm0nxtc+BtNfUZrhbqYj9wFH3x/Cx9BQuwX1On0e91jwH4h/sLXN6yKf3E4PyTjsw7E+1d/4ysdC8ceFGa9lhTU7ZC9rcxfK6t2AJ6g9wOK+atT+MWu+KLn7H4j8m4tGfMIVFVoT2IbrituLxbNpdnFcNm7jtHDohY4b0H0ob0FzJG9ofj7UvCupnTdVja2uFbmQEZx6+h+ldPrOveEPiRbLHPeppetwqVtr2QBd59Gxxg182eK/G19r+vXF9qMiGSUYGFHHpismDVpFG1ZGx2yayvIXNY+k/BfjC/0fUPseoT+QtsTHvjPyzEHqD3z2Fd14w8PaL4q09PEdrqtvputQoCsspEaSeit2P1FfKnhbXbj+0oILuRpIB8zhjnA9j2q/478Q61rE0Wn2ckstlGg27WIA9jWqbauOLPdvBniq+0vU4bDUVxdyP+8k3gq6nuGHXPYdKT4rXngK31eObR9Zj07W5GBmgQfu5D1G/HAPuK8P0LxJqWn6Q9lrEjHABiP3mQfWub+xLqFxLeSXkspZiTgZOM+tDn1Q0mfTng34gW+hm4fWWjWBEycOCsi+x6EmuTk8beGfGGrXY0fT1sHUlvLByso7nb2/CvKJL6S40VNKaxkkto8L5rE5pml3C6BdLqFm1vbOpypY5xUTakjSnzR3Oy1TRY1uP7S0far5/e27fdfnlSK4XxpeWcXz2thJp9xI3zxbsrgdxXZ2PijRPKlubjUImuX/AHkpz8u48nArmfEvjPwxcTiFrYXG7gvjoKxi2nY0qKEkebXNwwG3OZCcknoRVaG6ZSdr/jWn4q1ixv1W0sbFbdIj8rjqRVFpLdIUSO2zJswT2roTRyONtjb8My3F1dCBAsiYyd2BgfjWxcWOhzTtFd3kcBA+bBzn24rhYGusnyPMQ4/h4qZdLvZDvZWz13McGhx1Gp2Re1q10eG8j+w6gZYGJBJHK1f07WdO0q0ljt1a4kZvvsMVzxtVTO881ZtFstwSRZD79qGvMly10Nm68W6lJahLNvs/94KOcVkzXer33+tlllH4mtqEWdvBjbAp75OSaW0mWaQ+XJGEH9xalNLYTk+pipo99cHLLtB7selWk0O1jX99eAt6LzWrK0jKY/3ijsR1qv8A2fdmTKXaj1G3mhyFoVRb2ceVjsXkP95iRU8d1HDCV+zrAOmcVcW2eNMFhJJ7nFOkjYgq0ccn+9U8wrmQyRGUSGcmQnIAFaUMkQHGCT7c0/sqLDD74HIpotY9xPmrGx4wD1pSYEqzRqSeE924qRHibISRW9cGq40+Nx++bJHQ+tRmyRGVbchTnkk1Ogy+VYj7xFFVVWZBgylyaKmyAzD0yaCMIW79qQc/xZp6jc/sK3TOsd0izjBNNXA4PShmy/t6U1zkhfelcexJBGXmA7Vv+HLL7XrkEIyVyCRj0rLtl2kSLg4HJr0P4aabgyajIvLn5c+lc83eQoK8rm546vF03wlIsfyvMBEmO2a8rsTGsojdiM8D3Ndb8Zb4te2Gm+Ysca5eTnv2rhZEVmRmmYBTkEUVI6Kwpy982WiUsNwBHX3qIw27SkBSrHg46VUTUoI/9ZIoA/iZhmo5vEWmxHKsZD32iuWMKiegcyZvafaTSDbC27I5ycAUjyCGVlmUqd2CRyK5ibxhCikQ27sSfXGada+KY5YmZ40jJ6AnNa8krah7SJ3unXLogJiZ89x2Fa8d1PKNsdqcZ2hcgZNeY/23ePj7Lc3UaOu1liBwajku9SupN0k2pyknkFW5+tWlfqWqzR6fDq0cDBlxkccH7tXz4o07CpeusRY8A968eudU1qApDFbyjnO3ac/jWNqlxrGoXKzSq6lOAOlaKlJjliWlsereKZtJku49Q06/VXLYlUHGcf8A66xzpGk3YJTax54Xk5NecCx1Fjxu5/2u9bmh6T4pjBbT45MSHk881q4csdzJVOZ7Hero91Y6c1zbzQxDaAUH32HqayodG0+SUzTTDdnO0inWGieOWGT5Sk9TI1Pl8IeLJMvJd23I/hqOYprXY0NJ026sY5rzSPLVFQgljy2fSqdxp0eoXEl1dxKZ3ADseOnpRpfhPxBbzo1zqzLF/EAc8V2ISCGNVJjZlAGWGSaXOaKK6o5jSNJvLe7e8021QSBT+8fgAY7Vm3+lG/upJrlUjmk+8M4wa3PEmoaxMGTTtSt4YsYKhef5VxOoQ+JNxlN2JiRyw5zVRk31IqcqZpRaRHp7i6jlAKHO7fgDFM1nU7G9hil1CRGk3EKyNzj3rm7+DX5ovLmaR4+4FZbaRqDceTJjtVpabmLqI7G1/syFmuradG8sjgt3HerF5qVrrqIbi5UeWOu/BIrh/wCyNSzt8l8egpy6NqaocQvz71SsLnR1Tf2Cywp9oKOpKkqeWPYmti7uoJLRdO1u7ZyFBt5VmyAOwIrzsaPfjkwyZ+lOfTtSdgzRysRxzU8vmJSR2v8AxTt9F9ltpBHciUFCDg7e4z7cV1Tw28mnmx1nZb2nkYWXzM/MOhH+eleQRaZqMbKVgcMDkHGMVa1FdcuUSO4810AwBzij5jjNHWapY6HCkc9vqFvMhxuX7uccYH1rs/ButWh0dLG41CCM2zfupZJM/Kf4a8SbS9QK/wCokI+lOWw1BVGYJRx2BocE1qxqpy6o+hdc1Wxgt45LrUbG4hljONj7iB78cGuKvpLKFpDbzQyw3EZQkPyAe9eYmy1VkVTHJs685qNrTUVUqYpgv41MIcvUqVbm3O4g0zSmC7LoMwOQobkitLWdK1GTTIPtVwskQAG3dllHavNYIdQ8zzIVm3L3AOa04rzxAsKwsJmXsec09U9yOZHTWvh+OZRDkYzknpirHiO2bTdJ2Q34liHVD1Fc5b6n4hjh8sxOw7HHSqWrXWtyW5juI2CHuRSvJsfNEyXmYv8AMf8A61aOlXrRo8e1GR8bgeox6VjPDcBsspJqSFZ148s1s1pYzPY9BTwJdWpv9UupbW48pQsMOAAQecnvkVk6hf6DFOzWd2qxk8ITmvOY7G9nfcFY+gzU8eiX7Afu2ArPkfVlqo0juIPF2j2DFvswupDxubkVm6x4xt2OdNsliLfeHasSHw3eNhmOAe2RWlF4WgSEvNdjf6Ci0F1Dnk+pFe+NdSuLUQRhY0A+6B3rBlnvLgEM0j5PQ111voukwYZpDI4wcHip3gtAzNbQR9Plyc4NNSihayOMt9NvpyVSOTB61ZGgXioZHAUL1Gea249QkhlMV7uiP8JA4NTSTRxoHLPMSeNtJzfQhqxyM1vGrfMST9KljnaNQI0H4itLUFmmkLC0MbAZyO4rOZZ93MZUe4rSLTFcnt7q4Z1V5dg9B2rUjsd2WZmPoSc1jG2kG1mjJ75x/hW/pd0ZIAJB8w4wRjNZzbWwKRRfTNzlVJYn+Jqhi02587Y64UH7xrakAMbZZYy3Qg8iqqWscPzNdSSZ7Z4pKbAIrfTozuDh3HXnNST3kNsFjCMWYfKAuKheKBXBit4ifVmxUn2iJTifG/sFXIpARG9vVORZAn9acZNRnUN5aoPRhU/23y+ShKn/AGCTUL5upCyvcRp/dAODQK5K8M00IBbY3+y2KaLMIO7nvk8mpIniij2xpNjuWoNwudgWVcjrtpXBDY7WNcyMvI7sc1LJ9392Uxn+7mm5iUhm34x0AODTlkRTu3FARwNtIZMPmT5smgBNmF2r+tVxMCMZfJPXaac00aodqlR7LmpYaEjQxqoKgk+xoqp9qt2YJ5soPrgiinqMqop53daSJiDsKkZq/BpU0hKtcouP9mr1jY6XGA15cNI3YKOKvnXQ7VEwn4JJptwZrXa0kMgDDqF6D1rsWXQ0A/0bd+HWrekTadqGqWtj9l4kkVCT0C5pcxXs79TntK8NanaHT3u9/wDp0XnHPRVJ+X8xXsHhi1is7BcMNoGBk1W8TXlvf+K7m1sgBa2W20gIHGyP5QR9cVpjy7bTWyAAiZJNZbu5SioHmvxL0i61rUb+8VT5VtCAmO7np/KvO08N+I5kO23uSp68GvQ9a8TPcwy2VopRfM3M/dsdKzBqF5n/AF7kEc4PerjNWOfljJs5q28C65NgyIVH+0cVsWnw1diPtGp28THtvBNaUd9cYKtI59OahudRmH3pF39hmn7XsDVOJcs/h34ft/8Aj/1RXbrhDVy20bwHp58zLXBU9GFcle3huEIW9MEh6bTnNV454dojkllkkUcgDr71PNJkurGPQ7698TaDaRhLXRUKocqdvNUW8dwmQeVpMagjG7FcWjTyTEea/lsflDrU8Glw/Nt5Y847Ukkg9rJnV3XihZiJY7a2LsME4yfzrFE0LMzywxgk5yDmssQ3UbBFMCKf4s1M9rMo2i7UHqQBVfMylKT3NL7TaxgMVjRR1zUg8U+TGsMd8I0HTaelYn9nwHM01w8q45BPFPFrpn2crHCrJ1JzzQ7ME2jbGvXTEbb9mPoXpf8AhILoJmO8ZiOvzcCsGGLSeY4AQ3cZp/2bTlJLQDn1elZBzPudAPEGpMgIn3j1zWdqOpM77pL2VXP908VQQ2yxsq28ip6Bv1qXzLG3iV1jaUd+5FFkDlJ9SJ9UVZgBNId4xnsD6mle51RU27RJ6bT2qyJ7WVP3lu2COMrUTXTRybVtVWMdWL9vypp9kBVfUNYYHEW3HQ0keo32FEuFf1I4NXvtkLxm4jk3oOqdjUaX5nyfs6Kg9R/I0232AhGo6grnzIkKnoQaVNVZZP8ASoZYwTgEdKtm6i2YeP5h0GKjkWKZ/n2gHopNK67CElu7naHsyrIf73NRvfaiFDOnzE4246CpFT7OH2uwHYAdaYkdzIplj+R/9tutPQF5gl1I0/lPJMwIyPl4FQtq8KOU86VucHK4C1ILWc/NcXBK/wCwOlNNvMxzE2VHA3cUaIQ5dRtkCu1621uwHSnx6rbuxVb35umMcUqWbAnf5W3HGe9RtZs0n7nYNp+bHBFGjAufbLd2EfnMzAdcdKRLmNiIzMzknpjmqU1jctL+6mfHck4pkljcyYWG5cMPVf60WQi9LdQrLtSQoR2AoNzGsm7z2UY5Gazvst3HhGkKkdXIoa3usDF3uZuQMU7JjNI3W59qTEAjrmqGtvMYxEzkp2OOtQi11Box/pW3n5hiq19alIxi+eRlOSCOKaVgvczpG+bG7kCkUspzu5+tOxJu+6Se5NPZNiiQyDPpWyBLUsWF5JHcK7yhRnpiuik1OOKFGzJIT0IGaxdLsPtOZpiQg6Y71prDFED5cYMn8Jc5FZStcCI398Zt62rc9CuelTi8u2Qt9mIP+13qSFr5XzI0Kw45CjnNLGZgWyd4zwGPFQ5eQ2itJcTiPdJAyEnPHPH0p2mLLNKZiohB/vHqPpVhlt7dTNPM7k9ABmoriW3kUM8c+Cf4B2pNjVkh+qnS5lEVxNzjh/Ssu3s7y2JmtG+1Ww7A1YntY5PkgtVcY/jfFSWEk1o3mSNDBEowFBqosL3K0WqXUrFNsUeDjaw5FWorUyktdGNz/dU4olu9JvJik0SF+zKcYPrVDUNMu7Zxc2Fw00Z525yRTsgaNFrdljPlbEx2JqaP5FVZNpHYgVj2usjIjuo2jx1OO9TSXNvI4ia5cy5+VU4FKzI5SxNDakksr47tzg01ILUoVUSgf3jmkhZ1BzGoQdSWyc1MvnPgq4wTkUtRkf2K3kxvV8joRxmp4UihXA27fTGTUTRFZtzB3kPcn5akEJwOze3FDYh3m7mJZmK9QuMU8TLnGGAJpGBQdsngCkQHG4gk570rgP8AMbPy468kilMmCRhiO2BUS7m6pjHU07dhfmZcdgOppbgK84TAKnPuOtKZOhVRk9OKarhnBXqOmaQqwZnweetNhoSBnHzKAfWomk2r06nikDLu25J70ry8k4P4CpBJDU81m3KwB91opUVjjY7H60U+YZR0/Uz9pEk3Pb2q+4PmFiUIJyv0rCsYGmnUBSPUVslWVAshGQOlZykk9DaMnYtR3ax/KBnn0zUEl40t5FNbzNBLF90qepqC7yLYSRnByBx1pLS0hSMXI4fJyd2Qc0+f3RuT2PQ/ATSSlpJeX7k1seO9QNp4fdFJ3znYMfrVXwRbtDoqTEfO/wDKuZ+I+pm41iOxVsR2yjOP7xpRvyG0naOpzsCTCUM33f1NX9o9MHrxUMLbkUgHnrmpDLtiLBTnsa5pTbdkZQI7rzlQhCNp6nvWPcR2scjee5LnoFXn860Xk3nbI7Anmq0sM8gwu0qOcuOldNJWWpjJtsihhjVfKjt2ZD95jyQfWo9sryyhYQksQxvJxvFWImaF827Fy3DDPA+lKLiRZnTBI6fMK0YIkt5ZvIXcgLenpSXbal5qvD5Ij6kY5qGeZAo84ED2bFJ9pjUFll3qBwqnJ/GklcV2TR7pk/erECP4lY1IFVSv77b2Py5zVWzms5naSIMfUc1aLRtlRKmMcc01uBILeGEkhQA3UdQabIke4DYV7AjGKhiZsbGfBz161PuAUhXDHPpzSaC4hhjiH7xTk8Z6U3y1IwYyx9zxSNIsZKTq+CeCTR51uGCyP8p6EHrT1AeiKqEiJVwe54pYisZbhCG68U0BUfcuX4556D6UqbmHmK4Y9hjihIRIpjUblj68EZphMe0CRQ0foaFSZvv7ceg4xTDFHIfmY++OlAhogsyTiFlHZcdakMFusexbddh5wxpixzQuGaVyh4GQOKR2ZZNvmbgeu2gEPVYlORbjr2OQKWUxociEyE+44oZolX7sit246007gp3lkPrtppj1HpMuNjx7R6ccVLtjByMsaqkqxCs0bDtzzU0f7xdjKVI9AaTVxDtkXIbdn0zQiw5+VTSbSrD5lwPXvRIdvBbjttFADmMf32G0j1NMeIPgxu0fPJXo1MPlh/mYt7EUly0cSK8knlr25qrXAsFVKEZJI9+lMUFD80rH0FV0uYWB8uZW/wBoipQflw7Af7RBpWYEjuXOA549RTHBDDEihj2IpYizHGVz/SmuWALMY254OaVhajts2ThlNRshdTHthYd8ipOo2jAPseaGTcm0yAfh+lMozrq02bjDGHY9Apqtb20kkh8y0IU8EkjittUzwACcc+1IwZcZYsB2xVczsJXEghWKLYqlOPvE9ak8rdwXz74pm/sN2PQ9qRpJVX+Q4qQJxGv1+pprKqMcIPzqF26ZDg+opnys5Kg8dSWoB2LGWAxxv9M0EueMNnueKqxzud2FCn1JB/OpkuG2mNZF3e44oDQUpGcjdtz1x3qGWwtH/wBZExA7BuKEa4DneRtI6haf5oUjPmHAoSYFVdPsWwDbsm3uKmglggfbASCo5BBxUqzrgZkwe2aQugOxtqsfb71AJkUsem6gpS4Uq5P3gtU20O5tUM8IjuFzx6gVpHb6qP0ohllt5lMLFgeo7VV2UmYsd5bW7ESLLGRyyY4JqRdWaQeWIH2npgjNamoJpt9hLmIxSH+NelU7nS5bWNpNPKyntnmqQ+XsVjcXhHloHUE9SRmpI/tAI4kkOcjDAVVttSVJWTUIiHHtitO3mtpIjIrLGmOMkZoZBAt1MsoAgmd27E8Cnm6vuStu5HcelLbtCzeWZJjtOc9j+NWRcFi2CQBUsCsk0iruSGY7uoJ6UB5mYbbRt47lqlkZZMbnPtt71MsiquEzj1zSYaELtdcAQqSevPNM867UnbDnj16VO0hC7gzEew5polLDOGX68UhEQe6P34QT69KcJLwISLdQP97rT2ZsFmfI71GJMlsShV7A0LUegxbi8ZiEjIwOgNFKbx40ICqV/vDiiqt5BcdoCEI8pA6VPLtdz6nvUlmogtEUcZHOfWmgLvz6Vw31udGyKl/GWiSFX2jPJq7ZW0ipFEcMC2AT3rOnlVrrbuXA65rp/CNv9q1ePcSVQliD0FOV0khxV2eg2hFrpK7sKsMWT+Arye+me+u57hj80khP4dq9F8c3X2Xw1cBWw8uI0x+teaWg8vjqcck1rUlyxsOrvYtxEqhY8tjg0s4YwogwATS8BAg6mopnL3Hl9lFclLWVydkNk2sDnAZRgVVXzMgLIWX+IntU8reWpkxkjoBWYbuSSVVjlCpuwwdcGu+CMWy2bmF9yGQcenBpTdvsRkVXUsFGTzUFxFcpc/chkgIOcDmmIkKxQqjeVucnmm7DS0LxmiUP9ohUIO5NJHPaRkSBYwrHAPWqSTCaeaCO4SVgPuMOlVvLvNwD28JAPDL0qrCRrNJ/pGFgwh7inBoSfniI9OKp2BzG3mTO2D2HSrEyTgCS3m5x9xh1qbaktMmkmtywViVz0wKa9vC4wkxjB/iz0NND/IGkjKOP4SKRWeZfltyEPXc3f8KNRoI7XyQEFzI+TyWGcU+SCIuCt4gOOgXjNNaLjJc7P4gwqJLZIpf9HdFBPQLlhS5homiXnat6pfuCKa1uzAr5ke7OOtPli+cfuFP+2vDCmLNNGSJPJ2A8MRzQpDYJa32NryLtHTDU6O3lYnzVCt2JfrUEi6k03UNCeVdT0/Cpx5kiBSWQj+IjOapslqw7beohUQqVz/ezTf8ASgpZLZmx1bGab5E+8lJI5hnsMUSyXMHyyOuw9DGfmApMFcZJe3KcNbzA4+XaM5qD7VqUx3LmIf3WXrVjzr2EkwSpOp5AJIIp73Wp7VeK1Rmx8yt2pjuRrMyj/Togsvby+496UX0MgMMO9QRy/pTLfVp5pGVrMrIOCStSrdXBuPLe3iRepIAyadmhWIoLq3hVlaczEHksKmN1bzFSlxtA7DvViVbdlAaFNpOMjFVbhdPiVo5YlKf7C0lruDLEMyyMR8pHrmontElkPnMxTOQOoqhFY2skpa0n2Ieo5pxdrVgY5DcQ5w2OCDTsBpPFbxIPIkWH0UjOahijO4mSYyd8H0pLVorlC0MisQc7em2rGCn8e70APSlYGCGKVcsu0jvmq74huv8AR4Y2RvvvuyfyqdwJByufqcVB+6iUv5Kr7qMmmK7LEq70BjVCB0y2KieSaNGAEcTHozHg0xo0njP7w+Ueq4w1U5rWwnT5biUheCGbkUId2Sia6ba8tzHGgPITnNSPczzssdtwvTc3XNFjbaUg2wsZZBzyfumpWMUYaS4lVjng5GRTb0GOjgutmyc7yPTvR5bBiHkOM8YHSqtzdXGzNvKW9AByarrdaohVTa/O3rzSSA0/NEKHG4kc8jrWXNqN/PIRb2QKZwSRWjFFcSJumfZu6jpinvb2qBRLdNkf3T1oEkUYnuFyZUgTHbPJpH1CToYwc9kPNWS+kPL8sPmSKO560+3urdiQlosJxwStK77DsimmoO7bEt5WYelWo5L5hzbEehpxusfKFZGP8S96fHNcMo3M2e2TTuxcthvlXX/LRVHpinfZpioy6/lzTXad2xvKY74pC0o/1kjHHoOtS2IQ2c3P7xR6FqiMOoRNnzFdR/dFT/MepOD7UxvMLALux6U07DSRUnlvRGcR7scYK1c0cXKwhrhinOVXGBilVJM5G8Ypkiux5d/yobQJ8uxNqFvp19mORdrf89B61z+p6HdWqq0LGaJv7natsRkr8oK+pI5NKhaFso7cdQelOM3HQrmv0MS3u5LOJYLpWi9DjrWpbl5kBjmjYenepZ0ttQAiuEKN2YjiszUNJutOcz2rGRMZODVXTJt2NA/aIvvQ5z0I70n2hFb5g6n0NZljrW2Ty5g4Pc1sCYzIGEasD60ndCaEWRW+7JQPM3nLBlx2pFWF/wDliIx6g0GCTG1WGPUGkNWsCsjcEgeuaW4kjjXIWN5OwJxTHj8tskEtjjioTbu0m5ocy9vmyKS0CyZOGZYtzReYzf8ALNTkCiopf7QhG1EJJ6nPSinYVkaUzb2C54GTUb7ETe2eASaKK4ludDMaCeC6meRoema9J+HdsscDzg5LngmiitrXaLp7lT4nXri4sbFfeU/y/rXPtGoRcD5iKKKjEET1bHfxAjgAVXXaS555PJoorKgtxy2GSrhAyk5zxSThHCs0MZPuKKK64vQyaI7e4lbcs0Krj7mDnFS3FvDcRRicZK4bK8c0UVL3KRTFv5N4GjhjUH7x7mp4b63eRrdYmQoOV9TRRWiJ6klu53ELbrGv1zmpJFMilGcxk/xL1FFFQ2IiaAY/eztJH0560JFFCwADknkfNRRQm2Inb7gDyemFIzTZCm1i0YWM/wAa8NRRTQCqInwUL5HqTzTJGXzAJoVYE4z6UUUAySJQpMcJYBeetNd2b70ZB7ENRRVEiO+FMaxhm64JxTUlSKMeZHn9cUUVLGPWSNhuiYDPUbetJMxDBldlOPu9qKKaY0Q3Hm3ChbZ2jnUZVux+tStC4iDuALkDO8d6KKaYiMRM8ZlVvnP8J6ZqUG38vLc87WGOhoooAPNhLGNEVQo+6FxUjJCkBWOFY93Lkc0UUnuMoahZtZBLq3IO4ZcdMj1qxEzPAjQxjDc9elFFWloDAxyMrSIfmHHJ4psQI/1zfMPQdKKKaJKl7fMhJibDKeSRVa1upJn/AHlpExP8YOOKKKqT0KRP5U0z+XbIEDdSCBU1vaQw5Wb5iO3XNFFRIGXPtcFthVj2S9F4yKebqZwCcJxnIHWiipYmQvuYbtxPsahltkukZckPjA+tFFUguRQ6VDaW5ku7hg56FBmln1WwiCgK8gA6kYoop7lXKx1xjzHboAPWopNUvZX/AHaooooraNKNxjF1K9LD5lx/OhtQvw3LL7UUUShFPYEhw1W+H9w49qDrd91wgwfSiipsrDSQPrGoMONopBqOqfe3JgjiiioY+VEbSarIA3nAZ96bJLqOfmlGaKKSYcqI5Jr+QbWlwOlaPh+8uxdCORvMjcbcE0UVdkOMVc1tQ0W3nQnaFP8AeHBrmbpLzTZtiTbk7ZNFFSmVOKLel6h9skEbxkOO6nitELKoYbsDsKKKU0rnPbUdbzTchpCAPUZpzIzg7DsyeveiipQDS0sOVkmLD1oooouI/9k="/>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8" descr="Strawberry distant rowsb(845 x 634) (422 x 317)">
            <a:extLst>
              <a:ext uri="{FF2B5EF4-FFF2-40B4-BE49-F238E27FC236}">
                <a16:creationId xmlns:a16="http://schemas.microsoft.com/office/drawing/2014/main" id="{1F96712C-FCA4-4342-9A77-08051BACCFC4}"/>
              </a:ext>
            </a:extLst>
          </p:cNvPr>
          <p:cNvPicPr>
            <a:picLocks noChangeAspect="1" noChangeArrowheads="1"/>
          </p:cNvPicPr>
          <p:nvPr/>
        </p:nvPicPr>
        <p:blipFill>
          <a:blip r:embed="rId2">
            <a:lum bright="6000"/>
            <a:extLst>
              <a:ext uri="{28A0092B-C50C-407E-A947-70E740481C1C}">
                <a14:useLocalDpi xmlns:a14="http://schemas.microsoft.com/office/drawing/2010/main"/>
              </a:ext>
            </a:extLst>
          </a:blip>
          <a:srcRect b="26581"/>
          <a:stretch>
            <a:fillRect/>
          </a:stretch>
        </p:blipFill>
        <p:spPr bwMode="auto">
          <a:xfrm>
            <a:off x="7611006" y="4010459"/>
            <a:ext cx="4140204" cy="228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a:extLst>
              <a:ext uri="{FF2B5EF4-FFF2-40B4-BE49-F238E27FC236}">
                <a16:creationId xmlns:a16="http://schemas.microsoft.com/office/drawing/2014/main" id="{CB450161-E2CB-439E-AE1A-5740A585C8E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12880" y="1563798"/>
            <a:ext cx="3138330" cy="235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083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Fruit farming - strawberries</a:t>
            </a:r>
          </a:p>
        </p:txBody>
      </p:sp>
      <p:sp>
        <p:nvSpPr>
          <p:cNvPr id="3" name="Subtitle 2"/>
          <p:cNvSpPr>
            <a:spLocks noGrp="1"/>
          </p:cNvSpPr>
          <p:nvPr>
            <p:ph type="subTitle" idx="1"/>
          </p:nvPr>
        </p:nvSpPr>
        <p:spPr>
          <a:xfrm>
            <a:off x="1169276" y="2571092"/>
            <a:ext cx="7865867" cy="3600000"/>
          </a:xfrm>
        </p:spPr>
        <p:txBody>
          <a:bodyPr/>
          <a:lstStyle/>
          <a:p>
            <a:pPr marL="0" indent="0">
              <a:buNone/>
            </a:pPr>
            <a:r>
              <a:rPr lang="en-US" sz="2000" dirty="0" smtClean="0"/>
              <a:t>UK strawberries are mostly grown on table tops under cover and the </a:t>
            </a:r>
            <a:r>
              <a:rPr lang="en-US" sz="2000" dirty="0"/>
              <a:t>plants are watered and fed via a system of pipes</a:t>
            </a:r>
            <a:r>
              <a:rPr lang="en-US" sz="2000" dirty="0" smtClean="0"/>
              <a:t>.</a:t>
            </a:r>
          </a:p>
          <a:p>
            <a:pPr marL="0" indent="0">
              <a:buNone/>
            </a:pPr>
            <a:endParaRPr lang="en-US" sz="2000" dirty="0"/>
          </a:p>
          <a:p>
            <a:pPr marL="0" indent="0">
              <a:buNone/>
            </a:pPr>
            <a:r>
              <a:rPr lang="en-US" sz="2000" dirty="0" smtClean="0"/>
              <a:t>The plants are first grown in trays and when they are big enough, they are planted into compost on the table tops.  The compost can be in bags, pots or troughs.</a:t>
            </a:r>
          </a:p>
          <a:p>
            <a:pPr marL="0" indent="0">
              <a:buNone/>
            </a:pPr>
            <a:endParaRPr lang="en-US" dirty="0"/>
          </a:p>
        </p:txBody>
      </p:sp>
      <p:pic>
        <p:nvPicPr>
          <p:cNvPr id="4" name="Picture 2">
            <a:extLst>
              <a:ext uri="{FF2B5EF4-FFF2-40B4-BE49-F238E27FC236}">
                <a16:creationId xmlns:a16="http://schemas.microsoft.com/office/drawing/2014/main" id="{4A94A40C-769D-4646-A94A-4E193E17722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0571" y="1681114"/>
            <a:ext cx="2373087" cy="177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477EB7C2-0DE0-4803-92CA-D08D99AE9A4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39666" y="3578386"/>
            <a:ext cx="2034896" cy="271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081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2" ma:contentTypeDescription="Create a new document." ma:contentTypeScope="" ma:versionID="b134f5e88b3ea123a910815f09e865d3">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58644792baf05f14ca744c1dc1f1ca8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1E97B9-2D0B-4C3A-8DF6-C3B749E75BA9}">
  <ds:schemaRefs>
    <ds:schemaRef ds:uri="http://purl.org/dc/terms/"/>
    <ds:schemaRef ds:uri="c53071f4-7f44-43fd-895c-8e7b6a3746b0"/>
    <ds:schemaRef ds:uri="http://schemas.microsoft.com/office/2006/documentManagement/types"/>
    <ds:schemaRef ds:uri="http://schemas.microsoft.com/office/infopath/2007/PartnerControls"/>
    <ds:schemaRef ds:uri="http://purl.org/dc/elements/1.1/"/>
    <ds:schemaRef ds:uri="http://schemas.microsoft.com/office/2006/metadata/properties"/>
    <ds:schemaRef ds:uri="ead97cfe-a968-427f-b02b-893e6ba0355a"/>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0578680-EADC-462A-B4AD-2BEF6A1D0E24}">
  <ds:schemaRefs>
    <ds:schemaRef ds:uri="http://schemas.microsoft.com/sharepoint/v3/contenttype/forms"/>
  </ds:schemaRefs>
</ds:datastoreItem>
</file>

<file path=customXml/itemProps3.xml><?xml version="1.0" encoding="utf-8"?>
<ds:datastoreItem xmlns:ds="http://schemas.openxmlformats.org/officeDocument/2006/customXml" ds:itemID="{A163F444-EBE5-4EAF-A523-51CC1EBC9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TotalTime>
  <Words>785</Words>
  <Application>Microsoft Office PowerPoint</Application>
  <PresentationFormat>Widescreen</PresentationFormat>
  <Paragraphs>86</Paragraphs>
  <Slides>16</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Arial</vt:lpstr>
      <vt:lpstr>Calibri</vt:lpstr>
      <vt:lpstr>Century Gothic</vt:lpstr>
      <vt:lpstr>Office Theme</vt:lpstr>
      <vt:lpstr>Custom Design</vt:lpstr>
      <vt:lpstr>1_Custom Design</vt:lpstr>
      <vt:lpstr>3_Custom Design</vt:lpstr>
      <vt:lpstr>Growing food</vt:lpstr>
      <vt:lpstr>Farming in the UK</vt:lpstr>
      <vt:lpstr>Principal crops</vt:lpstr>
      <vt:lpstr>Wheat farming</vt:lpstr>
      <vt:lpstr>Wheat farming</vt:lpstr>
      <vt:lpstr>Wheat farming</vt:lpstr>
      <vt:lpstr>Wheat farming</vt:lpstr>
      <vt:lpstr>Fruit farming - strawberries</vt:lpstr>
      <vt:lpstr>Fruit farming - strawberries</vt:lpstr>
      <vt:lpstr>Fruit farming - strawberries </vt:lpstr>
      <vt:lpstr>Vegetable farming - potatoes</vt:lpstr>
      <vt:lpstr>Vegetable farming - potatoes</vt:lpstr>
      <vt:lpstr>Vegetable farming - potatoes</vt:lpstr>
      <vt:lpstr>Vegetable farming - potatoes</vt:lpstr>
      <vt:lpstr>Vegetable farming - hydroponics</vt:lpstr>
      <vt:lpstr>Growing food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23</cp:revision>
  <dcterms:created xsi:type="dcterms:W3CDTF">2018-10-10T09:22:08Z</dcterms:created>
  <dcterms:modified xsi:type="dcterms:W3CDTF">2021-05-14T09:30:35Z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