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sldIdLst>
    <p:sldId id="256" r:id="rId8"/>
    <p:sldId id="281" r:id="rId9"/>
    <p:sldId id="282" r:id="rId10"/>
    <p:sldId id="285" r:id="rId11"/>
    <p:sldId id="287" r:id="rId12"/>
    <p:sldId id="294" r:id="rId13"/>
    <p:sldId id="279" r:id="rId14"/>
    <p:sldId id="278" r:id="rId15"/>
    <p:sldId id="275" r:id="rId16"/>
    <p:sldId id="261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5150"/>
    <a:srgbClr val="EDCCCC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875"/>
    <p:restoredTop sz="94655"/>
  </p:normalViewPr>
  <p:slideViewPr>
    <p:cSldViewPr snapToGrid="0" snapToObjects="1">
      <p:cViewPr varScale="1">
        <p:scale>
          <a:sx n="66" d="100"/>
          <a:sy n="66" d="100"/>
        </p:scale>
        <p:origin x="640" y="32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10" Type="http://schemas.openxmlformats.org/officeDocument/2006/relationships/slide" Target="slides/slide3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Section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Text here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EDCC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BF5150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 smtClean="0"/>
              <a:t>Heading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949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 smtClean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2021</a:t>
            </a:r>
            <a:endParaRPr lang="en-US" sz="900" b="0" i="0" dirty="0">
              <a:solidFill>
                <a:schemeClr val="tx1"/>
              </a:solidFill>
              <a:latin typeface="Arial" charset="0"/>
              <a:ea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foodafactoflife.org.uk/whole-school/whole-school-approach/guidelines-for-school-education-resources-about-food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8.jpeg"/><Relationship Id="rId5" Type="http://schemas.openxmlformats.org/officeDocument/2006/relationships/image" Target="../media/image17.jpeg"/><Relationship Id="rId4" Type="http://schemas.openxmlformats.org/officeDocument/2006/relationships/image" Target="../media/image1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23.jpeg"/><Relationship Id="rId5" Type="http://schemas.openxmlformats.org/officeDocument/2006/relationships/image" Target="../media/image22.jpeg"/><Relationship Id="rId4" Type="http://schemas.openxmlformats.org/officeDocument/2006/relationships/image" Target="../media/image2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 smtClean="0"/>
              <a:t>For further information, go to: </a:t>
            </a:r>
          </a:p>
          <a:p>
            <a:pPr marL="0" indent="0" algn="ctr">
              <a:buNone/>
            </a:pPr>
            <a:r>
              <a:rPr lang="en-GB" sz="3600" dirty="0" smtClean="0"/>
              <a:t>www.foodafactoflife.org.uk</a:t>
            </a:r>
            <a:endParaRPr lang="en-GB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7377" y="6153461"/>
            <a:ext cx="990439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latin typeface="Arial" panose="020B0604020202020204" pitchFamily="34" charset="0"/>
                <a:cs typeface="Arial" panose="020B0604020202020204" pitchFamily="34" charset="0"/>
              </a:rPr>
              <a:t>This resource meets the</a:t>
            </a:r>
            <a:r>
              <a:rPr lang="en-GB" sz="1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400" b="1" i="1" u="sng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Guidelines for producers and users of school education resources about food</a:t>
            </a:r>
            <a:r>
              <a:rPr lang="en-GB" sz="1400" b="1" i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89303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What do these have in common?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4091493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They all contain rice.</a:t>
            </a:r>
            <a:endParaRPr lang="en-GB" sz="2400" dirty="0"/>
          </a:p>
          <a:p>
            <a:pPr marL="0" indent="0">
              <a:buNone/>
            </a:pPr>
            <a:endParaRPr lang="en-GB" sz="2400" b="1" dirty="0"/>
          </a:p>
        </p:txBody>
      </p:sp>
      <p:pic>
        <p:nvPicPr>
          <p:cNvPr id="11" name="Picture 10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75057" y="3655454"/>
            <a:ext cx="3740287" cy="23200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268491" y="3399102"/>
            <a:ext cx="3657600" cy="27432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28535"/>
          <a:stretch/>
        </p:blipFill>
        <p:spPr>
          <a:xfrm>
            <a:off x="5125694" y="3565932"/>
            <a:ext cx="2638394" cy="24095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53912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Where does rice come from?</a:t>
            </a:r>
            <a:endParaRPr lang="en-GB" dirty="0"/>
          </a:p>
        </p:txBody>
      </p:sp>
      <p:sp>
        <p:nvSpPr>
          <p:cNvPr id="4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487568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Rice comes from a plant.</a:t>
            </a:r>
            <a:endParaRPr lang="en-GB" sz="2400" dirty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US" sz="2800" dirty="0" smtClean="0"/>
          </a:p>
          <a:p>
            <a:pPr marL="0" indent="0">
              <a:buNone/>
            </a:pPr>
            <a:endParaRPr lang="en-US" sz="2800" dirty="0"/>
          </a:p>
          <a:p>
            <a:pPr marL="0" indent="0">
              <a:buNone/>
            </a:pPr>
            <a:endParaRPr lang="en-GB" sz="2800" dirty="0" smtClean="0"/>
          </a:p>
        </p:txBody>
      </p:sp>
      <p:pic>
        <p:nvPicPr>
          <p:cNvPr id="5" name="Picture 2" descr="Rice Field. Ripe rice in the field stock image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94220" y="3518117"/>
            <a:ext cx="3628021" cy="24171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2" descr="Rice fields on terraced at Chiang Mai, Thailand. Rice fields on terraced with a beautiful sunset at Chiang Mai, Thailand stock photography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223217" y="3513246"/>
            <a:ext cx="3743743" cy="2480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90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Where is rice grown?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91392" y="2571092"/>
            <a:ext cx="6112673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400" dirty="0" smtClean="0"/>
              <a:t>Rice is grown </a:t>
            </a:r>
            <a:r>
              <a:rPr lang="en-GB" sz="2400" dirty="0"/>
              <a:t>in every continent of the </a:t>
            </a:r>
            <a:r>
              <a:rPr lang="en-GB" sz="2400" dirty="0" smtClean="0"/>
              <a:t>world, </a:t>
            </a:r>
            <a:r>
              <a:rPr lang="en-GB" sz="2400" dirty="0"/>
              <a:t>except </a:t>
            </a:r>
            <a:r>
              <a:rPr lang="en-GB" sz="2400" dirty="0" smtClean="0"/>
              <a:t>Antarctica. </a:t>
            </a:r>
          </a:p>
          <a:p>
            <a:pPr marL="0" indent="0" fontAlgn="base">
              <a:buNone/>
            </a:pPr>
            <a:r>
              <a:rPr lang="en-GB" sz="2400" dirty="0" smtClean="0"/>
              <a:t>When </a:t>
            </a:r>
            <a:r>
              <a:rPr lang="en-GB" sz="2400" dirty="0"/>
              <a:t>rice is harvested it is called </a:t>
            </a:r>
            <a:r>
              <a:rPr lang="en-GB" sz="2400" dirty="0" smtClean="0"/>
              <a:t>‘paddy</a:t>
            </a:r>
            <a:r>
              <a:rPr lang="en-GB" sz="2400" dirty="0"/>
              <a:t>'. </a:t>
            </a:r>
            <a:endParaRPr lang="en-GB" sz="2400" dirty="0" smtClean="0"/>
          </a:p>
          <a:p>
            <a:pPr marL="0" indent="0" fontAlgn="base">
              <a:buNone/>
            </a:pPr>
            <a:r>
              <a:rPr lang="en-GB" sz="2400" dirty="0" smtClean="0"/>
              <a:t>One grain </a:t>
            </a:r>
            <a:r>
              <a:rPr lang="en-GB" sz="2400" dirty="0"/>
              <a:t>of paddy contains one rice kernel. </a:t>
            </a:r>
            <a:endParaRPr lang="en-GB" sz="2400" dirty="0" smtClean="0"/>
          </a:p>
          <a:p>
            <a:pPr marL="0" indent="0">
              <a:buNone/>
            </a:pPr>
            <a:endParaRPr lang="en-US" sz="2400" dirty="0"/>
          </a:p>
          <a:p>
            <a:pPr marL="0" indent="0" fontAlgn="base">
              <a:buNone/>
            </a:pPr>
            <a:endParaRPr lang="en-GB" sz="2000" dirty="0" smtClean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07957" y="2654220"/>
            <a:ext cx="3206180" cy="2137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9506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Farming rice</a:t>
            </a:r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6656063" cy="3600000"/>
          </a:xfrm>
        </p:spPr>
        <p:txBody>
          <a:bodyPr/>
          <a:lstStyle/>
          <a:p>
            <a:pPr marL="0" indent="0" fontAlgn="base">
              <a:buNone/>
            </a:pPr>
            <a:r>
              <a:rPr lang="en-GB" sz="2400" dirty="0" smtClean="0"/>
              <a:t>The rice </a:t>
            </a:r>
            <a:r>
              <a:rPr lang="en-GB" sz="2400" dirty="0"/>
              <a:t>fields are prepared </a:t>
            </a:r>
            <a:r>
              <a:rPr lang="en-GB" sz="2400" dirty="0" smtClean="0"/>
              <a:t>by ploughing, fertilising and smoothing the soil.</a:t>
            </a:r>
          </a:p>
          <a:p>
            <a:pPr marL="0" indent="0">
              <a:buNone/>
            </a:pPr>
            <a:r>
              <a:rPr lang="en-GB" sz="2400" dirty="0"/>
              <a:t>Seedlings are started in </a:t>
            </a:r>
            <a:r>
              <a:rPr lang="en-GB" sz="2400" dirty="0" smtClean="0"/>
              <a:t>beds. </a:t>
            </a:r>
          </a:p>
          <a:p>
            <a:pPr marL="0" indent="0">
              <a:buNone/>
            </a:pPr>
            <a:r>
              <a:rPr lang="en-GB" sz="2400" dirty="0" smtClean="0"/>
              <a:t>After 30-50 </a:t>
            </a:r>
            <a:r>
              <a:rPr lang="en-GB" sz="2400" dirty="0"/>
              <a:t>days </a:t>
            </a:r>
            <a:r>
              <a:rPr lang="en-GB" sz="2400" dirty="0" smtClean="0"/>
              <a:t>the seedlings are planted </a:t>
            </a:r>
            <a:r>
              <a:rPr lang="en-GB" sz="2400" dirty="0"/>
              <a:t>by hand </a:t>
            </a:r>
            <a:r>
              <a:rPr lang="en-GB" sz="2400" dirty="0" smtClean="0"/>
              <a:t>in </a:t>
            </a:r>
            <a:r>
              <a:rPr lang="en-GB" sz="2400" dirty="0"/>
              <a:t>fields which have been flooded by rain or river water. </a:t>
            </a:r>
          </a:p>
          <a:p>
            <a:pPr marL="0" indent="0">
              <a:buNone/>
            </a:pPr>
            <a:r>
              <a:rPr lang="en-GB" sz="2400" dirty="0" smtClean="0"/>
              <a:t>The </a:t>
            </a:r>
            <a:r>
              <a:rPr lang="en-GB" sz="2400" dirty="0"/>
              <a:t>fields are drained before </a:t>
            </a:r>
            <a:r>
              <a:rPr lang="en-GB" sz="2400" dirty="0" smtClean="0"/>
              <a:t>the rice is cut.</a:t>
            </a:r>
            <a:endParaRPr lang="en-GB" sz="2400" dirty="0"/>
          </a:p>
          <a:p>
            <a:pPr marL="0" indent="0" fontAlgn="base">
              <a:buNone/>
            </a:pPr>
            <a:endParaRPr lang="en-GB" sz="2000" dirty="0"/>
          </a:p>
        </p:txBody>
      </p:sp>
      <p:pic>
        <p:nvPicPr>
          <p:cNvPr id="3074" name="Picture 2" descr="Rice fields on terraced at Chiang Mai, Thailand. Rice fields on terraced with a beautiful sunset at Chiang Mai, Thailand stock photography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21356" y="2571092"/>
            <a:ext cx="2682847" cy="17773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women-working-manually-in-a-green-paddy-field-in-south-India..-484720866 2125x1417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921356" y="4491331"/>
            <a:ext cx="2682847" cy="1786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849816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69274" y="1563798"/>
            <a:ext cx="9128612" cy="720000"/>
          </a:xfrm>
        </p:spPr>
        <p:txBody>
          <a:bodyPr/>
          <a:lstStyle/>
          <a:p>
            <a:r>
              <a:rPr lang="en-GB" dirty="0" smtClean="0"/>
              <a:t>Rice varieties</a:t>
            </a:r>
            <a:endParaRPr lang="en-GB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464280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There are three basic types of rice: </a:t>
            </a:r>
          </a:p>
          <a:p>
            <a:r>
              <a:rPr lang="en-GB" sz="2400" dirty="0" smtClean="0"/>
              <a:t>long grain (fluffy), e.g. served with main dishes that have sauces;</a:t>
            </a:r>
          </a:p>
          <a:p>
            <a:r>
              <a:rPr lang="en-GB" sz="2400" dirty="0" smtClean="0"/>
              <a:t>medium grain (creamy), e.g. risotto and puddings;</a:t>
            </a:r>
          </a:p>
          <a:p>
            <a:r>
              <a:rPr lang="en-GB" sz="2400" dirty="0" smtClean="0"/>
              <a:t>short grain (sticky), e.g. sushi and puddings.</a:t>
            </a:r>
          </a:p>
          <a:p>
            <a:pPr marL="0" indent="0">
              <a:buNone/>
            </a:pPr>
            <a:endParaRPr lang="en-GB" sz="2400" dirty="0" smtClean="0"/>
          </a:p>
        </p:txBody>
      </p:sp>
      <p:pic>
        <p:nvPicPr>
          <p:cNvPr id="6" name="Picture 4" descr="Rice types. Assortment of different rice types royalty free stock photo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16200000">
            <a:off x="7629370" y="1698659"/>
            <a:ext cx="3256341" cy="50012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5379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Dishes with rice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54004" y="2561411"/>
            <a:ext cx="4932266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Rice can be used in lots of dishes. </a:t>
            </a:r>
            <a:endParaRPr lang="en-GB" sz="24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88083" y="4046051"/>
            <a:ext cx="2977244" cy="2115055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37938" b="9213"/>
          <a:stretch/>
        </p:blipFill>
        <p:spPr>
          <a:xfrm>
            <a:off x="6164481" y="2265140"/>
            <a:ext cx="2404889" cy="190676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426482" y="4171909"/>
            <a:ext cx="2970513" cy="22278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64281" y="4362351"/>
            <a:ext cx="2717498" cy="1809681"/>
          </a:xfrm>
          <a:prstGeom prst="rect">
            <a:avLst/>
          </a:prstGeom>
        </p:spPr>
      </p:pic>
      <p:pic>
        <p:nvPicPr>
          <p:cNvPr id="12" name="Picture 11"/>
          <p:cNvPicPr/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873476" y="2175441"/>
            <a:ext cx="2699108" cy="1884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855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Similar plants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560374" cy="3600000"/>
          </a:xfrm>
        </p:spPr>
        <p:txBody>
          <a:bodyPr/>
          <a:lstStyle/>
          <a:p>
            <a:pPr marL="0" indent="0">
              <a:buNone/>
            </a:pPr>
            <a:r>
              <a:rPr lang="en-GB" sz="2400" dirty="0" smtClean="0"/>
              <a:t>Wheat, barley, oats, maize and quinoa are all plants that produce grains, and are harvested, that are similar </a:t>
            </a:r>
            <a:r>
              <a:rPr lang="en-GB" sz="2400" dirty="0"/>
              <a:t>to </a:t>
            </a:r>
            <a:r>
              <a:rPr lang="en-GB" sz="2400" dirty="0" smtClean="0"/>
              <a:t>rice.</a:t>
            </a:r>
            <a:endParaRPr lang="en-GB" sz="2400" dirty="0"/>
          </a:p>
        </p:txBody>
      </p:sp>
      <p:pic>
        <p:nvPicPr>
          <p:cNvPr id="1028" name="Picture 4" descr="Maize kernels. On a white background royalty free stock photo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37795" y="3999186"/>
            <a:ext cx="2717856" cy="18039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Oats. Isolated on white background royalty free stock photography"/>
          <p:cNvPicPr>
            <a:picLocks noChangeAspect="1" noChangeArrowheads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392132" y="3230524"/>
            <a:ext cx="2749292" cy="18317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Quinoa grain closeup. Pile of quinoa grain on white background royalty free stock photos"/>
          <p:cNvPicPr>
            <a:picLocks noChangeAspect="1" noChangeArrowheads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728607" y="4035081"/>
            <a:ext cx="2599902" cy="1732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Raw wheat on white background. Healthy grains and cereals royalty free stock images"/>
          <p:cNvPicPr>
            <a:picLocks noChangeAspect="1" noChangeArrowheads="1"/>
          </p:cNvPicPr>
          <p:nvPr/>
        </p:nvPicPr>
        <p:blipFill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225135" y="1678883"/>
            <a:ext cx="3180929" cy="16978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Barley Grains Isolated on White Background. A pile of barley grains isolated on a white background stock image"/>
          <p:cNvPicPr>
            <a:picLocks noChangeAspect="1" noChangeArrowheads="1"/>
          </p:cNvPicPr>
          <p:nvPr/>
        </p:nvPicPr>
        <p:blipFill>
          <a:blip r:embed="rId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4214737" y="3741730"/>
            <a:ext cx="2150030" cy="21500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8437360" y="3336560"/>
            <a:ext cx="134314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Wheat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22787" y="5704699"/>
            <a:ext cx="1331111" cy="3741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Maize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848531" y="5704699"/>
            <a:ext cx="12508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Barley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605047" y="5762921"/>
            <a:ext cx="1300994" cy="368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Quinoa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10406064" y="4993730"/>
            <a:ext cx="1137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Oats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1016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Summary</a:t>
            </a:r>
            <a:endParaRPr lang="en-GB" dirty="0"/>
          </a:p>
        </p:txBody>
      </p:sp>
      <p:sp>
        <p:nvSpPr>
          <p:cNvPr id="5" name="Right Arrow 4"/>
          <p:cNvSpPr/>
          <p:nvPr/>
        </p:nvSpPr>
        <p:spPr>
          <a:xfrm>
            <a:off x="3783553" y="2754955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613846" y="4688360"/>
            <a:ext cx="33881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Rice is from plants.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632606" y="4721961"/>
            <a:ext cx="287254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Rice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666372" y="4721960"/>
            <a:ext cx="30744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Lots of meals are made with rice.</a:t>
            </a:r>
            <a:endParaRPr lang="en-GB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ight Arrow 8"/>
          <p:cNvSpPr/>
          <p:nvPr/>
        </p:nvSpPr>
        <p:spPr>
          <a:xfrm>
            <a:off x="7505155" y="2754954"/>
            <a:ext cx="936104" cy="648072"/>
          </a:xfrm>
          <a:prstGeom prst="rightArrow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1" name="Picture 2" descr="Rice Field. Ripe rice in the field stock images"/>
          <p:cNvPicPr>
            <a:picLocks noChangeAspect="1" noChangeArrowheads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13846" y="2496000"/>
            <a:ext cx="2972092" cy="19801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713505" y="2899954"/>
            <a:ext cx="2791650" cy="1518658"/>
          </a:xfrm>
          <a:prstGeom prst="rect">
            <a:avLst/>
          </a:prstGeom>
        </p:spPr>
      </p:pic>
      <p:pic>
        <p:nvPicPr>
          <p:cNvPr id="13" name="Picture 2" descr="https://www.foodafactoflife.org.uk/media/3410/roasted-butternut-squash-risotto.jpg?anchor=center&amp;mode=crop&amp;width=402&amp;height=245&amp;rnd=132415464580000000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8666372" y="2486879"/>
            <a:ext cx="2998166" cy="1989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9556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3" ma:contentTypeDescription="Create a new document." ma:contentTypeScope="" ma:versionID="5029caf337f57718e1c0dfef63cd682c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fe479430d16b5c2b356496b4bcff2c34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66A6226-7D25-4656-A95F-08453A78826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6CADBE-739F-4D79-97A1-B8BEFB24059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7F1DDA0-AA0E-49EE-A836-13940808B82E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c53071f4-7f44-43fd-895c-8e7b6a3746b0"/>
    <ds:schemaRef ds:uri="http://purl.org/dc/dcmitype/"/>
    <ds:schemaRef ds:uri="http://schemas.microsoft.com/office/infopath/2007/PartnerControls"/>
    <ds:schemaRef ds:uri="http://purl.org/dc/terms/"/>
    <ds:schemaRef ds:uri="http://schemas.openxmlformats.org/package/2006/metadata/core-properties"/>
    <ds:schemaRef ds:uri="ead97cfe-a968-427f-b02b-893e6ba0355a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1443</TotalTime>
  <Words>247</Words>
  <Application>Microsoft Office PowerPoint</Application>
  <PresentationFormat>Widescreen</PresentationFormat>
  <Paragraphs>38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Arial</vt:lpstr>
      <vt:lpstr>Calibri</vt:lpstr>
      <vt:lpstr>Office Theme</vt:lpstr>
      <vt:lpstr>Custom Design</vt:lpstr>
      <vt:lpstr>1_Custom Design</vt:lpstr>
      <vt:lpstr>3_Custom Design</vt:lpstr>
      <vt:lpstr>Rice</vt:lpstr>
      <vt:lpstr>What do these have in common?</vt:lpstr>
      <vt:lpstr>Where does rice come from?</vt:lpstr>
      <vt:lpstr>Where is rice grown?</vt:lpstr>
      <vt:lpstr>Farming rice</vt:lpstr>
      <vt:lpstr>Rice varieties</vt:lpstr>
      <vt:lpstr>Dishes with rice</vt:lpstr>
      <vt:lpstr>Similar plants</vt:lpstr>
      <vt:lpstr>Summary</vt:lpstr>
      <vt:lpstr>Rice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Frances Meek</cp:lastModifiedBy>
  <cp:revision>51</cp:revision>
  <dcterms:created xsi:type="dcterms:W3CDTF">2018-10-10T09:22:08Z</dcterms:created>
  <dcterms:modified xsi:type="dcterms:W3CDTF">2021-06-04T09:10:05Z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