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738" r:id="rId6"/>
    <p:sldMasterId id="2147483743" r:id="rId7"/>
    <p:sldMasterId id="2147483745" r:id="rId8"/>
    <p:sldMasterId id="2147483747" r:id="rId9"/>
    <p:sldMasterId id="2147483750" r:id="rId10"/>
  </p:sldMasterIdLst>
  <p:notesMasterIdLst>
    <p:notesMasterId r:id="rId22"/>
  </p:notesMasterIdLst>
  <p:handoutMasterIdLst>
    <p:handoutMasterId r:id="rId23"/>
  </p:handoutMasterIdLst>
  <p:sldIdLst>
    <p:sldId id="388" r:id="rId11"/>
    <p:sldId id="469" r:id="rId12"/>
    <p:sldId id="500" r:id="rId13"/>
    <p:sldId id="494" r:id="rId14"/>
    <p:sldId id="499" r:id="rId15"/>
    <p:sldId id="495" r:id="rId16"/>
    <p:sldId id="496" r:id="rId17"/>
    <p:sldId id="498" r:id="rId18"/>
    <p:sldId id="497" r:id="rId19"/>
    <p:sldId id="361" r:id="rId20"/>
    <p:sldId id="362"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Lockyer" initials="SL" lastIdx="9" clrIdx="0">
    <p:extLst>
      <p:ext uri="{19B8F6BF-5375-455C-9EA6-DF929625EA0E}">
        <p15:presenceInfo xmlns:p15="http://schemas.microsoft.com/office/powerpoint/2012/main" userId="S-1-5-21-1974762338-2042246095-630515929-1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A5"/>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9778C-B5AF-4CA4-80D0-EE15F95013E0}" v="31" dt="2021-03-23T11:34:22.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86" autoAdjust="0"/>
  </p:normalViewPr>
  <p:slideViewPr>
    <p:cSldViewPr snapToGrid="0">
      <p:cViewPr varScale="1">
        <p:scale>
          <a:sx n="62" d="100"/>
          <a:sy n="62" d="100"/>
        </p:scale>
        <p:origin x="80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1B08CF3D-FF37-4C1C-82E8-430E71F90BAD}" type="datetimeFigureOut">
              <a:rPr lang="en-GB" smtClean="0"/>
              <a:t>10/06/2021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C1F54C-240F-49B2-893A-16BFF9AD5089}" type="slidenum">
              <a:rPr lang="en-GB" smtClean="0"/>
              <a:t>‹#›</a:t>
            </a:fld>
            <a:endParaRPr lang="en-GB"/>
          </a:p>
        </p:txBody>
      </p:sp>
    </p:spTree>
    <p:extLst>
      <p:ext uri="{BB962C8B-B14F-4D97-AF65-F5344CB8AC3E}">
        <p14:creationId xmlns:p14="http://schemas.microsoft.com/office/powerpoint/2010/main" val="170133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AAB554F4-ED46-4F26-A2D6-3B07EEE860FA}" type="datetimeFigureOut">
              <a:rPr lang="en-GB" smtClean="0"/>
              <a:t>10/06/2021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666ED-86A5-4133-9AFC-9F5F8839214E}" type="slidenum">
              <a:rPr lang="en-GB" smtClean="0"/>
              <a:t>‹#›</a:t>
            </a:fld>
            <a:endParaRPr lang="en-GB"/>
          </a:p>
        </p:txBody>
      </p:sp>
    </p:spTree>
    <p:extLst>
      <p:ext uri="{BB962C8B-B14F-4D97-AF65-F5344CB8AC3E}">
        <p14:creationId xmlns:p14="http://schemas.microsoft.com/office/powerpoint/2010/main" val="429208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a:t>
            </a:fld>
            <a:endParaRPr lang="en-GB"/>
          </a:p>
        </p:txBody>
      </p:sp>
    </p:spTree>
    <p:extLst>
      <p:ext uri="{BB962C8B-B14F-4D97-AF65-F5344CB8AC3E}">
        <p14:creationId xmlns:p14="http://schemas.microsoft.com/office/powerpoint/2010/main" val="52967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3CF957-BDFF-47E8-9214-FEEF451BFF3C}" type="slidenum">
              <a:rPr lang="en-GB" smtClean="0"/>
              <a:t>2</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1219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4</a:t>
            </a:fld>
            <a:endParaRPr lang="en-GB"/>
          </a:p>
        </p:txBody>
      </p:sp>
    </p:spTree>
    <p:extLst>
      <p:ext uri="{BB962C8B-B14F-4D97-AF65-F5344CB8AC3E}">
        <p14:creationId xmlns:p14="http://schemas.microsoft.com/office/powerpoint/2010/main" val="330007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3CF957-BDFF-47E8-9214-FEEF451BFF3C}" type="slidenum">
              <a:rPr lang="en-GB" smtClean="0"/>
              <a:t>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7140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ACD7-ED27-4292-8B74-2526C0FA47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C6668-8E2B-49E5-A397-1FE62B765D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6231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TC UEL">
    <p:spTree>
      <p:nvGrpSpPr>
        <p:cNvPr id="1" name=""/>
        <p:cNvGrpSpPr/>
        <p:nvPr/>
      </p:nvGrpSpPr>
      <p:grpSpPr>
        <a:xfrm>
          <a:off x="0" y="0"/>
          <a:ext cx="0" cy="0"/>
          <a:chOff x="0" y="0"/>
          <a:chExt cx="0" cy="0"/>
        </a:xfrm>
      </p:grpSpPr>
      <p:sp>
        <p:nvSpPr>
          <p:cNvPr id="2" name="Title 1"/>
          <p:cNvSpPr>
            <a:spLocks noGrp="1"/>
          </p:cNvSpPr>
          <p:nvPr>
            <p:ph type="title"/>
          </p:nvPr>
        </p:nvSpPr>
        <p:spPr>
          <a:xfrm>
            <a:off x="719403" y="274638"/>
            <a:ext cx="10862997"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666712" y="1500176"/>
            <a:ext cx="10972800" cy="4156042"/>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095A6A8-E67F-4495-8C77-DB6D965D2AF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5" y="5656217"/>
            <a:ext cx="1610054" cy="150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64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C49AEAC-53E9-43E7-AE3A-448BAF47A916}"/>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5" y="5647326"/>
            <a:ext cx="1619552" cy="1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95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2541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Tree>
    <p:extLst>
      <p:ext uri="{BB962C8B-B14F-4D97-AF65-F5344CB8AC3E}">
        <p14:creationId xmlns:p14="http://schemas.microsoft.com/office/powerpoint/2010/main" val="384056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4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34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a:xfrm>
            <a:off x="11296651" y="6218239"/>
            <a:ext cx="732367" cy="523875"/>
          </a:xfrm>
          <a:prstGeom prst="rect">
            <a:avLst/>
          </a:prstGeom>
        </p:spPr>
        <p:txBody>
          <a:bodyPr lIns="91425" tIns="91425" rIns="91425" bIns="91425" anchor="ctr" anchorCtr="0">
            <a:noAutofit/>
          </a:bodyPr>
          <a:lstStyle>
            <a:lvl1pPr>
              <a:spcBef>
                <a:spcPts val="0"/>
              </a:spcBef>
              <a:defRPr/>
            </a:lvl1pPr>
          </a:lstStyle>
          <a:p>
            <a:pPr>
              <a:defRPr/>
            </a:pPr>
            <a:fld id="{F38878DE-4658-D147-84A7-944727CC447C}" type="slidenum">
              <a:rPr lang="en-GB"/>
              <a:pPr>
                <a:defRPr/>
              </a:pPr>
              <a:t>‹#›</a:t>
            </a:fld>
            <a:endParaRPr lang="en-GB"/>
          </a:p>
        </p:txBody>
      </p:sp>
    </p:spTree>
    <p:extLst>
      <p:ext uri="{BB962C8B-B14F-4D97-AF65-F5344CB8AC3E}">
        <p14:creationId xmlns:p14="http://schemas.microsoft.com/office/powerpoint/2010/main" val="87116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2400" y="274638"/>
            <a:ext cx="6350000" cy="1143000"/>
          </a:xfrm>
        </p:spPr>
        <p:txBody>
          <a:bodyPr/>
          <a:lstStyle/>
          <a:p>
            <a:r>
              <a:rPr lang="en-US"/>
              <a:t>Click to edit Master title style</a:t>
            </a:r>
          </a:p>
        </p:txBody>
      </p:sp>
      <p:sp>
        <p:nvSpPr>
          <p:cNvPr id="3" name="Content Placeholder 2"/>
          <p:cNvSpPr>
            <a:spLocks noGrp="1"/>
          </p:cNvSpPr>
          <p:nvPr>
            <p:ph idx="1"/>
          </p:nvPr>
        </p:nvSpPr>
        <p:spPr>
          <a:xfrm>
            <a:off x="5327651" y="1600201"/>
            <a:ext cx="62547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005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a:t>Title here</a:t>
            </a:r>
            <a:endParaRPr lang="en-GB"/>
          </a:p>
        </p:txBody>
      </p:sp>
      <p:sp>
        <p:nvSpPr>
          <p:cNvPr id="4" name="Text Placeholder 3"/>
          <p:cNvSpPr>
            <a:spLocks noGrp="1"/>
          </p:cNvSpPr>
          <p:nvPr>
            <p:ph type="body" sz="quarter" idx="10"/>
          </p:nvPr>
        </p:nvSpPr>
        <p:spPr>
          <a:xfrm>
            <a:off x="609600" y="1854200"/>
            <a:ext cx="11123613" cy="4070350"/>
          </a:xfrm>
        </p:spPr>
        <p:txBody>
          <a:bodyPr>
            <a:normAutofit/>
          </a:bodyPr>
          <a:lstStyle>
            <a:lvl1pPr>
              <a:defRPr sz="2000"/>
            </a:lvl1pPr>
          </a:lstStyle>
          <a:p>
            <a:pPr lvl="0"/>
            <a:r>
              <a:rPr lang="en-US"/>
              <a:t>Click to edit</a:t>
            </a:r>
            <a:endParaRPr lang="en-GB"/>
          </a:p>
        </p:txBody>
      </p:sp>
    </p:spTree>
    <p:extLst>
      <p:ext uri="{BB962C8B-B14F-4D97-AF65-F5344CB8AC3E}">
        <p14:creationId xmlns:p14="http://schemas.microsoft.com/office/powerpoint/2010/main" val="33145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Title here</a:t>
            </a:r>
            <a:endParaRPr lang="en-GB"/>
          </a:p>
        </p:txBody>
      </p:sp>
      <p:sp>
        <p:nvSpPr>
          <p:cNvPr id="4" name="Text Placeholder 3"/>
          <p:cNvSpPr>
            <a:spLocks noGrp="1"/>
          </p:cNvSpPr>
          <p:nvPr>
            <p:ph type="body" sz="quarter" idx="10"/>
          </p:nvPr>
        </p:nvSpPr>
        <p:spPr>
          <a:xfrm>
            <a:off x="609600" y="1854021"/>
            <a:ext cx="7362825" cy="4044950"/>
          </a:xfrm>
        </p:spPr>
        <p:txBody>
          <a:bodyPr>
            <a:normAutofit/>
          </a:bodyPr>
          <a:lstStyle>
            <a:lvl1pPr>
              <a:defRPr sz="2000" baseline="0"/>
            </a:lvl1pPr>
          </a:lstStyle>
          <a:p>
            <a:pPr lvl="0"/>
            <a:r>
              <a:rPr lang="en-US"/>
              <a:t>Click to edit </a:t>
            </a:r>
            <a:endParaRPr lang="en-GB"/>
          </a:p>
        </p:txBody>
      </p:sp>
      <p:sp>
        <p:nvSpPr>
          <p:cNvPr id="6" name="Picture Placeholder 5"/>
          <p:cNvSpPr>
            <a:spLocks noGrp="1"/>
          </p:cNvSpPr>
          <p:nvPr>
            <p:ph type="pic" sz="quarter" idx="11"/>
          </p:nvPr>
        </p:nvSpPr>
        <p:spPr>
          <a:xfrm>
            <a:off x="8075613" y="1854200"/>
            <a:ext cx="3798887" cy="4044950"/>
          </a:xfrm>
        </p:spPr>
        <p:txBody>
          <a:bodyPr/>
          <a:lstStyle/>
          <a:p>
            <a:endParaRPr lang="en-GB"/>
          </a:p>
        </p:txBody>
      </p:sp>
    </p:spTree>
    <p:extLst>
      <p:ext uri="{BB962C8B-B14F-4D97-AF65-F5344CB8AC3E}">
        <p14:creationId xmlns:p14="http://schemas.microsoft.com/office/powerpoint/2010/main" val="10092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837127"/>
            <a:ext cx="11128310"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200"/>
            <a:ext cx="11123613" cy="4070350"/>
          </a:xfrm>
          <a:prstGeom prst="rect">
            <a:avLst/>
          </a:prstGeom>
        </p:spPr>
        <p:txBody>
          <a:bodyPr>
            <a:normAutofit/>
          </a:bodyPr>
          <a:lstStyle>
            <a:lvl1pPr marL="0" indent="0">
              <a:buFontTx/>
              <a:buNone/>
              <a:defRPr sz="2000">
                <a:latin typeface="Arial" charset="0"/>
                <a:ea typeface="Arial" charset="0"/>
                <a:cs typeface="Arial" charset="0"/>
              </a:defRPr>
            </a:lvl1pPr>
          </a:lstStyle>
          <a:p>
            <a:pPr lvl="0"/>
            <a:r>
              <a:rPr lang="en-US"/>
              <a:t>Click to edit</a:t>
            </a:r>
            <a:endParaRPr lang="en-GB"/>
          </a:p>
        </p:txBody>
      </p:sp>
    </p:spTree>
    <p:extLst>
      <p:ext uri="{BB962C8B-B14F-4D97-AF65-F5344CB8AC3E}">
        <p14:creationId xmlns:p14="http://schemas.microsoft.com/office/powerpoint/2010/main" val="44392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599" y="837127"/>
            <a:ext cx="11268269"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021"/>
            <a:ext cx="7362825" cy="4044950"/>
          </a:xfrm>
          <a:prstGeom prst="rect">
            <a:avLst/>
          </a:prstGeom>
        </p:spPr>
        <p:txBody>
          <a:bodyPr>
            <a:normAutofit/>
          </a:bodyPr>
          <a:lstStyle>
            <a:lvl1pPr marL="0" indent="0">
              <a:buFontTx/>
              <a:buNone/>
              <a:defRPr sz="2000" baseline="0">
                <a:latin typeface="Arial" charset="0"/>
                <a:ea typeface="Arial" charset="0"/>
                <a:cs typeface="Arial" charset="0"/>
              </a:defRPr>
            </a:lvl1pPr>
          </a:lstStyle>
          <a:p>
            <a:pPr lvl="0"/>
            <a:r>
              <a:rPr lang="en-US"/>
              <a:t>Click to edit </a:t>
            </a:r>
            <a:endParaRPr lang="en-GB"/>
          </a:p>
        </p:txBody>
      </p:sp>
      <p:sp>
        <p:nvSpPr>
          <p:cNvPr id="9" name="Picture Placeholder 5"/>
          <p:cNvSpPr>
            <a:spLocks noGrp="1"/>
          </p:cNvSpPr>
          <p:nvPr>
            <p:ph type="pic" sz="quarter" idx="11"/>
          </p:nvPr>
        </p:nvSpPr>
        <p:spPr>
          <a:xfrm>
            <a:off x="8075613" y="1854200"/>
            <a:ext cx="3798887" cy="4044950"/>
          </a:xfrm>
          <a:prstGeom prst="rect">
            <a:avLst/>
          </a:prstGeom>
        </p:spPr>
        <p:txBody>
          <a:bodyPr/>
          <a:lstStyle>
            <a:lvl1pPr marL="0" indent="0">
              <a:buFontTx/>
              <a:buNone/>
              <a:defRPr sz="2400">
                <a:latin typeface="Arial" charset="0"/>
                <a:ea typeface="Arial" charset="0"/>
                <a:cs typeface="Arial" charset="0"/>
              </a:defRPr>
            </a:lvl1pPr>
          </a:lstStyle>
          <a:p>
            <a:endParaRPr lang="en-GB"/>
          </a:p>
        </p:txBody>
      </p:sp>
    </p:spTree>
    <p:extLst>
      <p:ext uri="{BB962C8B-B14F-4D97-AF65-F5344CB8AC3E}">
        <p14:creationId xmlns:p14="http://schemas.microsoft.com/office/powerpoint/2010/main" val="64758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 here</a:t>
            </a:r>
          </a:p>
        </p:txBody>
      </p:sp>
    </p:spTree>
    <p:extLst>
      <p:ext uri="{BB962C8B-B14F-4D97-AF65-F5344CB8AC3E}">
        <p14:creationId xmlns:p14="http://schemas.microsoft.com/office/powerpoint/2010/main" val="191622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3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90"/>
            <a:ext cx="9144000" cy="3087973"/>
          </a:xfrm>
          <a:prstGeom prst="rect">
            <a:avLst/>
          </a:prstGeom>
        </p:spPr>
        <p:txBody>
          <a:bodyPr lIns="0" tIns="0" rIns="0" bIns="0"/>
          <a:lstStyle>
            <a:lvl1pPr marL="214313" indent="-214313" algn="l">
              <a:buFont typeface="Arial" charset="0"/>
              <a:buChar char="•"/>
              <a:defRPr sz="1350">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a:t>
            </a:r>
          </a:p>
        </p:txBody>
      </p:sp>
    </p:spTree>
    <p:extLst>
      <p:ext uri="{BB962C8B-B14F-4D97-AF65-F5344CB8AC3E}">
        <p14:creationId xmlns:p14="http://schemas.microsoft.com/office/powerpoint/2010/main" val="9671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85373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4" y="4676504"/>
            <a:ext cx="2656676" cy="248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6148" y="1412776"/>
            <a:ext cx="8544949" cy="1728192"/>
          </a:xfrm>
        </p:spPr>
        <p:txBody>
          <a:bodyPr/>
          <a:lstStyle>
            <a:lvl1pPr algn="ctr">
              <a:defRPr sz="6000" b="1" baseline="0">
                <a:solidFill>
                  <a:schemeClr val="accent4">
                    <a:lumMod val="75000"/>
                  </a:schemeClr>
                </a:solidFill>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51794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hyperlink" Target="http://www.foodafactoflife.org.uk/"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hyperlink" Target="http://www.foodafactoflife.org.uk/" TargetMode="Externa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8.jpeg"/><Relationship Id="rId5" Type="http://schemas.openxmlformats.org/officeDocument/2006/relationships/slideLayout" Target="../slideLayouts/slideLayout13.xml"/><Relationship Id="rId10" Type="http://schemas.openxmlformats.org/officeDocument/2006/relationships/theme" Target="../theme/theme7.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492" y="0"/>
            <a:ext cx="12172508" cy="6847036"/>
          </a:xfrm>
          <a:prstGeom prst="rect">
            <a:avLst/>
          </a:prstGeom>
        </p:spPr>
      </p:pic>
    </p:spTree>
    <p:extLst>
      <p:ext uri="{BB962C8B-B14F-4D97-AF65-F5344CB8AC3E}">
        <p14:creationId xmlns:p14="http://schemas.microsoft.com/office/powerpoint/2010/main" val="1032443473"/>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7127"/>
            <a:ext cx="8398374" cy="624819"/>
          </a:xfrm>
          <a:prstGeom prst="rect">
            <a:avLst/>
          </a:prstGeom>
        </p:spPr>
        <p:txBody>
          <a:bodyPr vert="horz" lIns="91440" tIns="45720" rIns="91440" bIns="45720" rtlCol="0" anchor="ctr">
            <a:normAutofit/>
          </a:bodyPr>
          <a:lstStyle/>
          <a:p>
            <a:r>
              <a:rPr lang="en-US"/>
              <a:t>Title here</a:t>
            </a:r>
            <a:endParaRPr lang="en-GB"/>
          </a:p>
        </p:txBody>
      </p:sp>
      <p:sp>
        <p:nvSpPr>
          <p:cNvPr id="3" name="Text Placeholder 2"/>
          <p:cNvSpPr>
            <a:spLocks noGrp="1"/>
          </p:cNvSpPr>
          <p:nvPr>
            <p:ph type="body" idx="1"/>
          </p:nvPr>
        </p:nvSpPr>
        <p:spPr>
          <a:xfrm>
            <a:off x="609600" y="1867437"/>
            <a:ext cx="11135932" cy="3889419"/>
          </a:xfrm>
          <a:prstGeom prst="rect">
            <a:avLst/>
          </a:prstGeom>
        </p:spPr>
        <p:txBody>
          <a:bodyPr vert="horz" lIns="91440" tIns="45720" rIns="91440" bIns="45720" rtlCol="0">
            <a:normAutofit/>
          </a:bodyPr>
          <a:lstStyle/>
          <a:p>
            <a:pPr lvl="0"/>
            <a:r>
              <a:rPr lang="en-GB" sz="2400">
                <a:latin typeface="Arial" panose="020B0604020202020204" pitchFamily="34" charset="0"/>
                <a:cs typeface="Arial" panose="020B0604020202020204" pitchFamily="34" charset="0"/>
              </a:rPr>
              <a:t>Click to add text</a:t>
            </a:r>
            <a:endParaRPr lang="en-GB"/>
          </a:p>
        </p:txBody>
      </p:sp>
    </p:spTree>
    <p:extLst>
      <p:ext uri="{BB962C8B-B14F-4D97-AF65-F5344CB8AC3E}">
        <p14:creationId xmlns:p14="http://schemas.microsoft.com/office/powerpoint/2010/main" val="1450869770"/>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a:buNone/>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7591442"/>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dirty="0">
                <a:solidFill>
                  <a:prstClr val="black"/>
                </a:solidFill>
                <a:latin typeface="Arial" charset="0"/>
                <a:ea typeface="Arial" charset="0"/>
                <a:cs typeface="Arial" charset="0"/>
                <a:hlinkClick r:id="rId4"/>
              </a:rPr>
              <a:t>www.foodafactoflife.org.uk</a:t>
            </a:r>
            <a:r>
              <a:rPr lang="en-US" sz="675" dirty="0">
                <a:solidFill>
                  <a:prstClr val="black"/>
                </a:solidFill>
                <a:latin typeface="Arial" charset="0"/>
                <a:ea typeface="Arial" charset="0"/>
                <a:cs typeface="Arial" charset="0"/>
              </a:rPr>
              <a:t>    © Food – a fact of life 2021</a:t>
            </a:r>
          </a:p>
        </p:txBody>
      </p:sp>
    </p:spTree>
    <p:extLst>
      <p:ext uri="{BB962C8B-B14F-4D97-AF65-F5344CB8AC3E}">
        <p14:creationId xmlns:p14="http://schemas.microsoft.com/office/powerpoint/2010/main" val="1438286082"/>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73072" y="6539530"/>
            <a:ext cx="10721788" cy="103875"/>
          </a:xfrm>
          <a:prstGeom prst="rect">
            <a:avLst/>
          </a:prstGeom>
          <a:noFill/>
        </p:spPr>
        <p:txBody>
          <a:bodyPr wrap="square" lIns="0" tIns="0" rIns="0" bIns="0" rtlCol="0">
            <a:spAutoFit/>
          </a:bodyPr>
          <a:lstStyle/>
          <a:p>
            <a:pPr algn="r"/>
            <a:r>
              <a:rPr lang="en-US" sz="675" b="0" i="0" dirty="0">
                <a:solidFill>
                  <a:schemeClr val="tx1"/>
                </a:solidFill>
                <a:latin typeface="Arial" charset="0"/>
                <a:ea typeface="Arial" charset="0"/>
                <a:cs typeface="Arial" charset="0"/>
                <a:hlinkClick r:id="rId4"/>
              </a:rPr>
              <a:t>www.foodafactoflife.org.uk</a:t>
            </a:r>
            <a:r>
              <a:rPr lang="en-US" sz="675" b="0" i="0" baseline="0" dirty="0">
                <a:solidFill>
                  <a:schemeClr val="tx1"/>
                </a:solidFill>
                <a:latin typeface="Arial" charset="0"/>
                <a:ea typeface="Arial" charset="0"/>
                <a:cs typeface="Arial" charset="0"/>
              </a:rPr>
              <a:t>    </a:t>
            </a:r>
            <a:r>
              <a:rPr lang="en-US" sz="675"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3614256877"/>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3233581278"/>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32400" y="274638"/>
            <a:ext cx="635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5327651" y="1600201"/>
            <a:ext cx="62547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6602552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l" rtl="0" eaLnBrk="0" fontAlgn="base" hangingPunct="0">
        <a:spcBef>
          <a:spcPct val="0"/>
        </a:spcBef>
        <a:spcAft>
          <a:spcPct val="0"/>
        </a:spcAft>
        <a:defRPr sz="4400" kern="1200">
          <a:solidFill>
            <a:srgbClr val="604A7B"/>
          </a:solidFill>
          <a:latin typeface="+mj-lt"/>
          <a:ea typeface="+mj-ea"/>
          <a:cs typeface="+mj-cs"/>
        </a:defRPr>
      </a:lvl1pPr>
      <a:lvl2pPr algn="l" rtl="0" eaLnBrk="0" fontAlgn="base" hangingPunct="0">
        <a:spcBef>
          <a:spcPct val="0"/>
        </a:spcBef>
        <a:spcAft>
          <a:spcPct val="0"/>
        </a:spcAft>
        <a:defRPr sz="4400">
          <a:solidFill>
            <a:srgbClr val="604A7B"/>
          </a:solidFill>
          <a:latin typeface="Arial" charset="0"/>
        </a:defRPr>
      </a:lvl2pPr>
      <a:lvl3pPr algn="l" rtl="0" eaLnBrk="0" fontAlgn="base" hangingPunct="0">
        <a:spcBef>
          <a:spcPct val="0"/>
        </a:spcBef>
        <a:spcAft>
          <a:spcPct val="0"/>
        </a:spcAft>
        <a:defRPr sz="4400">
          <a:solidFill>
            <a:srgbClr val="604A7B"/>
          </a:solidFill>
          <a:latin typeface="Arial" charset="0"/>
        </a:defRPr>
      </a:lvl3pPr>
      <a:lvl4pPr algn="l" rtl="0" eaLnBrk="0" fontAlgn="base" hangingPunct="0">
        <a:spcBef>
          <a:spcPct val="0"/>
        </a:spcBef>
        <a:spcAft>
          <a:spcPct val="0"/>
        </a:spcAft>
        <a:defRPr sz="4400">
          <a:solidFill>
            <a:srgbClr val="604A7B"/>
          </a:solidFill>
          <a:latin typeface="Arial" charset="0"/>
        </a:defRPr>
      </a:lvl4pPr>
      <a:lvl5pPr algn="l" rtl="0" eaLnBrk="0" fontAlgn="base" hangingPunct="0">
        <a:spcBef>
          <a:spcPct val="0"/>
        </a:spcBef>
        <a:spcAft>
          <a:spcPct val="0"/>
        </a:spcAft>
        <a:defRPr sz="4400">
          <a:solidFill>
            <a:srgbClr val="604A7B"/>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604A7B"/>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604A7B"/>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604A7B"/>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odafactoflife.org.uk/training/2021/careers-in-catering-and-hospitality-opportunities-for-young-people-with-additional-needs/" TargetMode="External"/><Relationship Id="rId7" Type="http://schemas.openxmlformats.org/officeDocument/2006/relationships/hyperlink" Target="https://www.foodafactoflife.org.uk/professional-development/" TargetMode="External"/><Relationship Id="rId2" Type="http://schemas.openxmlformats.org/officeDocument/2006/relationships/hyperlink" Target="https://www.foodafactoflife.org.uk/training/2021/a-hands-on-approach-to-teaching-food-and-nutrition-education-to-pupils-with-additional-needs/" TargetMode="External"/><Relationship Id="rId1" Type="http://schemas.openxmlformats.org/officeDocument/2006/relationships/slideLayout" Target="../slideLayouts/slideLayout6.xml"/><Relationship Id="rId6" Type="http://schemas.openxmlformats.org/officeDocument/2006/relationships/hyperlink" Target="https://www.foodafactoflife.org.uk/training/" TargetMode="External"/><Relationship Id="rId5" Type="http://schemas.openxmlformats.org/officeDocument/2006/relationships/hyperlink" Target="https://www.foodafactoflife.org.uk/news/what-s-new-for-food-training-this-year/" TargetMode="External"/><Relationship Id="rId4" Type="http://schemas.openxmlformats.org/officeDocument/2006/relationships/hyperlink" Target="https://www.foodafactoflife.org.uk/training/2021/characteristics-of-good-practice-in-teaching-food-and-nutrition-education-additional-needs/"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savoyeducationaltrust.org.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hyperlink" Target="https://www.savoyeducationaltrust.org.uk/"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foodafactoflife.org.uk/remote-learning/activities-and-ideas/interactive-games-and-quizzes/" TargetMode="External"/><Relationship Id="rId13"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hyperlink" Target="https://www.foodafactoflife.org.uk/remote-learning/activities-and-ideas/videos/" TargetMode="External"/><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foodafactoflife.org.uk/7-11-years/activity-packs/learn-with-stories/" TargetMode="External"/><Relationship Id="rId11" Type="http://schemas.openxmlformats.org/officeDocument/2006/relationships/image" Target="../media/image12.png"/><Relationship Id="rId5" Type="http://schemas.openxmlformats.org/officeDocument/2006/relationships/hyperlink" Target="https://www.foodafactoflife.org.uk/7-11-years/activity-packs/" TargetMode="External"/><Relationship Id="rId15" Type="http://schemas.openxmlformats.org/officeDocument/2006/relationships/image" Target="../media/image16.JPG"/><Relationship Id="rId10"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4" Type="http://schemas.openxmlformats.org/officeDocument/2006/relationships/hyperlink" Target="https://www.foodafactoflife.org.uk/remote-learning/activities-and-ideas/knowledge-organisers/" TargetMode="External"/><Relationship Id="rId9" Type="http://schemas.openxmlformats.org/officeDocument/2006/relationships/hyperlink" Target="https://www.foodafactoflife.org.uk/professional-development/teaching-and-learning/planning-and-teaching/resources-to-support-uk-14-16-qualification-specifications/" TargetMode="External"/><Relationship Id="rId1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hyperlink" Target="ttps://www.foodafactoflife.org.uk/professional-development/teaching-and-learning/planning-and-teaching/schemes-of-work-and-lesson-planning/"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NNsN9IJkws" TargetMode="External"/><Relationship Id="rId7" Type="http://schemas.openxmlformats.org/officeDocument/2006/relationships/hyperlink" Target="https://youtu.be/0O1u5OEc5eY" TargetMode="External"/><Relationship Id="rId2" Type="http://schemas.openxmlformats.org/officeDocument/2006/relationships/hyperlink" Target="https://www.youtube.com/watch?v=eVhWwciaqOE" TargetMode="External"/><Relationship Id="rId1" Type="http://schemas.openxmlformats.org/officeDocument/2006/relationships/slideLayout" Target="../slideLayouts/slideLayout6.xml"/><Relationship Id="rId6" Type="http://schemas.openxmlformats.org/officeDocument/2006/relationships/hyperlink" Target="https://www.youtube.com/watch?v=YBus87lq1XU" TargetMode="External"/><Relationship Id="rId5" Type="http://schemas.openxmlformats.org/officeDocument/2006/relationships/hyperlink" Target="http://youtu.be/rVwFkcOZHJw" TargetMode="External"/><Relationship Id="rId4" Type="http://schemas.openxmlformats.org/officeDocument/2006/relationships/hyperlink" Target="http://youtu.be/m_5u8-QSh6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oycewire.com/pygmalion-effect-definition/" TargetMode="External"/><Relationship Id="rId7" Type="http://schemas.openxmlformats.org/officeDocument/2006/relationships/hyperlink" Target="https://www.independent.co.uk/life-style/food-and-drink/uk-children-health-eating-poll-b1857502.html" TargetMode="External"/><Relationship Id="rId2" Type="http://schemas.openxmlformats.org/officeDocument/2006/relationships/hyperlink" Target="https://www.ncbi.nlm.nih.gov/pmc/articles/PMC3166791/" TargetMode="External"/><Relationship Id="rId1" Type="http://schemas.openxmlformats.org/officeDocument/2006/relationships/slideLayout" Target="../slideLayouts/slideLayout6.xml"/><Relationship Id="rId6" Type="http://schemas.openxmlformats.org/officeDocument/2006/relationships/hyperlink" Target="https://www.optionsautism.co.uk/wp-content/uploads/2017/09/May17-Food-Challenges-Help-Sheet-Issue-9-050917.pdf" TargetMode="External"/><Relationship Id="rId5" Type="http://schemas.openxmlformats.org/officeDocument/2006/relationships/hyperlink" Target="https://neurosciencenews.com/sensory-food-eating-9198/" TargetMode="External"/><Relationship Id="rId4" Type="http://schemas.openxmlformats.org/officeDocument/2006/relationships/hyperlink" Target="https://www.sciencedaily.com/releases/2003/08/030814071840.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foodafactoflife.org.uk/professional-development/ppd-toolkit/secondary/your-professional-development/" TargetMode="External"/><Relationship Id="rId7"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hyperlink" Target="https://www.foodafactoflife.org.uk/professional-development/ppd-toolkit/secondary/food-teaching-in-schools-a-framework-of-knowledge-and-skills/" TargetMode="External"/><Relationship Id="rId4" Type="http://schemas.openxmlformats.org/officeDocument/2006/relationships/hyperlink" Target="https://www.foodafactoflife.org.uk/professional-development/ppd-toolkit/primary/food-teaching-in-schools-a-framework-of-knowledge-and-skil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801" y="2948082"/>
            <a:ext cx="10110266" cy="733096"/>
          </a:xfrm>
        </p:spPr>
        <p:txBody>
          <a:bodyPr/>
          <a:lstStyle/>
          <a:p>
            <a:pPr lvl="0">
              <a:lnSpc>
                <a:spcPct val="100000"/>
              </a:lnSpc>
              <a:spcBef>
                <a:spcPts val="0"/>
              </a:spcBef>
              <a:defRPr/>
            </a:pPr>
            <a:r>
              <a:rPr lang="en-GB" sz="3600" dirty="0"/>
              <a:t>A hands-on approach to teaching food and nutrition education to pupils with additional needs</a:t>
            </a:r>
            <a:endParaRPr lang="en-GB" sz="3600" b="0" dirty="0">
              <a:latin typeface="Calibri" panose="020F0502020204030204"/>
            </a:endParaRPr>
          </a:p>
        </p:txBody>
      </p:sp>
      <p:sp>
        <p:nvSpPr>
          <p:cNvPr id="3" name="TextBox 2"/>
          <p:cNvSpPr txBox="1"/>
          <p:nvPr/>
        </p:nvSpPr>
        <p:spPr>
          <a:xfrm>
            <a:off x="1142452" y="5348177"/>
            <a:ext cx="248325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9/06/2021</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877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138" y="1532390"/>
            <a:ext cx="9720000" cy="720000"/>
          </a:xfrm>
        </p:spPr>
        <p:txBody>
          <a:bodyPr/>
          <a:lstStyle/>
          <a:p>
            <a:r>
              <a:rPr lang="en-US" sz="3400" dirty="0">
                <a:latin typeface="Arial"/>
                <a:cs typeface="Arial"/>
              </a:rPr>
              <a:t>Further training</a:t>
            </a:r>
            <a:endParaRPr lang="en-US" sz="3400" dirty="0"/>
          </a:p>
        </p:txBody>
      </p:sp>
      <p:sp>
        <p:nvSpPr>
          <p:cNvPr id="3" name="Subtitle 2"/>
          <p:cNvSpPr>
            <a:spLocks noGrp="1"/>
          </p:cNvSpPr>
          <p:nvPr>
            <p:ph type="subTitle" idx="1"/>
          </p:nvPr>
        </p:nvSpPr>
        <p:spPr>
          <a:xfrm>
            <a:off x="1011138" y="2360480"/>
            <a:ext cx="7008255" cy="1324194"/>
          </a:xfrm>
        </p:spPr>
        <p:txBody>
          <a:bodyPr/>
          <a:lstStyle/>
          <a:p>
            <a:pPr marL="0" indent="0">
              <a:buNone/>
            </a:pPr>
            <a:r>
              <a:rPr lang="en-US" sz="2000" b="1" dirty="0"/>
              <a:t>Webinars</a:t>
            </a:r>
            <a:endParaRPr lang="en-US" sz="2000" dirty="0">
              <a:hlinkClick r:id="rId2"/>
            </a:endParaRPr>
          </a:p>
          <a:p>
            <a:r>
              <a:rPr lang="en-US" sz="2000" dirty="0">
                <a:hlinkClick r:id="rId3"/>
              </a:rPr>
              <a:t>Careers in catering and hospitality – opportunities for young people with additional needs</a:t>
            </a:r>
            <a:r>
              <a:rPr lang="en-US" sz="2000" dirty="0"/>
              <a:t> - 30 June at 4.30pm</a:t>
            </a:r>
          </a:p>
          <a:p>
            <a:pPr marL="0" indent="0">
              <a:buNone/>
            </a:pPr>
            <a:endParaRPr lang="en-US" sz="2000" dirty="0"/>
          </a:p>
          <a:p>
            <a:pPr marL="0" indent="0">
              <a:buNone/>
            </a:pPr>
            <a:r>
              <a:rPr lang="en-US" sz="2000" b="1" dirty="0"/>
              <a:t>Online</a:t>
            </a:r>
          </a:p>
          <a:p>
            <a:pPr marL="0" indent="0">
              <a:buNone/>
            </a:pPr>
            <a:r>
              <a:rPr lang="en-US" sz="2000" dirty="0">
                <a:hlinkClick r:id="rId4"/>
              </a:rPr>
              <a:t>Characteristics of good practice in teaching food and nutrition education to pupils with additional needs</a:t>
            </a:r>
            <a:endParaRPr lang="en-US" sz="2000" dirty="0"/>
          </a:p>
          <a:p>
            <a:pPr marL="0" indent="0">
              <a:buNone/>
            </a:pPr>
            <a:endParaRPr lang="en-US" sz="2000" b="1" dirty="0"/>
          </a:p>
          <a:p>
            <a:pPr marL="0" indent="0">
              <a:buNone/>
            </a:pPr>
            <a:r>
              <a:rPr lang="en-US" sz="2000" b="1" dirty="0"/>
              <a:t>Also, FFL masterclasses, webinars, practical food skills workshops and online training.  Read this </a:t>
            </a:r>
            <a:r>
              <a:rPr lang="en-US" sz="2000" b="1" dirty="0">
                <a:hlinkClick r:id="rId5"/>
              </a:rPr>
              <a:t>article</a:t>
            </a:r>
            <a:r>
              <a:rPr lang="en-US" sz="2000" b="1" dirty="0"/>
              <a:t> to find out more.</a:t>
            </a:r>
          </a:p>
          <a:p>
            <a:pPr marL="0" indent="0">
              <a:buNone/>
            </a:pPr>
            <a:endParaRPr lang="en-GB" sz="2000" b="1" dirty="0"/>
          </a:p>
        </p:txBody>
      </p:sp>
      <p:sp>
        <p:nvSpPr>
          <p:cNvPr id="4" name="TextBox 3">
            <a:extLst>
              <a:ext uri="{FF2B5EF4-FFF2-40B4-BE49-F238E27FC236}">
                <a16:creationId xmlns:a16="http://schemas.microsoft.com/office/drawing/2014/main" id="{CDF91413-3B54-4DB6-A2FF-673285B56560}"/>
              </a:ext>
            </a:extLst>
          </p:cNvPr>
          <p:cNvSpPr txBox="1"/>
          <p:nvPr/>
        </p:nvSpPr>
        <p:spPr>
          <a:xfrm>
            <a:off x="8322905" y="1991166"/>
            <a:ext cx="3285460" cy="1477328"/>
          </a:xfrm>
          <a:prstGeom prst="rect">
            <a:avLst/>
          </a:prstGeom>
          <a:noFill/>
          <a:ln w="25400">
            <a:solidFill>
              <a:srgbClr val="F33DA5"/>
            </a:solidFill>
          </a:ln>
        </p:spPr>
        <p:txBody>
          <a:bodyPr wrap="square" rtlCol="0">
            <a:spAutoFit/>
          </a:bodyPr>
          <a:lstStyle/>
          <a:p>
            <a:r>
              <a:rPr lang="en-US" dirty="0">
                <a:latin typeface="Arial" panose="020B0604020202020204" pitchFamily="34" charset="0"/>
                <a:cs typeface="Arial" panose="020B0604020202020204" pitchFamily="34" charset="0"/>
              </a:rPr>
              <a:t>To find out more and to book, go to: </a:t>
            </a:r>
            <a:r>
              <a:rPr lang="en-GB" dirty="0">
                <a:latin typeface="Arial" panose="020B0604020202020204" pitchFamily="34" charset="0"/>
                <a:cs typeface="Arial" panose="020B0604020202020204" pitchFamily="34" charset="0"/>
                <a:hlinkClick r:id="rId6"/>
              </a:rPr>
              <a:t>https://www.foodafactoflife.org.uk/training/</a:t>
            </a:r>
            <a:r>
              <a:rPr lang="en-GB"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933601-F0A6-49B8-8530-3BA418D676E4}"/>
              </a:ext>
            </a:extLst>
          </p:cNvPr>
          <p:cNvSpPr txBox="1"/>
          <p:nvPr/>
        </p:nvSpPr>
        <p:spPr>
          <a:xfrm>
            <a:off x="8322905" y="3684674"/>
            <a:ext cx="3285460" cy="1754326"/>
          </a:xfrm>
          <a:prstGeom prst="rect">
            <a:avLst/>
          </a:prstGeom>
          <a:noFill/>
          <a:ln w="25400">
            <a:solidFill>
              <a:srgbClr val="F33DA5"/>
            </a:solidFill>
          </a:ln>
        </p:spPr>
        <p:txBody>
          <a:bodyPr wrap="square" rtlCol="0">
            <a:spAutoFit/>
          </a:bodyPr>
          <a:lstStyle/>
          <a:p>
            <a:r>
              <a:rPr lang="en-US" dirty="0">
                <a:latin typeface="Arial" panose="020B0604020202020204" pitchFamily="34" charset="0"/>
                <a:cs typeface="Arial" panose="020B0604020202020204" pitchFamily="34" charset="0"/>
              </a:rPr>
              <a:t>More PPD information, support and newsletter sign-up: </a:t>
            </a:r>
            <a:r>
              <a:rPr lang="en-GB" dirty="0">
                <a:latin typeface="Arial" panose="020B0604020202020204" pitchFamily="34" charset="0"/>
                <a:cs typeface="Arial" panose="020B0604020202020204" pitchFamily="34" charset="0"/>
                <a:hlinkClick r:id="rId7"/>
              </a:rPr>
              <a:t>https://www.foodafactoflife.org.uk/professional-development/</a:t>
            </a: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3E3998CA-6DDA-45E3-BD0E-D5C3BCAAE32A}"/>
              </a:ext>
            </a:extLst>
          </p:cNvPr>
          <p:cNvSpPr txBox="1">
            <a:spLocks/>
          </p:cNvSpPr>
          <p:nvPr/>
        </p:nvSpPr>
        <p:spPr>
          <a:xfrm>
            <a:off x="680821" y="4163087"/>
            <a:ext cx="11119924" cy="2259441"/>
          </a:xfrm>
          <a:prstGeom prst="rect">
            <a:avLst/>
          </a:prstGeom>
        </p:spPr>
        <p:txBody>
          <a:bodyPr lIns="0" tIns="0" rIns="0" bIns="0" numCol="1" anchor="t"/>
          <a:lstStyle>
            <a:lvl1pPr marL="214313" indent="-214313" algn="l" defTabSz="685800" rtl="0" eaLnBrk="1" latinLnBrk="0" hangingPunct="1">
              <a:lnSpc>
                <a:spcPct val="90000"/>
              </a:lnSpc>
              <a:spcBef>
                <a:spcPts val="750"/>
              </a:spcBef>
              <a:buSzPct val="90000"/>
              <a:buFont typeface="Arial" charset="0"/>
              <a:buChar char="•"/>
              <a:defRPr sz="1350" b="0" i="0" kern="1200">
                <a:solidFill>
                  <a:schemeClr val="tx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marL="0" indent="0">
              <a:buNone/>
            </a:pPr>
            <a:endParaRPr lang="en-GB" sz="2000" dirty="0"/>
          </a:p>
          <a:p>
            <a:pPr marL="0" indent="0">
              <a:buFont typeface="Arial" charset="0"/>
              <a:buNone/>
            </a:pPr>
            <a:endParaRPr lang="en-US" sz="2000" dirty="0"/>
          </a:p>
        </p:txBody>
      </p:sp>
    </p:spTree>
    <p:extLst>
      <p:ext uri="{BB962C8B-B14F-4D97-AF65-F5344CB8AC3E}">
        <p14:creationId xmlns:p14="http://schemas.microsoft.com/office/powerpoint/2010/main" val="408495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2700" dirty="0"/>
              <a:t>For further information, go to:</a:t>
            </a:r>
          </a:p>
          <a:p>
            <a:pPr marL="0" indent="0" algn="ctr">
              <a:buNone/>
            </a:pPr>
            <a:r>
              <a:rPr lang="en-GB" sz="2700" dirty="0"/>
              <a:t>www.foodafactoflife.org.uk</a:t>
            </a:r>
          </a:p>
        </p:txBody>
      </p:sp>
      <p:sp>
        <p:nvSpPr>
          <p:cNvPr id="4" name="Rectangle 3"/>
          <p:cNvSpPr/>
          <p:nvPr/>
        </p:nvSpPr>
        <p:spPr>
          <a:xfrm>
            <a:off x="724676" y="581132"/>
            <a:ext cx="9691076"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C33D86"/>
                </a:solidFill>
                <a:effectLst/>
                <a:uLnTx/>
                <a:uFillTx/>
                <a:latin typeface="Arial" charset="0"/>
                <a:ea typeface="+mn-ea"/>
                <a:cs typeface="Arial" charset="0"/>
              </a:rPr>
              <a:t>A hands-on approach to teaching</a:t>
            </a:r>
            <a:r>
              <a:rPr kumimoji="0" lang="en-GB" sz="3000" b="1" i="0" u="none" strike="noStrike" kern="1200" cap="none" spc="0" normalizeH="0" noProof="0" dirty="0">
                <a:ln>
                  <a:noFill/>
                </a:ln>
                <a:solidFill>
                  <a:srgbClr val="C33D86"/>
                </a:solidFill>
                <a:effectLst/>
                <a:uLnTx/>
                <a:uFillTx/>
                <a:latin typeface="Arial" charset="0"/>
                <a:ea typeface="+mn-ea"/>
                <a:cs typeface="Arial" charset="0"/>
              </a:rPr>
              <a:t> food and nutrition education to pupils with additional needs</a:t>
            </a:r>
            <a:endParaRPr kumimoji="0" lang="en-GB" sz="3000" b="0"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2" name="TextBox 1"/>
          <p:cNvSpPr txBox="1"/>
          <p:nvPr/>
        </p:nvSpPr>
        <p:spPr>
          <a:xfrm>
            <a:off x="724676" y="5475890"/>
            <a:ext cx="11088952" cy="738664"/>
          </a:xfrm>
          <a:prstGeom prst="rect">
            <a:avLst/>
          </a:prstGeom>
          <a:noFill/>
        </p:spPr>
        <p:txBody>
          <a:bodyPr wrap="square" rtlCol="0">
            <a:spAutoFit/>
          </a:bodyPr>
          <a:lstStyle/>
          <a:p>
            <a:r>
              <a:rPr lang="en-GB" sz="1400" i="1" dirty="0">
                <a:latin typeface="Arial" panose="020B0604020202020204" pitchFamily="34" charset="0"/>
                <a:cs typeface="Arial" panose="020B0604020202020204" pitchFamily="34" charset="0"/>
              </a:rPr>
              <a:t>The British Nutrition Foundation gratefully acknowledges the support from the </a:t>
            </a:r>
            <a:r>
              <a:rPr lang="en-GB" sz="1400" i="1" u="sng" dirty="0">
                <a:latin typeface="Arial" panose="020B0604020202020204" pitchFamily="34" charset="0"/>
                <a:cs typeface="Arial" panose="020B0604020202020204" pitchFamily="34" charset="0"/>
                <a:hlinkClick r:id="rId2"/>
              </a:rPr>
              <a:t>Savoy Educational Trust</a:t>
            </a:r>
            <a:r>
              <a:rPr lang="en-GB" sz="1400" i="1" dirty="0">
                <a:latin typeface="Arial" panose="020B0604020202020204" pitchFamily="34" charset="0"/>
                <a:cs typeface="Arial" panose="020B0604020202020204" pitchFamily="34" charset="0"/>
              </a:rPr>
              <a:t>, which has enabled us to develop and produce the Characteristics of good practice in teaching food and nutrition education to pupils with additional needs guide, as well as host training events for teachers.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12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105" y="1535859"/>
            <a:ext cx="9720000" cy="720000"/>
          </a:xfrm>
        </p:spPr>
        <p:txBody>
          <a:bodyPr/>
          <a:lstStyle/>
          <a:p>
            <a:r>
              <a:rPr lang="en-US" sz="3400" dirty="0">
                <a:latin typeface="Arial"/>
                <a:cs typeface="Arial"/>
              </a:rPr>
              <a:t>Covered in today’s webinar</a:t>
            </a:r>
            <a:endParaRPr lang="en-US" sz="3400" dirty="0"/>
          </a:p>
        </p:txBody>
      </p:sp>
      <p:sp>
        <p:nvSpPr>
          <p:cNvPr id="10" name="Subtitle 5">
            <a:extLst>
              <a:ext uri="{FF2B5EF4-FFF2-40B4-BE49-F238E27FC236}">
                <a16:creationId xmlns:a16="http://schemas.microsoft.com/office/drawing/2014/main" id="{462F2456-A217-44C6-A807-DD5530E01043}"/>
              </a:ext>
            </a:extLst>
          </p:cNvPr>
          <p:cNvSpPr>
            <a:spLocks noGrp="1"/>
          </p:cNvSpPr>
          <p:nvPr>
            <p:ph type="subTitle" idx="1"/>
          </p:nvPr>
        </p:nvSpPr>
        <p:spPr>
          <a:xfrm>
            <a:off x="1011936" y="2372859"/>
            <a:ext cx="10215001" cy="4079032"/>
          </a:xfrm>
        </p:spPr>
        <p:txBody>
          <a:bodyPr/>
          <a:lstStyle/>
          <a:p>
            <a:pPr>
              <a:buFont typeface="Arial" panose="020B0604020202020204" pitchFamily="34" charset="0"/>
              <a:buChar char="•"/>
            </a:pPr>
            <a:r>
              <a:rPr lang="en-US" sz="2000" dirty="0"/>
              <a:t>Using food and nutrition education to develop the skills, knowledge and life-experiences of pupils with additional needs.</a:t>
            </a:r>
          </a:p>
          <a:p>
            <a:pPr>
              <a:buFont typeface="Arial" panose="020B0604020202020204" pitchFamily="34" charset="0"/>
              <a:buChar char="•"/>
            </a:pPr>
            <a:r>
              <a:rPr lang="en-US" sz="2000" dirty="0"/>
              <a:t>Practical examples of meeting pupils’ needs and ensuring inclusion.</a:t>
            </a:r>
          </a:p>
          <a:p>
            <a:pPr>
              <a:buFont typeface="Arial" panose="020B0604020202020204" pitchFamily="34" charset="0"/>
              <a:buChar char="•"/>
            </a:pPr>
            <a:r>
              <a:rPr lang="en-US" sz="2000" dirty="0"/>
              <a:t>Supporting pupils to develop skills for independent living and meaningful employment, particularly in catering and hospitality.</a:t>
            </a:r>
          </a:p>
          <a:p>
            <a:pPr>
              <a:buFont typeface="Arial" panose="020B0604020202020204" pitchFamily="34" charset="0"/>
              <a:buChar char="•"/>
            </a:pPr>
            <a:r>
              <a:rPr lang="en-US" sz="2000" dirty="0"/>
              <a:t>Resources for use with pupils with additional needs and professional development support available from </a:t>
            </a:r>
            <a:r>
              <a:rPr lang="en-US" sz="2000" i="1" dirty="0"/>
              <a:t>Food – a fact of life</a:t>
            </a:r>
            <a:r>
              <a:rPr lang="en-US" sz="2000" dirty="0"/>
              <a:t>.</a:t>
            </a:r>
          </a:p>
          <a:p>
            <a:pPr>
              <a:buFont typeface="Arial" panose="020B0604020202020204" pitchFamily="34" charset="0"/>
              <a:buChar char="•"/>
            </a:pPr>
            <a:r>
              <a:rPr lang="en-US" sz="2000" dirty="0"/>
              <a:t>Suggestions for further reading and sources of information.</a:t>
            </a:r>
          </a:p>
        </p:txBody>
      </p:sp>
    </p:spTree>
    <p:extLst>
      <p:ext uri="{BB962C8B-B14F-4D97-AF65-F5344CB8AC3E}">
        <p14:creationId xmlns:p14="http://schemas.microsoft.com/office/powerpoint/2010/main" val="87878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9803525" cy="720000"/>
          </a:xfrm>
        </p:spPr>
        <p:txBody>
          <a:bodyPr/>
          <a:lstStyle/>
          <a:p>
            <a:r>
              <a:rPr lang="en-GB" sz="3400" dirty="0"/>
              <a:t>Characteristics of good practice in teaching food and nutrition education to pupils with additional needs</a:t>
            </a:r>
          </a:p>
        </p:txBody>
      </p:sp>
      <p:sp>
        <p:nvSpPr>
          <p:cNvPr id="3" name="Subtitle 2"/>
          <p:cNvSpPr>
            <a:spLocks noGrp="1"/>
          </p:cNvSpPr>
          <p:nvPr>
            <p:ph type="subTitle" idx="1"/>
          </p:nvPr>
        </p:nvSpPr>
        <p:spPr>
          <a:xfrm>
            <a:off x="1169276" y="3142592"/>
            <a:ext cx="5935717" cy="3028499"/>
          </a:xfrm>
        </p:spPr>
        <p:txBody>
          <a:bodyPr/>
          <a:lstStyle/>
          <a:p>
            <a:pPr>
              <a:buFont typeface="Arial" panose="020B0604020202020204" pitchFamily="34" charset="0"/>
              <a:buChar char="•"/>
            </a:pPr>
            <a:r>
              <a:rPr lang="en-US" sz="2000" b="1" dirty="0">
                <a:latin typeface="Arial"/>
                <a:cs typeface="Arial"/>
              </a:rPr>
              <a:t>Defines the key characteristics of good practice</a:t>
            </a:r>
            <a:r>
              <a:rPr lang="en-US" sz="2000" dirty="0">
                <a:latin typeface="Arial"/>
                <a:cs typeface="Arial"/>
              </a:rPr>
              <a:t> that are specific to teaching food and nutrition to pupils with additional needs.</a:t>
            </a:r>
            <a:endParaRPr lang="en-US" sz="2000" dirty="0"/>
          </a:p>
          <a:p>
            <a:pPr marL="213995" indent="-213995">
              <a:buNone/>
            </a:pPr>
            <a:r>
              <a:rPr lang="en-US" sz="2000" dirty="0">
                <a:latin typeface="Arial"/>
                <a:cs typeface="Arial"/>
              </a:rPr>
              <a:t>• </a:t>
            </a:r>
            <a:r>
              <a:rPr lang="en-US" sz="2000" b="1" dirty="0">
                <a:latin typeface="Arial"/>
                <a:cs typeface="Arial"/>
              </a:rPr>
              <a:t>Exemplifies these characteristics</a:t>
            </a:r>
            <a:r>
              <a:rPr lang="en-US" sz="2000" dirty="0">
                <a:latin typeface="Arial"/>
                <a:cs typeface="Arial"/>
              </a:rPr>
              <a:t> of good practice in UK schools, both special and mainstream.</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083" y="2889647"/>
            <a:ext cx="2127163" cy="2986332"/>
          </a:xfrm>
          <a:prstGeom prst="rect">
            <a:avLst/>
          </a:prstGeom>
          <a:ln w="25400">
            <a:solidFill>
              <a:srgbClr val="F33DA5"/>
            </a:solidFill>
          </a:ln>
        </p:spPr>
      </p:pic>
      <p:sp>
        <p:nvSpPr>
          <p:cNvPr id="5" name="TextBox 4"/>
          <p:cNvSpPr txBox="1"/>
          <p:nvPr/>
        </p:nvSpPr>
        <p:spPr>
          <a:xfrm>
            <a:off x="8954815" y="6017202"/>
            <a:ext cx="315310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Guide and supporting resources</a:t>
            </a:r>
            <a:endParaRPr lang="en-GB" sz="1400" dirty="0">
              <a:latin typeface="Arial" panose="020B0604020202020204" pitchFamily="34" charset="0"/>
              <a:cs typeface="Arial" panose="020B0604020202020204" pitchFamily="34" charset="0"/>
            </a:endParaRPr>
          </a:p>
        </p:txBody>
      </p:sp>
      <p:sp>
        <p:nvSpPr>
          <p:cNvPr id="6" name="Rectangle 5"/>
          <p:cNvSpPr/>
          <p:nvPr/>
        </p:nvSpPr>
        <p:spPr>
          <a:xfrm>
            <a:off x="798786" y="6017202"/>
            <a:ext cx="7998372" cy="461665"/>
          </a:xfrm>
          <a:prstGeom prst="rect">
            <a:avLst/>
          </a:prstGeom>
        </p:spPr>
        <p:txBody>
          <a:bodyPr wrap="square">
            <a:spAutoFit/>
          </a:bodyPr>
          <a:lstStyle/>
          <a:p>
            <a:pPr>
              <a:spcAft>
                <a:spcPts val="0"/>
              </a:spcAft>
            </a:pPr>
            <a:r>
              <a:rPr lang="en-GB" sz="1200" i="1" dirty="0">
                <a:latin typeface="Arial" panose="020B0604020202020204" pitchFamily="34" charset="0"/>
                <a:ea typeface="Calibri" panose="020F0502020204030204" pitchFamily="34" charset="0"/>
                <a:cs typeface="Arial" panose="020B0604020202020204" pitchFamily="34" charset="0"/>
              </a:rPr>
              <a:t>The British Nutrition Foundation would like to gratefully acknowledge the financial support provided by the </a:t>
            </a:r>
            <a:r>
              <a:rPr lang="en-GB" sz="1200" i="1" dirty="0">
                <a:latin typeface="Arial" panose="020B0604020202020204" pitchFamily="34" charset="0"/>
                <a:ea typeface="Calibri" panose="020F0502020204030204" pitchFamily="34" charset="0"/>
                <a:cs typeface="Arial" panose="020B0604020202020204" pitchFamily="34" charset="0"/>
                <a:hlinkClick r:id="rId4"/>
              </a:rPr>
              <a:t>Savoy Educational Trust </a:t>
            </a:r>
            <a:r>
              <a:rPr lang="en-GB" sz="1200" i="1" dirty="0">
                <a:latin typeface="Arial" panose="020B0604020202020204" pitchFamily="34" charset="0"/>
                <a:ea typeface="Calibri" panose="020F0502020204030204" pitchFamily="34" charset="0"/>
                <a:cs typeface="Arial" panose="020B0604020202020204" pitchFamily="34" charset="0"/>
              </a:rPr>
              <a:t>for the production of this Guide.</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8292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61630" y="3892241"/>
            <a:ext cx="1376765" cy="1942520"/>
          </a:xfrm>
          <a:prstGeom prst="rect">
            <a:avLst/>
          </a:prstGeom>
          <a:ln w="25400">
            <a:solidFill>
              <a:srgbClr val="F33DA5"/>
            </a:solidFill>
          </a:ln>
        </p:spPr>
      </p:pic>
      <p:sp>
        <p:nvSpPr>
          <p:cNvPr id="2" name="Title 1"/>
          <p:cNvSpPr>
            <a:spLocks noGrp="1"/>
          </p:cNvSpPr>
          <p:nvPr>
            <p:ph type="ctrTitle"/>
          </p:nvPr>
        </p:nvSpPr>
        <p:spPr>
          <a:xfrm>
            <a:off x="927539" y="1262170"/>
            <a:ext cx="9720000" cy="720000"/>
          </a:xfrm>
        </p:spPr>
        <p:txBody>
          <a:bodyPr/>
          <a:lstStyle/>
          <a:p>
            <a:r>
              <a:rPr lang="en-US" sz="3400" i="1" dirty="0"/>
              <a:t>Food – a fact of life </a:t>
            </a:r>
            <a:r>
              <a:rPr lang="en-US" sz="3400" dirty="0"/>
              <a:t>resources</a:t>
            </a:r>
            <a:endParaRPr lang="en-GB" sz="3400" dirty="0"/>
          </a:p>
        </p:txBody>
      </p:sp>
      <p:sp>
        <p:nvSpPr>
          <p:cNvPr id="3" name="Subtitle 2"/>
          <p:cNvSpPr>
            <a:spLocks noGrp="1"/>
          </p:cNvSpPr>
          <p:nvPr>
            <p:ph type="subTitle" idx="1"/>
          </p:nvPr>
        </p:nvSpPr>
        <p:spPr>
          <a:xfrm>
            <a:off x="927539" y="2234761"/>
            <a:ext cx="5620406" cy="3600000"/>
          </a:xfrm>
        </p:spPr>
        <p:txBody>
          <a:bodyPr/>
          <a:lstStyle/>
          <a:p>
            <a:r>
              <a:rPr lang="en-US" sz="2000" dirty="0"/>
              <a:t>All </a:t>
            </a:r>
            <a:r>
              <a:rPr lang="en-US" sz="2000" i="1" dirty="0"/>
              <a:t>Food – a fact of life </a:t>
            </a:r>
            <a:r>
              <a:rPr lang="en-US" sz="2000" dirty="0"/>
              <a:t>resources are editable!</a:t>
            </a:r>
          </a:p>
          <a:p>
            <a:r>
              <a:rPr lang="en-US" sz="2000" dirty="0"/>
              <a:t>Resources cover healthy eating, cooking and where food comes from, for ages 3-5 years to 14-16 years – you choose the resources to suit your pupils’ needs.</a:t>
            </a:r>
          </a:p>
          <a:p>
            <a:r>
              <a:rPr lang="en-US" sz="2000" dirty="0">
                <a:hlinkClick r:id="rId4"/>
              </a:rPr>
              <a:t>Knowledge </a:t>
            </a:r>
            <a:r>
              <a:rPr lang="en-US" sz="2000" dirty="0" err="1">
                <a:hlinkClick r:id="rId4"/>
              </a:rPr>
              <a:t>organisers</a:t>
            </a:r>
            <a:r>
              <a:rPr lang="en-US" sz="2000" dirty="0"/>
              <a:t>.</a:t>
            </a:r>
          </a:p>
          <a:p>
            <a:r>
              <a:rPr lang="en-US" sz="2000" dirty="0">
                <a:hlinkClick r:id="rId5"/>
              </a:rPr>
              <a:t>Activity packs</a:t>
            </a:r>
            <a:r>
              <a:rPr lang="en-US" sz="2000" dirty="0"/>
              <a:t>. </a:t>
            </a:r>
          </a:p>
          <a:p>
            <a:r>
              <a:rPr lang="en-US" sz="2000" dirty="0">
                <a:hlinkClick r:id="rId6"/>
              </a:rPr>
              <a:t>Learn with stories</a:t>
            </a:r>
            <a:r>
              <a:rPr lang="en-US" sz="2000" dirty="0"/>
              <a:t>.</a:t>
            </a:r>
          </a:p>
          <a:p>
            <a:r>
              <a:rPr lang="en-US" sz="2000" dirty="0">
                <a:hlinkClick r:id="rId7"/>
              </a:rPr>
              <a:t>Videos</a:t>
            </a:r>
            <a:r>
              <a:rPr lang="en-US" sz="2000" dirty="0"/>
              <a:t> and </a:t>
            </a:r>
            <a:r>
              <a:rPr lang="en-US" sz="2000" dirty="0">
                <a:hlinkClick r:id="rId8"/>
              </a:rPr>
              <a:t>interactive games</a:t>
            </a:r>
            <a:r>
              <a:rPr lang="en-US" sz="2000" dirty="0"/>
              <a:t>. </a:t>
            </a:r>
          </a:p>
          <a:p>
            <a:r>
              <a:rPr lang="en-US" sz="2000" dirty="0">
                <a:hlinkClick r:id="rId9"/>
              </a:rPr>
              <a:t>BTEC Home Cooking skills Level 1 and 2 resources mapping document</a:t>
            </a:r>
            <a:r>
              <a:rPr lang="en-US" sz="2000" dirty="0"/>
              <a:t>. </a:t>
            </a:r>
          </a:p>
          <a:p>
            <a:r>
              <a:rPr lang="en-US" sz="2000" dirty="0"/>
              <a:t>Practical food skills chart – </a:t>
            </a:r>
            <a:r>
              <a:rPr lang="en-US" sz="2000" dirty="0">
                <a:hlinkClick r:id="rId10"/>
              </a:rPr>
              <a:t>teacher and pupil versions</a:t>
            </a:r>
            <a:r>
              <a:rPr lang="en-US" sz="2000" dirty="0"/>
              <a:t>.</a:t>
            </a:r>
          </a:p>
          <a:p>
            <a:pPr marL="0" indent="0">
              <a:buNone/>
            </a:pPr>
            <a:endParaRPr lang="en-US" sz="2000" dirty="0"/>
          </a:p>
          <a:p>
            <a:endParaRPr lang="en-GB" sz="2000" dirty="0"/>
          </a:p>
        </p:txBody>
      </p:sp>
      <p:pic>
        <p:nvPicPr>
          <p:cNvPr id="6" name="Picture 5"/>
          <p:cNvPicPr>
            <a:picLocks noChangeAspect="1"/>
          </p:cNvPicPr>
          <p:nvPr/>
        </p:nvPicPr>
        <p:blipFill>
          <a:blip r:embed="rId11"/>
          <a:stretch>
            <a:fillRect/>
          </a:stretch>
        </p:blipFill>
        <p:spPr>
          <a:xfrm>
            <a:off x="9395211" y="4353548"/>
            <a:ext cx="2429120" cy="1688597"/>
          </a:xfrm>
          <a:prstGeom prst="rect">
            <a:avLst/>
          </a:prstGeom>
          <a:ln w="25400">
            <a:solidFill>
              <a:srgbClr val="F33DA5"/>
            </a:solidFill>
          </a:ln>
        </p:spPr>
      </p:pic>
      <p:pic>
        <p:nvPicPr>
          <p:cNvPr id="8" name="Picture 7"/>
          <p:cNvPicPr>
            <a:picLocks noChangeAspect="1"/>
          </p:cNvPicPr>
          <p:nvPr/>
        </p:nvPicPr>
        <p:blipFill>
          <a:blip r:embed="rId12"/>
          <a:stretch>
            <a:fillRect/>
          </a:stretch>
        </p:blipFill>
        <p:spPr>
          <a:xfrm>
            <a:off x="10397521" y="3936956"/>
            <a:ext cx="1481104" cy="2105189"/>
          </a:xfrm>
          <a:prstGeom prst="rect">
            <a:avLst/>
          </a:prstGeom>
          <a:ln w="25400">
            <a:solidFill>
              <a:srgbClr val="F33DA5"/>
            </a:solidFill>
          </a:ln>
        </p:spPr>
      </p:pic>
      <p:pic>
        <p:nvPicPr>
          <p:cNvPr id="9" name="Picture 8"/>
          <p:cNvPicPr>
            <a:picLocks noChangeAspect="1"/>
          </p:cNvPicPr>
          <p:nvPr/>
        </p:nvPicPr>
        <p:blipFill>
          <a:blip r:embed="rId13"/>
          <a:stretch>
            <a:fillRect/>
          </a:stretch>
        </p:blipFill>
        <p:spPr>
          <a:xfrm>
            <a:off x="8786482" y="1627259"/>
            <a:ext cx="3013316" cy="2134703"/>
          </a:xfrm>
          <a:prstGeom prst="rect">
            <a:avLst/>
          </a:prstGeom>
          <a:ln w="25400">
            <a:solidFill>
              <a:srgbClr val="F33DA5"/>
            </a:solidFill>
          </a:ln>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07071" y="4208223"/>
            <a:ext cx="1413745" cy="1979245"/>
          </a:xfrm>
          <a:prstGeom prst="rect">
            <a:avLst/>
          </a:prstGeom>
          <a:ln w="25400">
            <a:solidFill>
              <a:srgbClr val="F33DA5"/>
            </a:solidFill>
          </a:ln>
        </p:spPr>
      </p:pic>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03090" y="4497984"/>
            <a:ext cx="1337627" cy="1922304"/>
          </a:xfrm>
          <a:prstGeom prst="rect">
            <a:avLst/>
          </a:prstGeom>
          <a:ln w="25400">
            <a:solidFill>
              <a:srgbClr val="F33DA5"/>
            </a:solidFill>
          </a:ln>
        </p:spPr>
      </p:pic>
    </p:spTree>
    <p:extLst>
      <p:ext uri="{BB962C8B-B14F-4D97-AF65-F5344CB8AC3E}">
        <p14:creationId xmlns:p14="http://schemas.microsoft.com/office/powerpoint/2010/main" val="289167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400" dirty="0"/>
              <a:t>Resources to support planning and evidencing</a:t>
            </a:r>
          </a:p>
        </p:txBody>
      </p:sp>
      <p:pic>
        <p:nvPicPr>
          <p:cNvPr id="5" name="Picture 4"/>
          <p:cNvPicPr>
            <a:picLocks noChangeAspect="1"/>
          </p:cNvPicPr>
          <p:nvPr/>
        </p:nvPicPr>
        <p:blipFill>
          <a:blip r:embed="rId2"/>
          <a:stretch>
            <a:fillRect/>
          </a:stretch>
        </p:blipFill>
        <p:spPr>
          <a:xfrm>
            <a:off x="7862066" y="2067977"/>
            <a:ext cx="4037943" cy="2797717"/>
          </a:xfrm>
          <a:prstGeom prst="rect">
            <a:avLst/>
          </a:prstGeom>
          <a:ln w="25400">
            <a:solidFill>
              <a:srgbClr val="F33DA5"/>
            </a:solidFill>
          </a:ln>
        </p:spPr>
      </p:pic>
      <p:pic>
        <p:nvPicPr>
          <p:cNvPr id="4" name="Picture 3"/>
          <p:cNvPicPr>
            <a:picLocks noChangeAspect="1"/>
          </p:cNvPicPr>
          <p:nvPr/>
        </p:nvPicPr>
        <p:blipFill>
          <a:blip r:embed="rId3"/>
          <a:stretch>
            <a:fillRect/>
          </a:stretch>
        </p:blipFill>
        <p:spPr>
          <a:xfrm>
            <a:off x="5927833" y="3096116"/>
            <a:ext cx="4309570" cy="3018537"/>
          </a:xfrm>
          <a:prstGeom prst="rect">
            <a:avLst/>
          </a:prstGeom>
          <a:ln w="22225">
            <a:solidFill>
              <a:srgbClr val="F33DA5"/>
            </a:solidFill>
          </a:ln>
        </p:spPr>
      </p:pic>
      <p:pic>
        <p:nvPicPr>
          <p:cNvPr id="6" name="Picture 5"/>
          <p:cNvPicPr>
            <a:picLocks noChangeAspect="1"/>
          </p:cNvPicPr>
          <p:nvPr/>
        </p:nvPicPr>
        <p:blipFill>
          <a:blip r:embed="rId4"/>
          <a:stretch>
            <a:fillRect/>
          </a:stretch>
        </p:blipFill>
        <p:spPr>
          <a:xfrm>
            <a:off x="3186071" y="2385849"/>
            <a:ext cx="2588360" cy="3728804"/>
          </a:xfrm>
          <a:prstGeom prst="rect">
            <a:avLst/>
          </a:prstGeom>
          <a:ln w="25400">
            <a:solidFill>
              <a:srgbClr val="F33DA5"/>
            </a:solidFill>
          </a:ln>
        </p:spPr>
      </p:pic>
      <p:pic>
        <p:nvPicPr>
          <p:cNvPr id="7" name="Picture 6"/>
          <p:cNvPicPr>
            <a:picLocks noChangeAspect="1"/>
          </p:cNvPicPr>
          <p:nvPr/>
        </p:nvPicPr>
        <p:blipFill>
          <a:blip r:embed="rId5"/>
          <a:stretch>
            <a:fillRect/>
          </a:stretch>
        </p:blipFill>
        <p:spPr>
          <a:xfrm>
            <a:off x="395906" y="2385848"/>
            <a:ext cx="2560874" cy="3728805"/>
          </a:xfrm>
          <a:prstGeom prst="rect">
            <a:avLst/>
          </a:prstGeom>
          <a:ln w="25400">
            <a:solidFill>
              <a:srgbClr val="F33DA5"/>
            </a:solidFill>
          </a:ln>
        </p:spPr>
      </p:pic>
      <p:sp>
        <p:nvSpPr>
          <p:cNvPr id="8" name="TextBox 7"/>
          <p:cNvSpPr txBox="1"/>
          <p:nvPr/>
        </p:nvSpPr>
        <p:spPr>
          <a:xfrm>
            <a:off x="10468303" y="5013434"/>
            <a:ext cx="1431706"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6"/>
              </a:rPr>
              <a:t>Planning and evidencing  sheets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34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5" y="1618592"/>
            <a:ext cx="9719999" cy="665205"/>
          </a:xfrm>
        </p:spPr>
        <p:txBody>
          <a:bodyPr/>
          <a:lstStyle/>
          <a:p>
            <a:r>
              <a:rPr lang="en-US" sz="3400" dirty="0"/>
              <a:t>Sources of support and further information</a:t>
            </a:r>
            <a:endParaRPr lang="en-GB" sz="3400" dirty="0"/>
          </a:p>
        </p:txBody>
      </p:sp>
      <p:sp>
        <p:nvSpPr>
          <p:cNvPr id="3" name="Subtitle 2"/>
          <p:cNvSpPr>
            <a:spLocks noGrp="1"/>
          </p:cNvSpPr>
          <p:nvPr>
            <p:ph type="subTitle" idx="1"/>
          </p:nvPr>
        </p:nvSpPr>
        <p:spPr>
          <a:xfrm>
            <a:off x="1169276" y="2571092"/>
            <a:ext cx="5000296" cy="3724096"/>
          </a:xfrm>
          <a:ln w="25400">
            <a:solidFill>
              <a:srgbClr val="F33DA5"/>
            </a:solidFill>
          </a:ln>
        </p:spPr>
        <p:txBody>
          <a:bodyPr/>
          <a:lstStyle/>
          <a:p>
            <a:pPr marL="0" indent="0">
              <a:buNone/>
            </a:pPr>
            <a:r>
              <a:rPr lang="en-US" sz="1800" b="1" dirty="0"/>
              <a:t>Videos</a:t>
            </a:r>
            <a:endParaRPr lang="en-US" sz="1800" b="1" dirty="0">
              <a:hlinkClick r:id="rId2"/>
            </a:endParaRPr>
          </a:p>
          <a:p>
            <a:r>
              <a:rPr lang="en-US" sz="1800" dirty="0">
                <a:hlinkClick r:id="rId2"/>
              </a:rPr>
              <a:t>The Triune </a:t>
            </a:r>
            <a:r>
              <a:rPr lang="fr-FR" sz="1800" dirty="0">
                <a:hlinkClick r:id="rId2"/>
              </a:rPr>
              <a:t>Brain -  </a:t>
            </a:r>
            <a:r>
              <a:rPr lang="en-US" sz="1800" dirty="0">
                <a:hlinkClick r:id="rId2"/>
              </a:rPr>
              <a:t>a short video about the triune brain from a child perspective</a:t>
            </a:r>
            <a:endParaRPr lang="en-GB" sz="1800" dirty="0"/>
          </a:p>
          <a:p>
            <a:r>
              <a:rPr lang="en-US" sz="1800" dirty="0">
                <a:hlinkClick r:id="rId3"/>
              </a:rPr>
              <a:t>Experiences build Brain architecture </a:t>
            </a:r>
            <a:endParaRPr lang="en-US" sz="1800" dirty="0"/>
          </a:p>
          <a:p>
            <a:r>
              <a:rPr lang="en-US" sz="1800" dirty="0">
                <a:hlinkClick r:id="rId4"/>
              </a:rPr>
              <a:t>Serve &amp; Return Interaction Shapes Brain Circuitry </a:t>
            </a:r>
            <a:endParaRPr lang="en-GB" sz="1800" dirty="0"/>
          </a:p>
          <a:p>
            <a:r>
              <a:rPr lang="en-US" sz="1800" dirty="0">
                <a:hlinkClick r:id="rId5"/>
              </a:rPr>
              <a:t>Toxic Stress Derails Healthy Development </a:t>
            </a:r>
            <a:endParaRPr lang="en-US" sz="1800" dirty="0"/>
          </a:p>
          <a:p>
            <a:r>
              <a:rPr lang="en-US" sz="1800" dirty="0">
                <a:hlinkClick r:id="rId6"/>
              </a:rPr>
              <a:t>What is educational neuroscience - </a:t>
            </a:r>
            <a:r>
              <a:rPr lang="en-US" sz="1800" dirty="0" err="1">
                <a:hlinkClick r:id="rId6"/>
              </a:rPr>
              <a:t>Learnus</a:t>
            </a:r>
            <a:r>
              <a:rPr lang="en-US" sz="1800" dirty="0">
                <a:hlinkClick r:id="rId6"/>
              </a:rPr>
              <a:t> Interview  </a:t>
            </a:r>
            <a:endParaRPr lang="en-US" sz="1800" dirty="0"/>
          </a:p>
          <a:p>
            <a:r>
              <a:rPr lang="en-US" sz="1800" dirty="0">
                <a:hlinkClick r:id="rId7"/>
              </a:rPr>
              <a:t>The Adolescent Brain </a:t>
            </a:r>
            <a:endParaRPr lang="en-GB" sz="1800" dirty="0"/>
          </a:p>
        </p:txBody>
      </p:sp>
      <p:sp>
        <p:nvSpPr>
          <p:cNvPr id="4" name="TextBox 3"/>
          <p:cNvSpPr txBox="1"/>
          <p:nvPr/>
        </p:nvSpPr>
        <p:spPr>
          <a:xfrm>
            <a:off x="6600497" y="2571092"/>
            <a:ext cx="5286703" cy="3724096"/>
          </a:xfrm>
          <a:prstGeom prst="rect">
            <a:avLst/>
          </a:prstGeom>
          <a:noFill/>
          <a:ln w="25400">
            <a:solidFill>
              <a:srgbClr val="F33DA5"/>
            </a:solidFill>
          </a:ln>
        </p:spPr>
        <p:txBody>
          <a:bodyPr wrap="square" rtlCol="0">
            <a:spAutoFit/>
          </a:bodyPr>
          <a:lstStyle/>
          <a:p>
            <a:r>
              <a:rPr lang="en-GB" b="1" dirty="0">
                <a:latin typeface="Arial" panose="020B0604020202020204" pitchFamily="34" charset="0"/>
                <a:cs typeface="Arial" panose="020B0604020202020204" pitchFamily="34" charset="0"/>
              </a:rPr>
              <a:t>Books</a:t>
            </a: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Cozolino, L, 2014.</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Attachment-Based Teaching: Creating a Tribal Classroom,</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Norton Series on the Social Neuroscience of Education.</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 W. Norton &amp; Company.</a:t>
            </a:r>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Cozolino, L, 2013.</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Social Neuroscience of Education:</a:t>
            </a:r>
            <a:r>
              <a:rPr lang="en-GB"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Optimising</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Attachment and Learning in the Classroom, The Norton Series on the Social Neuroscience of Education.</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 W. Norton &amp; Company.</a:t>
            </a:r>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Rosenthal, R., Jacobson, L.</a:t>
            </a:r>
            <a:r>
              <a:rPr lang="en-GB" dirty="0">
                <a:latin typeface="Arial" panose="020B0604020202020204" pitchFamily="34" charset="0"/>
                <a:cs typeface="Arial" panose="020B0604020202020204" pitchFamily="34" charset="0"/>
              </a:rPr>
              <a:t> 1968. </a:t>
            </a:r>
            <a:r>
              <a:rPr lang="en-US" dirty="0">
                <a:latin typeface="Arial" panose="020B0604020202020204" pitchFamily="34" charset="0"/>
                <a:cs typeface="Arial" panose="020B0604020202020204" pitchFamily="34" charset="0"/>
              </a:rPr>
              <a:t>Pygmalion in the classroom.</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Crown House Publishing.</a:t>
            </a:r>
            <a:r>
              <a:rPr lang="en-GB" sz="20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252105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400" dirty="0"/>
              <a:t>Sources of support and information</a:t>
            </a:r>
          </a:p>
        </p:txBody>
      </p:sp>
      <p:sp>
        <p:nvSpPr>
          <p:cNvPr id="3" name="Subtitle 2"/>
          <p:cNvSpPr>
            <a:spLocks noGrp="1"/>
          </p:cNvSpPr>
          <p:nvPr>
            <p:ph type="subTitle" idx="1"/>
          </p:nvPr>
        </p:nvSpPr>
        <p:spPr>
          <a:xfrm>
            <a:off x="1169275" y="2571092"/>
            <a:ext cx="10497207" cy="3600000"/>
          </a:xfrm>
        </p:spPr>
        <p:txBody>
          <a:bodyPr/>
          <a:lstStyle/>
          <a:p>
            <a:pPr marL="0" indent="0">
              <a:buNone/>
            </a:pPr>
            <a:r>
              <a:rPr lang="en-GB" sz="2000" b="1" dirty="0">
                <a:latin typeface="Arial" panose="020B0604020202020204" pitchFamily="34" charset="0"/>
                <a:cs typeface="Arial" panose="020B0604020202020204" pitchFamily="34" charset="0"/>
              </a:rPr>
              <a:t>Articles</a:t>
            </a:r>
          </a:p>
          <a:p>
            <a:r>
              <a:rPr lang="en-US" sz="2000" dirty="0">
                <a:latin typeface="Arial" panose="020B0604020202020204" pitchFamily="34" charset="0"/>
                <a:cs typeface="Arial" panose="020B0604020202020204" pitchFamily="34" charset="0"/>
                <a:hlinkClick r:id="rId2"/>
              </a:rPr>
              <a:t>Frontiers in Systems Neuroscience,</a:t>
            </a:r>
            <a:r>
              <a:rPr lang="en-GB" sz="2000" dirty="0">
                <a:latin typeface="Arial" panose="020B0604020202020204" pitchFamily="34" charset="0"/>
                <a:cs typeface="Arial" panose="020B0604020202020204" pitchFamily="34" charset="0"/>
                <a:hlinkClick r:id="rId2"/>
              </a:rPr>
              <a:t> </a:t>
            </a:r>
            <a:r>
              <a:rPr lang="es-ES_tradnl" sz="2000" dirty="0" err="1">
                <a:latin typeface="Arial" panose="020B0604020202020204" pitchFamily="34" charset="0"/>
                <a:cs typeface="Arial" panose="020B0604020202020204" pitchFamily="34" charset="0"/>
                <a:hlinkClick r:id="rId2"/>
              </a:rPr>
              <a:t>Yamamoto</a:t>
            </a:r>
            <a:r>
              <a:rPr lang="es-ES_tradnl" sz="2000" dirty="0">
                <a:latin typeface="Arial" panose="020B0604020202020204" pitchFamily="34" charset="0"/>
                <a:cs typeface="Arial" panose="020B0604020202020204" pitchFamily="34" charset="0"/>
                <a:hlinkClick r:id="rId2"/>
              </a:rPr>
              <a:t>, T,</a:t>
            </a:r>
            <a:r>
              <a:rPr lang="en-GB" sz="2000" dirty="0">
                <a:latin typeface="Arial" panose="020B0604020202020204" pitchFamily="34" charset="0"/>
                <a:cs typeface="Arial" panose="020B0604020202020204" pitchFamily="34" charset="0"/>
                <a:hlinkClick r:id="rId2"/>
              </a:rPr>
              <a:t> </a:t>
            </a:r>
            <a:r>
              <a:rPr lang="en-GB" sz="2000" dirty="0" err="1">
                <a:latin typeface="Arial" panose="020B0604020202020204" pitchFamily="34" charset="0"/>
                <a:cs typeface="Arial" panose="020B0604020202020204" pitchFamily="34" charset="0"/>
                <a:hlinkClick r:id="rId2"/>
              </a:rPr>
              <a:t>Ueji</a:t>
            </a:r>
            <a:r>
              <a:rPr lang="en-GB" sz="2000" dirty="0">
                <a:latin typeface="Arial" panose="020B0604020202020204" pitchFamily="34" charset="0"/>
                <a:cs typeface="Arial" panose="020B0604020202020204" pitchFamily="34" charset="0"/>
                <a:hlinkClick r:id="rId2"/>
              </a:rPr>
              <a:t>, K, 2011, </a:t>
            </a:r>
            <a:r>
              <a:rPr lang="fr-FR" sz="2000" dirty="0">
                <a:latin typeface="Arial" panose="020B0604020202020204" pitchFamily="34" charset="0"/>
                <a:cs typeface="Arial" panose="020B0604020202020204" pitchFamily="34" charset="0"/>
                <a:hlinkClick r:id="rId2"/>
              </a:rPr>
              <a:t>Brain</a:t>
            </a:r>
            <a:r>
              <a:rPr lang="en-GB" sz="2000" dirty="0">
                <a:latin typeface="Arial" panose="020B0604020202020204" pitchFamily="34" charset="0"/>
                <a:cs typeface="Arial" panose="020B0604020202020204" pitchFamily="34" charset="0"/>
                <a:hlinkClick r:id="rId2"/>
              </a:rPr>
              <a:t> </a:t>
            </a:r>
            <a:r>
              <a:rPr lang="en-US" sz="2000" dirty="0">
                <a:latin typeface="Arial" panose="020B0604020202020204" pitchFamily="34" charset="0"/>
                <a:cs typeface="Arial" panose="020B0604020202020204" pitchFamily="34" charset="0"/>
                <a:hlinkClick r:id="rId2"/>
              </a:rPr>
              <a:t>Mechanisms on</a:t>
            </a:r>
            <a:r>
              <a:rPr lang="en-GB" sz="2000" dirty="0">
                <a:latin typeface="Arial" panose="020B0604020202020204" pitchFamily="34" charset="0"/>
                <a:cs typeface="Arial" panose="020B0604020202020204" pitchFamily="34" charset="0"/>
                <a:hlinkClick r:id="rId2"/>
              </a:rPr>
              <a:t> Flavour Learning</a:t>
            </a:r>
            <a:r>
              <a:rPr lang="en-GB"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hlinkClick r:id="rId3"/>
              </a:rPr>
              <a:t>Boyce, P, 2020, Pygmalion Effect Definition</a:t>
            </a:r>
            <a:r>
              <a:rPr lang="en-US" sz="2000"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hlinkClick r:id="rId4"/>
              </a:rPr>
              <a:t>Queens University, 2003, Brain Patterns Same Whether Doing or Just Watching</a:t>
            </a:r>
            <a:r>
              <a:rPr lang="en-US" sz="2000"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hlinkClick r:id="rId5"/>
              </a:rPr>
              <a:t>Neuroscience News,</a:t>
            </a:r>
            <a:r>
              <a:rPr lang="en-GB" sz="2000" dirty="0">
                <a:latin typeface="Arial" panose="020B0604020202020204" pitchFamily="34" charset="0"/>
                <a:cs typeface="Arial" panose="020B0604020202020204" pitchFamily="34" charset="0"/>
                <a:hlinkClick r:id="rId5"/>
              </a:rPr>
              <a:t> </a:t>
            </a:r>
            <a:r>
              <a:rPr lang="en-GB" sz="2000" dirty="0" err="1">
                <a:latin typeface="Arial" panose="020B0604020202020204" pitchFamily="34" charset="0"/>
                <a:cs typeface="Arial" panose="020B0604020202020204" pitchFamily="34" charset="0"/>
                <a:hlinkClick r:id="rId5"/>
              </a:rPr>
              <a:t>Kaisa</a:t>
            </a:r>
            <a:r>
              <a:rPr lang="en-GB" sz="2000" dirty="0">
                <a:latin typeface="Arial" panose="020B0604020202020204" pitchFamily="34" charset="0"/>
                <a:cs typeface="Arial" panose="020B0604020202020204" pitchFamily="34" charset="0"/>
                <a:hlinkClick r:id="rId5"/>
              </a:rPr>
              <a:t> </a:t>
            </a:r>
            <a:r>
              <a:rPr lang="en-GB" sz="2000" dirty="0" err="1">
                <a:latin typeface="Arial" panose="020B0604020202020204" pitchFamily="34" charset="0"/>
                <a:cs typeface="Arial" panose="020B0604020202020204" pitchFamily="34" charset="0"/>
                <a:hlinkClick r:id="rId5"/>
              </a:rPr>
              <a:t>Kä</a:t>
            </a:r>
            <a:r>
              <a:rPr lang="de-DE" sz="2000" dirty="0">
                <a:latin typeface="Arial" panose="020B0604020202020204" pitchFamily="34" charset="0"/>
                <a:cs typeface="Arial" panose="020B0604020202020204" pitchFamily="34" charset="0"/>
                <a:hlinkClick r:id="rId5"/>
              </a:rPr>
              <a:t>hk</a:t>
            </a:r>
            <a:r>
              <a:rPr lang="en-GB" sz="2000" dirty="0">
                <a:latin typeface="Arial" panose="020B0604020202020204" pitchFamily="34" charset="0"/>
                <a:cs typeface="Arial" panose="020B0604020202020204" pitchFamily="34" charset="0"/>
                <a:hlinkClick r:id="rId5"/>
              </a:rPr>
              <a:t>ö</a:t>
            </a:r>
            <a:r>
              <a:rPr lang="de-DE" sz="2000" dirty="0">
                <a:latin typeface="Arial" panose="020B0604020202020204" pitchFamily="34" charset="0"/>
                <a:cs typeface="Arial" panose="020B0604020202020204" pitchFamily="34" charset="0"/>
                <a:hlinkClick r:id="rId5"/>
              </a:rPr>
              <a:t>nen,</a:t>
            </a:r>
            <a:r>
              <a:rPr lang="en-GB" sz="2000" dirty="0">
                <a:latin typeface="Arial" panose="020B0604020202020204" pitchFamily="34" charset="0"/>
                <a:cs typeface="Arial" panose="020B0604020202020204" pitchFamily="34" charset="0"/>
                <a:hlinkClick r:id="rId5"/>
              </a:rPr>
              <a:t> </a:t>
            </a:r>
            <a:r>
              <a:rPr lang="en-US" sz="2000" dirty="0">
                <a:latin typeface="Arial" panose="020B0604020202020204" pitchFamily="34" charset="0"/>
                <a:cs typeface="Arial" panose="020B0604020202020204" pitchFamily="34" charset="0"/>
                <a:hlinkClick r:id="rId5"/>
              </a:rPr>
              <a:t>University of Eastern Finland.</a:t>
            </a:r>
            <a:r>
              <a:rPr lang="en-GB" sz="2000" dirty="0">
                <a:latin typeface="Arial" panose="020B0604020202020204" pitchFamily="34" charset="0"/>
                <a:cs typeface="Arial" panose="020B0604020202020204" pitchFamily="34" charset="0"/>
                <a:hlinkClick r:id="rId5"/>
              </a:rPr>
              <a:t> 2018, </a:t>
            </a:r>
            <a:r>
              <a:rPr lang="en-US" sz="2000" dirty="0">
                <a:latin typeface="Arial" panose="020B0604020202020204" pitchFamily="34" charset="0"/>
                <a:cs typeface="Arial" panose="020B0604020202020204" pitchFamily="34" charset="0"/>
                <a:hlinkClick r:id="rId5"/>
              </a:rPr>
              <a:t>Sensory Based Food Education Encourages Children to Eat Fruit and Veg</a:t>
            </a:r>
            <a:r>
              <a:rPr lang="en-US" sz="2000"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p>
          <a:p>
            <a:r>
              <a:rPr lang="fr-FR" sz="2000" dirty="0">
                <a:latin typeface="Arial" panose="020B0604020202020204" pitchFamily="34" charset="0"/>
                <a:cs typeface="Arial" panose="020B0604020202020204" pitchFamily="34" charset="0"/>
                <a:hlinkClick r:id="rId6"/>
              </a:rPr>
              <a:t>Options </a:t>
            </a:r>
            <a:r>
              <a:rPr lang="fr-FR" sz="2000" dirty="0" err="1">
                <a:latin typeface="Arial" panose="020B0604020202020204" pitchFamily="34" charset="0"/>
                <a:cs typeface="Arial" panose="020B0604020202020204" pitchFamily="34" charset="0"/>
                <a:hlinkClick r:id="rId6"/>
              </a:rPr>
              <a:t>Autism</a:t>
            </a:r>
            <a:r>
              <a:rPr lang="fr-FR" sz="2000" dirty="0">
                <a:latin typeface="Arial" panose="020B0604020202020204" pitchFamily="34" charset="0"/>
                <a:cs typeface="Arial" panose="020B0604020202020204" pitchFamily="34" charset="0"/>
                <a:hlinkClick r:id="rId6"/>
              </a:rPr>
              <a:t>,</a:t>
            </a:r>
            <a:r>
              <a:rPr lang="en-GB" sz="2000" dirty="0">
                <a:latin typeface="Arial" panose="020B0604020202020204" pitchFamily="34" charset="0"/>
                <a:cs typeface="Arial" panose="020B0604020202020204" pitchFamily="34" charset="0"/>
                <a:hlinkClick r:id="rId6"/>
              </a:rPr>
              <a:t> 2017, </a:t>
            </a:r>
            <a:r>
              <a:rPr lang="en-US" sz="2000" dirty="0">
                <a:latin typeface="Arial" panose="020B0604020202020204" pitchFamily="34" charset="0"/>
                <a:cs typeface="Arial" panose="020B0604020202020204" pitchFamily="34" charset="0"/>
                <a:hlinkClick r:id="rId6"/>
              </a:rPr>
              <a:t>Facing food challenges for those with autism and sensory processing differences.</a:t>
            </a:r>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hlinkClick r:id="rId7"/>
              </a:rPr>
              <a:t>Mustafa </a:t>
            </a:r>
            <a:r>
              <a:rPr lang="da-DK" sz="2000" dirty="0">
                <a:latin typeface="Arial" panose="020B0604020202020204" pitchFamily="34" charset="0"/>
                <a:cs typeface="Arial" panose="020B0604020202020204" pitchFamily="34" charset="0"/>
                <a:hlinkClick r:id="rId7"/>
              </a:rPr>
              <a:t>Mirreh, 2021, Independent</a:t>
            </a:r>
            <a:r>
              <a:rPr lang="en-GB" sz="2000" dirty="0">
                <a:latin typeface="Arial" panose="020B0604020202020204" pitchFamily="34" charset="0"/>
                <a:cs typeface="Arial" panose="020B0604020202020204" pitchFamily="34" charset="0"/>
                <a:hlinkClick r:id="rId7"/>
              </a:rPr>
              <a:t> </a:t>
            </a:r>
            <a:r>
              <a:rPr lang="en-US" sz="2000" dirty="0">
                <a:latin typeface="Arial" panose="020B0604020202020204" pitchFamily="34" charset="0"/>
                <a:cs typeface="Arial" panose="020B0604020202020204" pitchFamily="34" charset="0"/>
                <a:hlinkClick r:id="rId7"/>
              </a:rPr>
              <a:t>Newspaper,</a:t>
            </a:r>
            <a:r>
              <a:rPr lang="en-GB" sz="2000" dirty="0">
                <a:latin typeface="Arial" panose="020B0604020202020204" pitchFamily="34" charset="0"/>
                <a:cs typeface="Arial" panose="020B0604020202020204" pitchFamily="34" charset="0"/>
                <a:hlinkClick r:id="rId7"/>
              </a:rPr>
              <a:t> </a:t>
            </a:r>
            <a:r>
              <a:rPr lang="en-US" sz="2000" dirty="0" err="1">
                <a:latin typeface="Arial" panose="020B0604020202020204" pitchFamily="34" charset="0"/>
                <a:cs typeface="Arial" panose="020B0604020202020204" pitchFamily="34" charset="0"/>
                <a:hlinkClick r:id="rId7"/>
              </a:rPr>
              <a:t>OnePoll</a:t>
            </a:r>
            <a:r>
              <a:rPr lang="en-GB" sz="2000" dirty="0">
                <a:latin typeface="Arial" panose="020B0604020202020204" pitchFamily="34" charset="0"/>
                <a:cs typeface="Arial" panose="020B0604020202020204" pitchFamily="34" charset="0"/>
                <a:hlinkClick r:id="rId7"/>
              </a:rPr>
              <a:t> </a:t>
            </a:r>
            <a:r>
              <a:rPr lang="en-US" sz="2000" dirty="0">
                <a:latin typeface="Arial" panose="020B0604020202020204" pitchFamily="34" charset="0"/>
                <a:cs typeface="Arial" panose="020B0604020202020204" pitchFamily="34" charset="0"/>
                <a:hlinkClick r:id="rId7"/>
              </a:rPr>
              <a:t>study</a:t>
            </a:r>
            <a:r>
              <a:rPr lang="en-GB" sz="2000" dirty="0">
                <a:latin typeface="Arial" panose="020B0604020202020204" pitchFamily="34" charset="0"/>
                <a:cs typeface="Arial" panose="020B0604020202020204" pitchFamily="34" charset="0"/>
                <a:hlinkClick r:id="rId7"/>
              </a:rPr>
              <a:t> </a:t>
            </a:r>
            <a:r>
              <a:rPr lang="en-US" sz="2000" dirty="0">
                <a:latin typeface="Arial" panose="020B0604020202020204" pitchFamily="34" charset="0"/>
                <a:cs typeface="Arial" panose="020B0604020202020204" pitchFamily="34" charset="0"/>
                <a:hlinkClick r:id="rId7"/>
              </a:rPr>
              <a:t>of 2000 parents</a:t>
            </a:r>
            <a:r>
              <a:rPr lang="en-GB" sz="2000" dirty="0">
                <a:latin typeface="Arial" panose="020B0604020202020204" pitchFamily="34" charset="0"/>
                <a:cs typeface="Arial" panose="020B0604020202020204" pitchFamily="34" charset="0"/>
                <a:hlinkClick r:id="rId7"/>
              </a:rPr>
              <a:t> </a:t>
            </a:r>
            <a:r>
              <a:rPr lang="pt-PT" sz="2000" dirty="0">
                <a:latin typeface="Arial" panose="020B0604020202020204" pitchFamily="34" charset="0"/>
                <a:cs typeface="Arial" panose="020B0604020202020204" pitchFamily="34" charset="0"/>
                <a:hlinkClick r:id="rId7"/>
              </a:rPr>
              <a:t>on </a:t>
            </a:r>
            <a:r>
              <a:rPr lang="en-US" sz="2000" dirty="0">
                <a:latin typeface="Arial" panose="020B0604020202020204" pitchFamily="34" charset="0"/>
                <a:cs typeface="Arial" panose="020B0604020202020204" pitchFamily="34" charset="0"/>
                <a:hlinkClick r:id="rId7"/>
              </a:rPr>
              <a:t>their children's fussy eating</a:t>
            </a:r>
            <a:r>
              <a:rPr lang="en-GB" sz="2000" dirty="0">
                <a:latin typeface="Arial" panose="020B0604020202020204" pitchFamily="34" charset="0"/>
                <a:cs typeface="Arial" panose="020B0604020202020204" pitchFamily="34" charset="0"/>
                <a:hlinkClick r:id="rId7"/>
              </a:rPr>
              <a:t> </a:t>
            </a:r>
            <a:r>
              <a:rPr lang="en-US" sz="2000" dirty="0" err="1">
                <a:latin typeface="Arial" panose="020B0604020202020204" pitchFamily="34" charset="0"/>
                <a:cs typeface="Arial" panose="020B0604020202020204" pitchFamily="34" charset="0"/>
                <a:hlinkClick r:id="rId7"/>
              </a:rPr>
              <a:t>behaviours</a:t>
            </a:r>
            <a:r>
              <a:rPr lang="en-US" sz="2000"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p>
          <a:p>
            <a:pPr marL="0" indent="0">
              <a:buNone/>
            </a:pPr>
            <a:endParaRPr lang="en-GB" sz="1800" dirty="0"/>
          </a:p>
          <a:p>
            <a:pPr marL="0" indent="0">
              <a:buNone/>
            </a:pPr>
            <a:endParaRPr lang="en-GB" dirty="0"/>
          </a:p>
        </p:txBody>
      </p:sp>
    </p:spTree>
    <p:extLst>
      <p:ext uri="{BB962C8B-B14F-4D97-AF65-F5344CB8AC3E}">
        <p14:creationId xmlns:p14="http://schemas.microsoft.com/office/powerpoint/2010/main" val="37672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Sources of support and further information </a:t>
            </a:r>
            <a:endParaRPr lang="en-GB" sz="3400" dirty="0"/>
          </a:p>
        </p:txBody>
      </p:sp>
      <p:sp>
        <p:nvSpPr>
          <p:cNvPr id="3" name="Subtitle 2"/>
          <p:cNvSpPr>
            <a:spLocks noGrp="1"/>
          </p:cNvSpPr>
          <p:nvPr>
            <p:ph type="subTitle" idx="1"/>
          </p:nvPr>
        </p:nvSpPr>
        <p:spPr>
          <a:xfrm>
            <a:off x="1169275" y="2571092"/>
            <a:ext cx="6829097" cy="3600000"/>
          </a:xfrm>
        </p:spPr>
        <p:txBody>
          <a:bodyPr/>
          <a:lstStyle/>
          <a:p>
            <a:pPr marL="0" indent="0">
              <a:buNone/>
            </a:pPr>
            <a:r>
              <a:rPr lang="en-US" sz="2000" dirty="0"/>
              <a:t>Three pages of websites and useful information/ documents that support each of the characteristics can be found at the end of the </a:t>
            </a:r>
            <a:r>
              <a:rPr lang="en-US" sz="2000" i="1" dirty="0">
                <a:hlinkClick r:id="rId2"/>
              </a:rPr>
              <a:t>Characteristics of good practice in teaching food and nutrition to pupils with additional needs </a:t>
            </a:r>
            <a:r>
              <a:rPr lang="en-US" sz="2000" dirty="0"/>
              <a:t>guide.  </a:t>
            </a:r>
            <a:endParaRPr lang="en-GB" sz="2000" dirty="0"/>
          </a:p>
        </p:txBody>
      </p:sp>
      <p:pic>
        <p:nvPicPr>
          <p:cNvPr id="4" name="Picture 3"/>
          <p:cNvPicPr>
            <a:picLocks noChangeAspect="1"/>
          </p:cNvPicPr>
          <p:nvPr/>
        </p:nvPicPr>
        <p:blipFill>
          <a:blip r:embed="rId3"/>
          <a:stretch>
            <a:fillRect/>
          </a:stretch>
        </p:blipFill>
        <p:spPr>
          <a:xfrm>
            <a:off x="9232777" y="2571092"/>
            <a:ext cx="2558610" cy="3678487"/>
          </a:xfrm>
          <a:prstGeom prst="rect">
            <a:avLst/>
          </a:prstGeom>
          <a:ln w="25400">
            <a:solidFill>
              <a:srgbClr val="F33DA5"/>
            </a:solidFill>
          </a:ln>
        </p:spPr>
      </p:pic>
    </p:spTree>
    <p:extLst>
      <p:ext uri="{BB962C8B-B14F-4D97-AF65-F5344CB8AC3E}">
        <p14:creationId xmlns:p14="http://schemas.microsoft.com/office/powerpoint/2010/main" val="281403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5">
            <a:extLst>
              <a:ext uri="{FF2B5EF4-FFF2-40B4-BE49-F238E27FC236}">
                <a16:creationId xmlns:a16="http://schemas.microsoft.com/office/drawing/2014/main" id="{147B1964-6DCB-45AB-9B41-C1137E32A83E}"/>
              </a:ext>
            </a:extLst>
          </p:cNvPr>
          <p:cNvSpPr>
            <a:spLocks noGrp="1"/>
          </p:cNvSpPr>
          <p:nvPr>
            <p:ph type="subTitle" idx="1"/>
          </p:nvPr>
        </p:nvSpPr>
        <p:spPr>
          <a:xfrm>
            <a:off x="779726" y="2033066"/>
            <a:ext cx="4252844" cy="3842726"/>
          </a:xfrm>
        </p:spPr>
        <p:txBody>
          <a:bodyPr/>
          <a:lstStyle/>
          <a:p>
            <a:endParaRPr lang="en-US" dirty="0"/>
          </a:p>
          <a:p>
            <a:pPr marL="0" indent="0">
              <a:buNone/>
            </a:pPr>
            <a:endParaRPr lang="en-GB" dirty="0"/>
          </a:p>
        </p:txBody>
      </p:sp>
      <p:sp>
        <p:nvSpPr>
          <p:cNvPr id="17" name="Title 1">
            <a:extLst>
              <a:ext uri="{FF2B5EF4-FFF2-40B4-BE49-F238E27FC236}">
                <a16:creationId xmlns:a16="http://schemas.microsoft.com/office/drawing/2014/main" id="{B817E414-C792-48DB-A132-297A2F4D4C30}"/>
              </a:ext>
            </a:extLst>
          </p:cNvPr>
          <p:cNvSpPr>
            <a:spLocks noGrp="1"/>
          </p:cNvSpPr>
          <p:nvPr>
            <p:ph type="ctrTitle"/>
          </p:nvPr>
        </p:nvSpPr>
        <p:spPr>
          <a:xfrm>
            <a:off x="896322" y="1252100"/>
            <a:ext cx="9720000" cy="720000"/>
          </a:xfrm>
        </p:spPr>
        <p:txBody>
          <a:bodyPr/>
          <a:lstStyle/>
          <a:p>
            <a:r>
              <a:rPr lang="en-US" sz="3400" dirty="0"/>
              <a:t>Support for your professional development</a:t>
            </a:r>
            <a:endParaRPr lang="en-GB" sz="3400" i="1" dirty="0"/>
          </a:p>
        </p:txBody>
      </p:sp>
      <p:sp>
        <p:nvSpPr>
          <p:cNvPr id="18" name="Subtitle 5">
            <a:extLst>
              <a:ext uri="{FF2B5EF4-FFF2-40B4-BE49-F238E27FC236}">
                <a16:creationId xmlns:a16="http://schemas.microsoft.com/office/drawing/2014/main" id="{4063A2AB-B99E-44BE-B6C8-0C74100F7DFA}"/>
              </a:ext>
            </a:extLst>
          </p:cNvPr>
          <p:cNvSpPr txBox="1">
            <a:spLocks/>
          </p:cNvSpPr>
          <p:nvPr/>
        </p:nvSpPr>
        <p:spPr>
          <a:xfrm>
            <a:off x="740569" y="2110390"/>
            <a:ext cx="5368131" cy="3855596"/>
          </a:xfrm>
          <a:prstGeom prst="rect">
            <a:avLst/>
          </a:prstGeom>
        </p:spPr>
        <p:txBody>
          <a:bodyPr lIns="0" tIns="0" rIns="0" bIns="0" numCol="1" anchor="t"/>
          <a:lstStyle>
            <a:lvl1pPr marL="214313" indent="-214313" algn="l" defTabSz="685800" rtl="0" eaLnBrk="1" latinLnBrk="0" hangingPunct="1">
              <a:lnSpc>
                <a:spcPct val="90000"/>
              </a:lnSpc>
              <a:spcBef>
                <a:spcPts val="750"/>
              </a:spcBef>
              <a:buSzPct val="90000"/>
              <a:buFont typeface="Arial" charset="0"/>
              <a:buChar char="•"/>
              <a:defRPr sz="1350" b="0" i="0" kern="1200">
                <a:solidFill>
                  <a:schemeClr val="tx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endParaRPr lang="en-US" sz="2000" b="1" dirty="0"/>
          </a:p>
          <a:p>
            <a:pPr marL="0" indent="0">
              <a:buFont typeface="Arial" charset="0"/>
              <a:buNone/>
            </a:pPr>
            <a:endParaRPr lang="en-US" dirty="0"/>
          </a:p>
          <a:p>
            <a:pPr marL="0" indent="0">
              <a:buFont typeface="Arial" charset="0"/>
              <a:buNone/>
            </a:pPr>
            <a:endParaRPr lang="en-GB" dirty="0"/>
          </a:p>
        </p:txBody>
      </p:sp>
      <p:sp>
        <p:nvSpPr>
          <p:cNvPr id="3" name="TextBox 2"/>
          <p:cNvSpPr txBox="1"/>
          <p:nvPr/>
        </p:nvSpPr>
        <p:spPr>
          <a:xfrm>
            <a:off x="969896" y="2049424"/>
            <a:ext cx="6755208" cy="470898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Reflection documents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Help develop reflective practice.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Ideal for staff at all career stages.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Provide an opportunity to reflect on personal practice and identify future actions.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There are also </a:t>
            </a:r>
            <a:r>
              <a:rPr lang="en-US" sz="2000" dirty="0">
                <a:latin typeface="Arial" panose="020B0604020202020204" pitchFamily="34" charset="0"/>
                <a:cs typeface="Arial" panose="020B0604020202020204" pitchFamily="34" charset="0"/>
                <a:hlinkClick r:id="rId3"/>
              </a:rPr>
              <a:t>resources</a:t>
            </a:r>
            <a:r>
              <a:rPr lang="en-US" sz="2000" dirty="0">
                <a:latin typeface="Arial" panose="020B0604020202020204" pitchFamily="34" charset="0"/>
                <a:cs typeface="Arial" panose="020B0604020202020204" pitchFamily="34" charset="0"/>
              </a:rPr>
              <a:t> to support needs analysis and planning your own professional journey based on the </a:t>
            </a:r>
            <a:r>
              <a:rPr lang="en-US" sz="2000" i="1" dirty="0">
                <a:latin typeface="Arial" panose="020B0604020202020204" pitchFamily="34" charset="0"/>
                <a:cs typeface="Arial" panose="020B0604020202020204" pitchFamily="34" charset="0"/>
              </a:rPr>
              <a:t>Teaching food in </a:t>
            </a:r>
            <a:r>
              <a:rPr lang="en-US" sz="2000" i="1" dirty="0">
                <a:latin typeface="Arial" panose="020B0604020202020204" pitchFamily="34" charset="0"/>
                <a:cs typeface="Arial" panose="020B0604020202020204" pitchFamily="34" charset="0"/>
                <a:hlinkClick r:id="rId4"/>
              </a:rPr>
              <a:t>primary</a:t>
            </a:r>
            <a:r>
              <a:rPr lang="en-US" sz="2000" i="1"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hlinkClick r:id="rId5"/>
              </a:rPr>
              <a:t>secondary</a:t>
            </a:r>
            <a:r>
              <a:rPr lang="en-US" sz="2000" i="1" dirty="0">
                <a:latin typeface="Arial" panose="020B0604020202020204" pitchFamily="34" charset="0"/>
                <a:cs typeface="Arial" panose="020B0604020202020204" pitchFamily="34" charset="0"/>
              </a:rPr>
              <a:t> schools: A framework of knowledge and skills.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stretch>
            <a:fillRect/>
          </a:stretch>
        </p:blipFill>
        <p:spPr>
          <a:xfrm>
            <a:off x="7954431" y="1972100"/>
            <a:ext cx="4046741" cy="3314603"/>
          </a:xfrm>
          <a:prstGeom prst="rect">
            <a:avLst/>
          </a:prstGeom>
          <a:noFill/>
          <a:ln w="25400">
            <a:solidFill>
              <a:srgbClr val="F33DA5"/>
            </a:solidFill>
          </a:ln>
        </p:spPr>
      </p:pic>
      <p:sp>
        <p:nvSpPr>
          <p:cNvPr id="4" name="TextBox 3"/>
          <p:cNvSpPr txBox="1"/>
          <p:nvPr/>
        </p:nvSpPr>
        <p:spPr>
          <a:xfrm>
            <a:off x="8797159" y="5496910"/>
            <a:ext cx="266962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7"/>
              </a:rPr>
              <a:t>Reflection documents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44035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Education">
      <a:dk1>
        <a:srgbClr val="6C0633"/>
      </a:dk1>
      <a:lt1>
        <a:srgbClr val="FFFFFF"/>
      </a:lt1>
      <a:dk2>
        <a:srgbClr val="EE1F60"/>
      </a:dk2>
      <a:lt2>
        <a:srgbClr val="FFFFFF"/>
      </a:lt2>
      <a:accent1>
        <a:srgbClr val="F6A6B8"/>
      </a:accent1>
      <a:accent2>
        <a:srgbClr val="C0504D"/>
      </a:accent2>
      <a:accent3>
        <a:srgbClr val="9BBB59"/>
      </a:accent3>
      <a:accent4>
        <a:srgbClr val="8064A2"/>
      </a:accent4>
      <a:accent5>
        <a:srgbClr val="4BACC6"/>
      </a:accent5>
      <a:accent6>
        <a:srgbClr val="F79646"/>
      </a:accent6>
      <a:hlink>
        <a:srgbClr val="005058"/>
      </a:hlink>
      <a:folHlink>
        <a:srgbClr val="005058"/>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ad97cfe-a968-427f-b02b-893e6ba0355a">
      <UserInfo>
        <DisplayName>Roy Ballam</DisplayName>
        <AccountId>13</AccountId>
        <AccountType/>
      </UserInfo>
    </SharedWithUsers>
  </documentManagement>
</p:properties>
</file>

<file path=customXml/itemProps1.xml><?xml version="1.0" encoding="utf-8"?>
<ds:datastoreItem xmlns:ds="http://schemas.openxmlformats.org/officeDocument/2006/customXml" ds:itemID="{FB077E6A-F2A9-4102-8884-58F6975EA63C}">
  <ds:schemaRefs>
    <ds:schemaRef ds:uri="http://schemas.microsoft.com/sharepoint/v3/contenttype/forms"/>
  </ds:schemaRefs>
</ds:datastoreItem>
</file>

<file path=customXml/itemProps2.xml><?xml version="1.0" encoding="utf-8"?>
<ds:datastoreItem xmlns:ds="http://schemas.openxmlformats.org/officeDocument/2006/customXml" ds:itemID="{D048F9D9-86F2-47A8-910C-BB055E151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5BC0D5-8915-4AD8-A6C0-3960C8FE24FF}">
  <ds:schemaRefs>
    <ds:schemaRef ds:uri="c53071f4-7f44-43fd-895c-8e7b6a3746b0"/>
    <ds:schemaRef ds:uri="http://purl.org/dc/dcmitype/"/>
    <ds:schemaRef ds:uri="http://schemas.microsoft.com/office/infopath/2007/PartnerControls"/>
    <ds:schemaRef ds:uri="http://schemas.microsoft.com/office/2006/documentManagement/types"/>
    <ds:schemaRef ds:uri="http://schemas.microsoft.com/office/2006/metadata/properties"/>
    <ds:schemaRef ds:uri="ead97cfe-a968-427f-b02b-893e6ba0355a"/>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BNF Powerpoint Template - Widescreen</Template>
  <TotalTime>1910</TotalTime>
  <Words>825</Words>
  <Application>Microsoft Office PowerPoint</Application>
  <PresentationFormat>Widescreen</PresentationFormat>
  <Paragraphs>76</Paragraphs>
  <Slides>11</Slides>
  <Notes>4</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11</vt:i4>
      </vt:variant>
    </vt:vector>
  </HeadingPairs>
  <TitlesOfParts>
    <vt:vector size="22" baseType="lpstr">
      <vt:lpstr>Arial</vt:lpstr>
      <vt:lpstr>Calibri</vt:lpstr>
      <vt:lpstr>Calibri Light</vt:lpstr>
      <vt:lpstr>Century Gothic</vt:lpstr>
      <vt:lpstr>Custom Design</vt:lpstr>
      <vt:lpstr>1_Custom Design</vt:lpstr>
      <vt:lpstr>2_Custom Design</vt:lpstr>
      <vt:lpstr>3_Custom Design</vt:lpstr>
      <vt:lpstr>5_Custom Design</vt:lpstr>
      <vt:lpstr>Office Theme</vt:lpstr>
      <vt:lpstr>1_Office Theme</vt:lpstr>
      <vt:lpstr>A hands-on approach to teaching food and nutrition education to pupils with additional needs</vt:lpstr>
      <vt:lpstr>Covered in today’s webinar</vt:lpstr>
      <vt:lpstr>Characteristics of good practice in teaching food and nutrition education to pupils with additional needs</vt:lpstr>
      <vt:lpstr>Food – a fact of life resources</vt:lpstr>
      <vt:lpstr>Resources to support planning and evidencing</vt:lpstr>
      <vt:lpstr>Sources of support and further information</vt:lpstr>
      <vt:lpstr>Sources of support and information</vt:lpstr>
      <vt:lpstr>Sources of support and further information </vt:lpstr>
      <vt:lpstr>Support for your professional development</vt:lpstr>
      <vt:lpstr>Further training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289</cp:revision>
  <cp:lastPrinted>2019-09-19T12:37:07Z</cp:lastPrinted>
  <dcterms:created xsi:type="dcterms:W3CDTF">2017-10-26T16:07:58Z</dcterms:created>
  <dcterms:modified xsi:type="dcterms:W3CDTF">2021-06-10T08:29:03Z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