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</p:sldMasterIdLst>
  <p:notesMasterIdLst>
    <p:notesMasterId r:id="rId18"/>
  </p:notesMasterIdLst>
  <p:handoutMasterIdLst>
    <p:handoutMasterId r:id="rId19"/>
  </p:handoutMasterIdLst>
  <p:sldIdLst>
    <p:sldId id="388" r:id="rId11"/>
    <p:sldId id="469" r:id="rId12"/>
    <p:sldId id="493" r:id="rId13"/>
    <p:sldId id="494" r:id="rId14"/>
    <p:sldId id="495" r:id="rId15"/>
    <p:sldId id="496" r:id="rId16"/>
    <p:sldId id="36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AC54A-0DE0-3AD0-E6A0-298A34EEA497}" v="4" dt="2021-06-18T13:22:43.713"/>
    <p1510:client id="{A249778C-B5AF-4CA4-80D0-EE15F95013E0}" v="31" dt="2021-03-23T11:34:22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6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9ADAC54A-0DE0-3AD0-E6A0-298A34EEA497}"/>
    <pc:docChg chg="modSld">
      <pc:chgData name="Roy Ballam" userId="S::r.ballam@nutrition.org.uk::c142d6ba-9e44-42ad-85a8-e76793bc375e" providerId="AD" clId="Web-{9ADAC54A-0DE0-3AD0-E6A0-298A34EEA497}" dt="2021-06-18T13:22:43.713" v="3" actId="1076"/>
      <pc:docMkLst>
        <pc:docMk/>
      </pc:docMkLst>
      <pc:sldChg chg="modSp">
        <pc:chgData name="Roy Ballam" userId="S::r.ballam@nutrition.org.uk::c142d6ba-9e44-42ad-85a8-e76793bc375e" providerId="AD" clId="Web-{9ADAC54A-0DE0-3AD0-E6A0-298A34EEA497}" dt="2021-06-18T13:22:43.713" v="3" actId="1076"/>
        <pc:sldMkLst>
          <pc:docMk/>
          <pc:sldMk cId="667877756" sldId="388"/>
        </pc:sldMkLst>
        <pc:spChg chg="mod">
          <ac:chgData name="Roy Ballam" userId="S::r.ballam@nutrition.org.uk::c142d6ba-9e44-42ad-85a8-e76793bc375e" providerId="AD" clId="Web-{9ADAC54A-0DE0-3AD0-E6A0-298A34EEA497}" dt="2021-06-18T13:22:43.713" v="3" actId="1076"/>
          <ac:spMkLst>
            <pc:docMk/>
            <pc:sldMk cId="667877756" sldId="38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9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2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8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whole-school-approach/growing-club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7-11-years/activity-packs/learn-with-stories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foodafactoflife.org.uk/media/2102/how-to-grow-chives-o-35wfcf3.docx" TargetMode="External"/><Relationship Id="rId12" Type="http://schemas.openxmlformats.org/officeDocument/2006/relationships/hyperlink" Target="https://www.foodafactoflife.org.uk/media/2101/plant-watering-sheet-o-35wfcf3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www.foodafactoflife.org.uk/5-7-years/food-commodities/potatoes/activity-5-grow-your-own-potato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foodafactoflife.org.uk/5-7-years/food-commodities/cereal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1129/what-grows-when-ws-57lwsbg.docx" TargetMode="External"/><Relationship Id="rId13" Type="http://schemas.openxmlformats.org/officeDocument/2006/relationships/hyperlink" Target="https://www.foodafactoflife.org.uk/recipes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foodafactoflife.org.uk/media/2652/tasting-ingredients-ws-57c1.docx" TargetMode="External"/><Relationship Id="rId12" Type="http://schemas.openxmlformats.org/officeDocument/2006/relationships/hyperlink" Target="https://www.foodafactoflife.org.uk/search-results?q=food+commodities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oodafactoflife.org.uk/7-11-years/activity-packs/learn-with-stori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hyperlink" Target="https://www.foodafactoflife.org.uk/search-results?q=where+food+comes+from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hyperlink" Target="https://www.foodafactoflife.org.uk/media/1688/tasting-guide-g-311.docx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foodafactoflife.org.uk/media/1355/my-food-book-ppt-35he1.pptx" TargetMode="External"/><Relationship Id="rId14" Type="http://schemas.openxmlformats.org/officeDocument/2006/relationships/hyperlink" Target="https://www.foodafactoflife.org.uk/media/8365/unusual-veg-tasting-ws-316hew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afuk.org/education/leaf-education" TargetMode="External"/><Relationship Id="rId13" Type="http://schemas.openxmlformats.org/officeDocument/2006/relationships/hyperlink" Target="https://www.sustainablelearning.com/resource/keeping-chickens-school" TargetMode="External"/><Relationship Id="rId3" Type="http://schemas.openxmlformats.org/officeDocument/2006/relationships/hyperlink" Target="https://www.bhwt.org.uk/education/" TargetMode="External"/><Relationship Id="rId7" Type="http://schemas.openxmlformats.org/officeDocument/2006/relationships/hyperlink" Target="https://www.growtoschool.co.uk/" TargetMode="External"/><Relationship Id="rId12" Type="http://schemas.openxmlformats.org/officeDocument/2006/relationships/hyperlink" Target="https://www.schoolfoodmatters.org/we-can-help/links/growing" TargetMode="External"/><Relationship Id="rId2" Type="http://schemas.openxmlformats.org/officeDocument/2006/relationships/hyperlink" Target="https://www.bgen.org.uk/category/resources/growing-schools-garden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ardenorganic.org.uk/schools" TargetMode="External"/><Relationship Id="rId11" Type="http://schemas.openxmlformats.org/officeDocument/2006/relationships/hyperlink" Target="https://schoolgardening.rhs.org.uk/resources/info-sheet/simple-gardening-club-ideas" TargetMode="External"/><Relationship Id="rId5" Type="http://schemas.openxmlformats.org/officeDocument/2006/relationships/hyperlink" Target="https://www.foodgrowingschools.org/" TargetMode="External"/><Relationship Id="rId10" Type="http://schemas.openxmlformats.org/officeDocument/2006/relationships/hyperlink" Target="https://www.rhet.org.uk/" TargetMode="External"/><Relationship Id="rId4" Type="http://schemas.openxmlformats.org/officeDocument/2006/relationships/hyperlink" Target="https://www.countrysideclassroom.org.uk/" TargetMode="External"/><Relationship Id="rId9" Type="http://schemas.openxmlformats.org/officeDocument/2006/relationships/hyperlink" Target="https://education.nfuonlin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658" y="3202082"/>
            <a:ext cx="802988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Using school gardens to explore where food comes from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22/06/2021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5" y="1535859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Covered in today’s webinar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2372859"/>
            <a:ext cx="10215001" cy="4079032"/>
          </a:xfrm>
        </p:spPr>
        <p:txBody>
          <a:bodyPr/>
          <a:lstStyle/>
          <a:p>
            <a:r>
              <a:rPr lang="en-US" sz="2000" dirty="0"/>
              <a:t>The benefits of establishing and using a school garden.</a:t>
            </a:r>
          </a:p>
          <a:p>
            <a:r>
              <a:rPr lang="en-US" sz="2000" dirty="0"/>
              <a:t>Establishing a school garden for growing food in your school.</a:t>
            </a:r>
          </a:p>
          <a:p>
            <a:r>
              <a:rPr lang="en-US" sz="2000" dirty="0"/>
              <a:t>Planning your gardening activities around the growing seasons and school year.</a:t>
            </a:r>
          </a:p>
          <a:p>
            <a:r>
              <a:rPr lang="en-US" sz="2000" dirty="0"/>
              <a:t>Encouraging wildlife to your school garden.</a:t>
            </a:r>
          </a:p>
          <a:p>
            <a:r>
              <a:rPr lang="en-US" sz="2000" dirty="0"/>
              <a:t>Using what you grow in seasonal recipes.</a:t>
            </a:r>
          </a:p>
          <a:p>
            <a:r>
              <a:rPr lang="en-US" sz="2000" dirty="0"/>
              <a:t>Getting the whole school community involved.</a:t>
            </a:r>
          </a:p>
          <a:p>
            <a:r>
              <a:rPr lang="en-US" sz="2000" dirty="0"/>
              <a:t>Links to</a:t>
            </a:r>
            <a:r>
              <a:rPr lang="en-US" sz="2000" i="1" dirty="0"/>
              <a:t> Food – a fact of life</a:t>
            </a:r>
            <a:r>
              <a:rPr lang="en-US" sz="2000" dirty="0"/>
              <a:t> resources.</a:t>
            </a:r>
          </a:p>
          <a:p>
            <a:r>
              <a:rPr lang="en-US" sz="2000" dirty="0"/>
              <a:t>Suggestions for further sources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87878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03297"/>
            <a:ext cx="502131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New!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Resources to support planning and setting up a growing club in your school, including: </a:t>
            </a:r>
          </a:p>
          <a:p>
            <a:r>
              <a:rPr lang="en-US" sz="2000" dirty="0"/>
              <a:t>a guide to growing clubs;</a:t>
            </a:r>
          </a:p>
          <a:p>
            <a:r>
              <a:rPr lang="en-US" sz="2000" dirty="0"/>
              <a:t>case studies</a:t>
            </a:r>
          </a:p>
          <a:p>
            <a:r>
              <a:rPr lang="en-US" sz="2000" dirty="0"/>
              <a:t>planning sheets;</a:t>
            </a:r>
          </a:p>
          <a:p>
            <a:r>
              <a:rPr lang="en-US" sz="2000" dirty="0"/>
              <a:t>suggested tools and resources list;</a:t>
            </a:r>
          </a:p>
          <a:p>
            <a:r>
              <a:rPr lang="en-US" sz="2000" dirty="0"/>
              <a:t>parent/</a:t>
            </a:r>
            <a:r>
              <a:rPr lang="en-US" sz="2000" dirty="0" err="1"/>
              <a:t>carer</a:t>
            </a:r>
            <a:r>
              <a:rPr lang="en-US" sz="2000" dirty="0"/>
              <a:t> letter template.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5" y="2858813"/>
            <a:ext cx="4576511" cy="3038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275" y="6193632"/>
            <a:ext cx="337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Growing club resources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1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51" y="2437839"/>
            <a:ext cx="2138491" cy="310968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095" y="2209444"/>
            <a:ext cx="2116754" cy="306306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05" y="3123726"/>
            <a:ext cx="3143194" cy="177174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/>
              <a:t>Food – a fact of life</a:t>
            </a:r>
            <a:r>
              <a:rPr lang="en-US" sz="3400" dirty="0"/>
              <a:t> pupil resources</a:t>
            </a:r>
            <a:endParaRPr lang="en-GB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737" y="1826104"/>
            <a:ext cx="2154368" cy="310303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80705" y="5049520"/>
            <a:ext cx="181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How to grow chives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617" y="5118621"/>
            <a:ext cx="202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Learn with stories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7951" y="5701564"/>
            <a:ext cx="202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How to grow wheat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1142" y="5348073"/>
            <a:ext cx="183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Grow your own potatoes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72" y="2551077"/>
            <a:ext cx="2955099" cy="211078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773214" y="4895469"/>
            <a:ext cx="175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Plant watering sheet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71" y="4096278"/>
            <a:ext cx="2653356" cy="150873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185" y="2722412"/>
            <a:ext cx="1971572" cy="280679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189" y="2035921"/>
            <a:ext cx="2370814" cy="339714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646" y="2444968"/>
            <a:ext cx="460090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Rainy day activities – be prepared!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077" y="1875817"/>
            <a:ext cx="2392189" cy="3442418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34297" y="5616453"/>
            <a:ext cx="209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Tasting ingredients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8185" y="5616452"/>
            <a:ext cx="1767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What grows when?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6946" y="5654008"/>
            <a:ext cx="201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My food book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275" y="3279228"/>
            <a:ext cx="3285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Tasting guide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Where food comes from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Food commodities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Recipes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434003" y="5529203"/>
            <a:ext cx="166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Unusual vegetable tasting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1766" y="4817048"/>
            <a:ext cx="2388094" cy="131774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61365" y="6206138"/>
            <a:ext cx="202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Learn with stories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Further sources of information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21621" cy="3600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Botanic Gardens Education Network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British Hen Welfare Trust</a:t>
            </a:r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Countryside Classroom</a:t>
            </a:r>
            <a:endParaRPr lang="en-US" sz="2000" dirty="0"/>
          </a:p>
          <a:p>
            <a:r>
              <a:rPr lang="en-US" sz="2000" dirty="0">
                <a:hlinkClick r:id="rId5"/>
              </a:rPr>
              <a:t>Food growing schools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Garden Organic</a:t>
            </a:r>
            <a:endParaRPr lang="en-US" sz="2000" dirty="0"/>
          </a:p>
          <a:p>
            <a:r>
              <a:rPr lang="en-US" sz="2000" dirty="0">
                <a:hlinkClick r:id="rId7"/>
              </a:rPr>
              <a:t>Grow to School</a:t>
            </a:r>
            <a:endParaRPr lang="en-US" sz="2000" dirty="0">
              <a:hlinkClick r:id="rId8"/>
            </a:endParaRPr>
          </a:p>
          <a:p>
            <a:r>
              <a:rPr lang="en-US" sz="2000" dirty="0">
                <a:hlinkClick r:id="rId8"/>
              </a:rPr>
              <a:t>LEAF Education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27178" y="2487010"/>
            <a:ext cx="4162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NFU Education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Royal Highland Education Trust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RHS School Gardening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School food matters – growing links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Sustainable learning – keeping chickens in school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691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Using school gardens</a:t>
            </a: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to explore where food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comes from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48F9D9-86F2-47A8-910C-BB055E151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BC0D5-8915-4AD8-A6C0-3960C8FE24FF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2040</TotalTime>
  <Words>274</Words>
  <Application>Microsoft Office PowerPoint</Application>
  <PresentationFormat>Widescreen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Using school gardens to explore where food comes from</vt:lpstr>
      <vt:lpstr>Covered in today’s webinar</vt:lpstr>
      <vt:lpstr>Food – a fact of life resources</vt:lpstr>
      <vt:lpstr>Food – a fact of life pupil resources</vt:lpstr>
      <vt:lpstr>Food – a fact of life resources</vt:lpstr>
      <vt:lpstr>Further sources of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305</cp:revision>
  <cp:lastPrinted>2019-09-19T12:37:07Z</cp:lastPrinted>
  <dcterms:created xsi:type="dcterms:W3CDTF">2017-10-26T16:07:58Z</dcterms:created>
  <dcterms:modified xsi:type="dcterms:W3CDTF">2021-06-23T08:03:04Z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