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</p:sldMasterIdLst>
  <p:notesMasterIdLst>
    <p:notesMasterId r:id="rId23"/>
  </p:notesMasterIdLst>
  <p:sldIdLst>
    <p:sldId id="302" r:id="rId14"/>
    <p:sldId id="337" r:id="rId15"/>
    <p:sldId id="338" r:id="rId16"/>
    <p:sldId id="322" r:id="rId17"/>
    <p:sldId id="318" r:id="rId18"/>
    <p:sldId id="319" r:id="rId19"/>
    <p:sldId id="336" r:id="rId20"/>
    <p:sldId id="320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3D86"/>
    <a:srgbClr val="F1D3E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8E622-149D-4E0C-9433-56BE89A6CDB4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3D32-26B7-460B-AEE0-8F2D5093C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47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7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0545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1975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6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1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98670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9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6848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366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foodafactoflife.org.uk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foodafactoflife.org.uk/" TargetMode="Externa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7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6498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9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2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0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0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2021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9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2021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4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2021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5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3072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32742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professional-development/teaching-and-learning/planning-and-teaching/schemes-of-work-and-lesson-planning/practical-food-skill-progression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foodafactoflife.org.uk/professional-development/teaching-and-learning/planning-and-teaching/schemes-of-work-and-lesson-planning/practical-food-skill-progression-and-recipe-complexity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oodafactoflife.org.uk/professional-development/teaching-and-learning/planning-and-teaching/schemes-of-work-and-lesson-planning/practical-food-skill-progression/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7806476" cy="733096"/>
          </a:xfrm>
        </p:spPr>
        <p:txBody>
          <a:bodyPr/>
          <a:lstStyle/>
          <a:p>
            <a:r>
              <a:rPr lang="en-US" dirty="0" smtClean="0"/>
              <a:t>Assessing recipe complexity –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5" y="1563798"/>
            <a:ext cx="7985876" cy="720000"/>
          </a:xfrm>
        </p:spPr>
        <p:txBody>
          <a:bodyPr/>
          <a:lstStyle/>
          <a:p>
            <a:r>
              <a:rPr lang="en-US" sz="3400" dirty="0"/>
              <a:t>How complex are the recipes that your pupils make?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873672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activity to get you, your colleagues and pupils thinking objectively: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in pairs prepare three similar dishes, e.g. scrambled eggs,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omelette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frittata</a:t>
            </a:r>
          </a:p>
          <a:p>
            <a:pPr marL="414337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learning intent – teacher.</a:t>
            </a:r>
          </a:p>
          <a:p>
            <a:pPr marL="414337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 good practice (hygiene, safety, skills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teacher.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337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Consider how the recipes could be made in school (age/phase; individually, pairs or in a group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teacher.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337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practical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skills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– teacher and pupils.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337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key nutrition messages and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 of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ingredients – teacher and pupils.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337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further developments (stretch and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challenge/extend complexity) – teacher and pupils.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337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recipe complexity.</a:t>
            </a:r>
          </a:p>
          <a:p>
            <a:pPr marL="128587" lvl="1" algn="l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2351" y="3265539"/>
            <a:ext cx="3069020" cy="1077218"/>
          </a:xfrm>
          <a:prstGeom prst="rect">
            <a:avLst/>
          </a:prstGeom>
          <a:noFill/>
          <a:ln w="25400">
            <a:solidFill>
              <a:srgbClr val="CD0D7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Remember: It is not about the recipe title, but what goes into the recipe, e.g. ingredients, skills, processes.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0170" y="6171092"/>
            <a:ext cx="2517603" cy="523220"/>
          </a:xfrm>
          <a:prstGeom prst="rect">
            <a:avLst/>
          </a:prstGeom>
          <a:noFill/>
          <a:ln w="25400">
            <a:solidFill>
              <a:srgbClr val="CD0D7B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selection of recipes for this activity can be found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3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Using complexity rating activities for planning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0553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type of activity: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planning Schemes of Work and lessons - either make the dishes or use recipes.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pupils to help them research, plan and trial in preparation for practical examinations.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506083" y="6171092"/>
            <a:ext cx="226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Recipe review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sheets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45" y="2176790"/>
            <a:ext cx="3584356" cy="2514656"/>
          </a:xfrm>
          <a:prstGeom prst="rect">
            <a:avLst/>
          </a:prstGeom>
          <a:ln w="25400">
            <a:solidFill>
              <a:srgbClr val="CD0D7B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05" y="3671631"/>
            <a:ext cx="3344354" cy="2347512"/>
          </a:xfrm>
          <a:prstGeom prst="rect">
            <a:avLst/>
          </a:prstGeom>
          <a:ln w="25400">
            <a:solidFill>
              <a:srgbClr val="CD0D7B"/>
            </a:solidFill>
          </a:ln>
        </p:spPr>
      </p:pic>
    </p:spTree>
    <p:extLst>
      <p:ext uri="{BB962C8B-B14F-4D97-AF65-F5344CB8AC3E}">
        <p14:creationId xmlns:p14="http://schemas.microsoft.com/office/powerpoint/2010/main" val="32157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did you/your pupils record?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43" y="2283798"/>
            <a:ext cx="5083623" cy="3568362"/>
          </a:xfrm>
          <a:prstGeom prst="rect">
            <a:avLst/>
          </a:prstGeom>
          <a:ln w="25400">
            <a:solidFill>
              <a:srgbClr val="CD0D7B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57" y="2263428"/>
            <a:ext cx="5115326" cy="3588731"/>
          </a:xfrm>
          <a:prstGeom prst="rect">
            <a:avLst/>
          </a:prstGeom>
          <a:ln w="25400">
            <a:solidFill>
              <a:srgbClr val="CD0D7B"/>
            </a:solidFill>
          </a:ln>
        </p:spPr>
      </p:pic>
    </p:spTree>
    <p:extLst>
      <p:ext uri="{BB962C8B-B14F-4D97-AF65-F5344CB8AC3E}">
        <p14:creationId xmlns:p14="http://schemas.microsoft.com/office/powerpoint/2010/main" val="5594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45" y="1063015"/>
            <a:ext cx="9720000" cy="720000"/>
          </a:xfrm>
        </p:spPr>
        <p:txBody>
          <a:bodyPr/>
          <a:lstStyle/>
          <a:p>
            <a:r>
              <a:rPr lang="en-US" dirty="0" smtClean="0"/>
              <a:t>Recipe complexity – were you correct?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97533"/>
              </p:ext>
            </p:extLst>
          </p:nvPr>
        </p:nvGraphicFramePr>
        <p:xfrm>
          <a:off x="319488" y="1639799"/>
          <a:ext cx="6224531" cy="512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931">
                  <a:extLst>
                    <a:ext uri="{9D8B030D-6E8A-4147-A177-3AD203B41FA5}">
                      <a16:colId xmlns:a16="http://schemas.microsoft.com/office/drawing/2014/main" val="804244317"/>
                    </a:ext>
                  </a:extLst>
                </a:gridCol>
                <a:gridCol w="2902600">
                  <a:extLst>
                    <a:ext uri="{9D8B030D-6E8A-4147-A177-3AD203B41FA5}">
                      <a16:colId xmlns:a16="http://schemas.microsoft.com/office/drawing/2014/main" val="2043029939"/>
                    </a:ext>
                  </a:extLst>
                </a:gridCol>
              </a:tblGrid>
              <a:tr h="3574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Recipe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33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33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90678"/>
                  </a:ext>
                </a:extLst>
              </a:tr>
              <a:tr h="3574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rolls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Low-medium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0209160"/>
                  </a:ext>
                </a:extLst>
              </a:tr>
              <a:tr h="3574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 plait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72023903"/>
                  </a:ext>
                </a:extLst>
              </a:tr>
              <a:tr h="3574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 (yeast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dough)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Medium-high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2105795"/>
                  </a:ext>
                </a:extLst>
              </a:tr>
              <a:tr h="3574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Savoury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filled choux buns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Low-medium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00566329"/>
                  </a:ext>
                </a:extLst>
              </a:tr>
              <a:tr h="6256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Savoury filled choux buns with tomato and ham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28295929"/>
                  </a:ext>
                </a:extLst>
              </a:tr>
              <a:tr h="6256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Savoury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choux buns with a roux sauce filling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Medium-high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6319927"/>
                  </a:ext>
                </a:extLst>
              </a:tr>
              <a:tr h="6256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sultana crumble with canned custard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Low-medium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52901875"/>
                  </a:ext>
                </a:extLst>
              </a:tr>
              <a:tr h="6256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Apple and sultana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crumble with homemade custard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7111073"/>
                  </a:ext>
                </a:extLst>
              </a:tr>
              <a:tr h="735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Apple and sultana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crumble with homemade egg custard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Medium-high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4129364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13593"/>
              </p:ext>
            </p:extLst>
          </p:nvPr>
        </p:nvGraphicFramePr>
        <p:xfrm>
          <a:off x="6655397" y="1643130"/>
          <a:ext cx="5280074" cy="402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666">
                  <a:extLst>
                    <a:ext uri="{9D8B030D-6E8A-4147-A177-3AD203B41FA5}">
                      <a16:colId xmlns:a16="http://schemas.microsoft.com/office/drawing/2014/main" val="3177456198"/>
                    </a:ext>
                  </a:extLst>
                </a:gridCol>
                <a:gridCol w="2225408">
                  <a:extLst>
                    <a:ext uri="{9D8B030D-6E8A-4147-A177-3AD203B41FA5}">
                      <a16:colId xmlns:a16="http://schemas.microsoft.com/office/drawing/2014/main" val="1826486134"/>
                    </a:ext>
                  </a:extLst>
                </a:gridCol>
              </a:tblGrid>
              <a:tr h="384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Recipe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33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33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60364"/>
                  </a:ext>
                </a:extLst>
              </a:tr>
              <a:tr h="390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Scrambled eggs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3268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 vegetable frittata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Low-medium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249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Omelette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7146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 and pepper kebabs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Low-medium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250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Marinated lamb and vegetable kebabs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6361036"/>
                  </a:ext>
                </a:extLst>
              </a:tr>
              <a:tr h="384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Kofta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kebabs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452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Boiled new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potatoes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56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Mashed potatoes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Low-medium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1982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Duchess potatoes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33D86">
                            <a:tint val="66000"/>
                            <a:satMod val="160000"/>
                          </a:srgbClr>
                        </a:gs>
                        <a:gs pos="50000">
                          <a:srgbClr val="C33D86">
                            <a:tint val="44500"/>
                            <a:satMod val="160000"/>
                          </a:srgbClr>
                        </a:gs>
                        <a:gs pos="100000">
                          <a:srgbClr val="C33D8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5378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2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9876" y="1128147"/>
            <a:ext cx="62937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00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 (objective rating) </a:t>
            </a:r>
            <a:endParaRPr lang="en-GB" sz="3400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876" y="1949019"/>
            <a:ext cx="61759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Criteria: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ingredients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actions (verbs/steps)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 of ingredient processing (the fact that a number of steps are required, e.g. divide, shape, debone, fillet, pipe, boil, simmer), including high risk ingredients)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 of steps, e.g. finely cut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julienne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of preparation </a:t>
            </a:r>
            <a:b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(same as the number of steps)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0"/>
          <a:stretch/>
        </p:blipFill>
        <p:spPr>
          <a:xfrm>
            <a:off x="7152825" y="1754191"/>
            <a:ext cx="3653761" cy="44841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914909" y="5315059"/>
            <a:ext cx="214488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Cauliflower cheese: low-medium complexity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Complexity (objective rating)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14" y="2290297"/>
            <a:ext cx="2795720" cy="4006797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09" y="2289796"/>
            <a:ext cx="2847612" cy="4007300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90" y="2283798"/>
            <a:ext cx="2730010" cy="4013296"/>
          </a:xfrm>
          <a:prstGeom prst="rect">
            <a:avLst/>
          </a:prstGeom>
          <a:ln w="25400">
            <a:solidFill>
              <a:srgbClr val="C33D86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69275" y="6389560"/>
            <a:ext cx="7669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recipes can be found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here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0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533" y="1063309"/>
            <a:ext cx="561083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00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Savoury filled choux buns</a:t>
            </a:r>
            <a:endParaRPr lang="en-GB" sz="3400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58381" y="4846963"/>
            <a:ext cx="3003550" cy="1583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>
                <a:solidFill>
                  <a:prstClr val="black"/>
                </a:solidFill>
              </a:rPr>
              <a:t> </a:t>
            </a:r>
            <a:r>
              <a:rPr lang="en-GB" altLang="en-US" sz="1100" dirty="0" smtClean="0">
                <a:solidFill>
                  <a:prstClr val="black"/>
                </a:solidFill>
              </a:rPr>
              <a:t>              = number of ingredients  15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     = number of actions 33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     = complexity of ingredient processing 2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     = complexity of steps 1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1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1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8756" y="5083731"/>
            <a:ext cx="319398" cy="2257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8756" y="5363003"/>
            <a:ext cx="319398" cy="2257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58756" y="5634284"/>
            <a:ext cx="319398" cy="225733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756" y="5944014"/>
            <a:ext cx="319398" cy="2257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54593" y="4849385"/>
            <a:ext cx="3003550" cy="1583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>
                <a:solidFill>
                  <a:prstClr val="black"/>
                </a:solidFill>
              </a:rPr>
              <a:t> </a:t>
            </a:r>
            <a:r>
              <a:rPr lang="en-GB" altLang="en-US" sz="1100" dirty="0" smtClean="0">
                <a:solidFill>
                  <a:prstClr val="black"/>
                </a:solidFill>
              </a:rPr>
              <a:t>              = number of ingredients 11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     = number of actions 20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     = complexity of ingredient processing 2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     = complexity of steps </a:t>
            </a:r>
            <a:r>
              <a:rPr lang="en-GB" altLang="en-US" sz="1100" dirty="0">
                <a:solidFill>
                  <a:prstClr val="black"/>
                </a:solidFill>
              </a:rPr>
              <a:t>1</a:t>
            </a:r>
            <a:endParaRPr lang="en-GB" altLang="en-US" sz="11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1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1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8664" y="4791195"/>
            <a:ext cx="3003550" cy="1583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>
                <a:solidFill>
                  <a:prstClr val="black"/>
                </a:solidFill>
              </a:rPr>
              <a:t> </a:t>
            </a:r>
            <a:r>
              <a:rPr lang="en-GB" altLang="en-US" sz="1100" dirty="0" smtClean="0">
                <a:solidFill>
                  <a:prstClr val="black"/>
                </a:solidFill>
              </a:rPr>
              <a:t>              = number of ingredients 9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     = number of actions 14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     = complexity of ingredient processing 2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       = complexity of steps 0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1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altLang="en-US" sz="11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1100" dirty="0" smtClean="0">
                <a:solidFill>
                  <a:prstClr val="black"/>
                </a:solidFill>
              </a:rPr>
              <a:t>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3308" y="5093475"/>
            <a:ext cx="319398" cy="2257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141" y="5370904"/>
            <a:ext cx="319398" cy="212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3095" y="5650664"/>
            <a:ext cx="319398" cy="225733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3095" y="5899914"/>
            <a:ext cx="319398" cy="2257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8895" y="5093475"/>
            <a:ext cx="319398" cy="2257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18895" y="5413082"/>
            <a:ext cx="319398" cy="2257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18895" y="5718281"/>
            <a:ext cx="319398" cy="225733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18895" y="5982951"/>
            <a:ext cx="319398" cy="2257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95" y="1883885"/>
            <a:ext cx="3511745" cy="2187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32" y="1883885"/>
            <a:ext cx="3568382" cy="2187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3" y="1883885"/>
            <a:ext cx="3235037" cy="22222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0265" y="4311205"/>
            <a:ext cx="3811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Spooned and filled with cream cheese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50451" y="4275942"/>
            <a:ext cx="381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Piped and filled with cream cheese, ham and tomato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40186" y="4221652"/>
            <a:ext cx="381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Piped and filled with a homemade roux sauce, ham and tomato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8686623">
            <a:off x="-29122" y="2218655"/>
            <a:ext cx="1703833" cy="383126"/>
          </a:xfrm>
          <a:prstGeom prst="rect">
            <a:avLst/>
          </a:prstGeom>
          <a:solidFill>
            <a:srgbClr val="C33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Low-medium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 rot="18686623">
            <a:off x="3748516" y="2184115"/>
            <a:ext cx="1703833" cy="383126"/>
          </a:xfrm>
          <a:prstGeom prst="rect">
            <a:avLst/>
          </a:prstGeom>
          <a:solidFill>
            <a:srgbClr val="C33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Medium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 rot="18686623">
            <a:off x="7817834" y="2184115"/>
            <a:ext cx="1703833" cy="383126"/>
          </a:xfrm>
          <a:prstGeom prst="rect">
            <a:avLst/>
          </a:prstGeom>
          <a:solidFill>
            <a:srgbClr val="C33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Medium-high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4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67800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Recipe complexity activity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5459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A8FDE4-639A-4FCE-B702-BB6817B9D95D}">
  <ds:schemaRefs>
    <ds:schemaRef ds:uri="http://purl.org/dc/terms/"/>
    <ds:schemaRef ds:uri="c53071f4-7f44-43fd-895c-8e7b6a3746b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ad97cfe-a968-427f-b02b-893e6ba0355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1B4DAD-EED0-4EB3-9D83-A193B2906B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24E580-5D6D-4AA2-AC9F-2480D8D2A3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543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1_Office Theme</vt:lpstr>
      <vt:lpstr>1_Custom Design</vt:lpstr>
      <vt:lpstr>2_Custom Design</vt:lpstr>
      <vt:lpstr>3_Custom Design</vt:lpstr>
      <vt:lpstr>Custom Design</vt:lpstr>
      <vt:lpstr>4_Custom Design</vt:lpstr>
      <vt:lpstr>5_Custom Design</vt:lpstr>
      <vt:lpstr>6_Custom Design</vt:lpstr>
      <vt:lpstr>7_Custom Design</vt:lpstr>
      <vt:lpstr>8_Custom Design</vt:lpstr>
      <vt:lpstr>Assessing recipe complexity – activity</vt:lpstr>
      <vt:lpstr>How complex are the recipes that your pupils make?</vt:lpstr>
      <vt:lpstr>Using complexity rating activities for planning</vt:lpstr>
      <vt:lpstr>What did you/your pupils record?</vt:lpstr>
      <vt:lpstr>Recipe complexity – were you correct?</vt:lpstr>
      <vt:lpstr>PowerPoint Presentation</vt:lpstr>
      <vt:lpstr>Complexity (objective rating)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and training</dc:title>
  <dc:creator>Frances Meek</dc:creator>
  <cp:lastModifiedBy>Frances Meek</cp:lastModifiedBy>
  <cp:revision>32</cp:revision>
  <dcterms:created xsi:type="dcterms:W3CDTF">2019-03-11T13:59:36Z</dcterms:created>
  <dcterms:modified xsi:type="dcterms:W3CDTF">2021-06-29T13:10:13Z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