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sldIdLst>
    <p:sldId id="256" r:id="rId8"/>
    <p:sldId id="269" r:id="rId9"/>
    <p:sldId id="262" r:id="rId10"/>
    <p:sldId id="259" r:id="rId11"/>
    <p:sldId id="263" r:id="rId12"/>
    <p:sldId id="264" r:id="rId13"/>
    <p:sldId id="265" r:id="rId14"/>
    <p:sldId id="266" r:id="rId15"/>
    <p:sldId id="267" r:id="rId16"/>
    <p:sldId id="26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5150"/>
    <a:srgbClr val="EDCCCC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5"/>
    <p:restoredTop sz="94655"/>
  </p:normalViewPr>
  <p:slideViewPr>
    <p:cSldViewPr snapToGrid="0" snapToObjects="1">
      <p:cViewPr varScale="1">
        <p:scale>
          <a:sx n="115" d="100"/>
          <a:sy n="115" d="100"/>
        </p:scale>
        <p:origin x="49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ED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Meat types and cuts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 smtClean="0"/>
              <a:t>For further information, go to: </a:t>
            </a:r>
          </a:p>
          <a:p>
            <a:pPr marL="0" indent="0" algn="ctr">
              <a:buNone/>
            </a:pPr>
            <a:r>
              <a:rPr lang="en-GB" sz="3600" dirty="0" smtClean="0"/>
              <a:t>www.foodafactoflife.org.uk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298930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564033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Animals are reared by farmers across the UK for our food.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Popular animals include cattle, sheep, pigs and chicken. 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595" y="4350229"/>
            <a:ext cx="2478088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6524" y="1905126"/>
            <a:ext cx="2506992" cy="188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3624" y="2283798"/>
            <a:ext cx="2489503" cy="1745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\\bnf01\Company\Shared\EDUCATION TEAM FILES\British Poultry Council\Images from PDHook\PD Hook0106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31037" y="4251452"/>
            <a:ext cx="1492479" cy="1919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020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Meat is from different animals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446" b="14154"/>
          <a:stretch/>
        </p:blipFill>
        <p:spPr>
          <a:xfrm>
            <a:off x="7011659" y="4804393"/>
            <a:ext cx="1340747" cy="6461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636" y="4659789"/>
            <a:ext cx="1409920" cy="9818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844" b="18639"/>
          <a:stretch/>
        </p:blipFill>
        <p:spPr>
          <a:xfrm>
            <a:off x="1304704" y="4656690"/>
            <a:ext cx="1792970" cy="720080"/>
          </a:xfrm>
          <a:prstGeom prst="rect">
            <a:avLst/>
          </a:prstGeom>
        </p:spPr>
      </p:pic>
      <p:pic>
        <p:nvPicPr>
          <p:cNvPr id="8" name="Picture 7" descr="C:\Users\Uptal\AppData\Local\Microsoft\Windows\Temporary Internet Files\Content.IE5\KB6MCMFC\MP900262667[1]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1048" y="2107581"/>
            <a:ext cx="2078386" cy="138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ows grou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935" y="2107581"/>
            <a:ext cx="1995349" cy="138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http://4.bp.blogspot.com/-DNwdbsC5Ll4/TVVPLNQw9PI/AAAAAAAAAF4/KLvGbz5XNLU/s200/DSC_0046s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1904" y="2107581"/>
            <a:ext cx="1660256" cy="1339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89" t="13438" b="12558"/>
          <a:stretch>
            <a:fillRect/>
          </a:stretch>
        </p:blipFill>
        <p:spPr bwMode="auto">
          <a:xfrm>
            <a:off x="9351708" y="4676885"/>
            <a:ext cx="1814713" cy="973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\\bnf01\Company\Shared\EDUCATION TEAM FILES\British Poultry Council\Images from PDHook\PD Hook0096.jpg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2205" y="2107581"/>
            <a:ext cx="1944216" cy="133906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1049543" y="3446649"/>
            <a:ext cx="2048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Cattle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91048" y="3493171"/>
            <a:ext cx="2078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Sheep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1905" y="3459860"/>
            <a:ext cx="1660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Pigs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22205" y="3493171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Chicken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0033" y="5650006"/>
            <a:ext cx="2822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Beef burger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72700" y="5662310"/>
            <a:ext cx="2658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Lamb chop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76149" y="5626745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Ham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03469" y="5682585"/>
            <a:ext cx="3413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Chicken drumstick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1850360" y="4021081"/>
            <a:ext cx="610462" cy="543661"/>
          </a:xfrm>
          <a:prstGeom prst="downArrow">
            <a:avLst/>
          </a:prstGeom>
          <a:solidFill>
            <a:srgbClr val="BF51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Down Arrow 21"/>
          <p:cNvSpPr/>
          <p:nvPr/>
        </p:nvSpPr>
        <p:spPr>
          <a:xfrm>
            <a:off x="4620607" y="4034608"/>
            <a:ext cx="610462" cy="543661"/>
          </a:xfrm>
          <a:prstGeom prst="downArrow">
            <a:avLst/>
          </a:prstGeom>
          <a:solidFill>
            <a:srgbClr val="BF51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Down Arrow 22"/>
          <p:cNvSpPr/>
          <p:nvPr/>
        </p:nvSpPr>
        <p:spPr>
          <a:xfrm>
            <a:off x="7376802" y="4089768"/>
            <a:ext cx="610462" cy="543661"/>
          </a:xfrm>
          <a:prstGeom prst="downArrow">
            <a:avLst/>
          </a:prstGeom>
          <a:solidFill>
            <a:srgbClr val="BF51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Down Arrow 23"/>
          <p:cNvSpPr/>
          <p:nvPr/>
        </p:nvSpPr>
        <p:spPr>
          <a:xfrm>
            <a:off x="9799875" y="4063390"/>
            <a:ext cx="610462" cy="543661"/>
          </a:xfrm>
          <a:prstGeom prst="downArrow">
            <a:avLst/>
          </a:prstGeom>
          <a:solidFill>
            <a:srgbClr val="BF51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30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5" y="2571092"/>
            <a:ext cx="6076651" cy="3600000"/>
          </a:xfrm>
        </p:spPr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en-GB" altLang="en-US" sz="2400" dirty="0">
                <a:latin typeface="Futura Bk" pitchFamily="34" charset="0"/>
              </a:rPr>
              <a:t>Most people buy meat in the form of cuts, joints or mince. Meat is also bought ready prepared, e.g. sausages, ham, burgers, kebabs.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GB" altLang="en-US" sz="2400" dirty="0">
                <a:latin typeface="Futura Bk" pitchFamily="34" charset="0"/>
              </a:rPr>
              <a:t>A wide range of different cuts are available, giving greater choice and variety.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GB" altLang="en-US" sz="2400" dirty="0">
                <a:latin typeface="Futura Bk" pitchFamily="34" charset="0"/>
              </a:rPr>
              <a:t>Knowing where meat comes helps you know how to prepare, cook and serve it.</a:t>
            </a:r>
          </a:p>
        </p:txBody>
      </p:sp>
      <p:pic>
        <p:nvPicPr>
          <p:cNvPr id="6" name="Picture 3" descr="S:\Shared\EDUCATION TEAM FILES\Photographs Oct 2018 onwards\beef mi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33164" y="1944730"/>
            <a:ext cx="2715491" cy="223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S:\Shared\EDUCATION TEAM FILES\Photographs Oct 2018 onwards\pork ra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6708" y="4308763"/>
            <a:ext cx="2498820" cy="166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Where we buy meat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None/>
            </a:pPr>
            <a:r>
              <a:rPr lang="en-GB" altLang="en-US" sz="2400" dirty="0">
                <a:latin typeface="Futura Bk" pitchFamily="34" charset="0"/>
              </a:rPr>
              <a:t>Cuts of meat are prepared by butchers in shops or supermarkets. </a:t>
            </a:r>
          </a:p>
        </p:txBody>
      </p:sp>
      <p:pic>
        <p:nvPicPr>
          <p:cNvPr id="4" name="Picture 11" descr="SHOPPERS BEEF-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77" y="3143251"/>
            <a:ext cx="2852738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Counter Tr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422" y="3099812"/>
            <a:ext cx="381635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butchers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307" y="3099812"/>
            <a:ext cx="35718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305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Cuts of meat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192433" cy="36000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GB" altLang="en-US" sz="2400" dirty="0" smtClean="0">
                <a:latin typeface="Futura Bk" pitchFamily="34" charset="0"/>
              </a:rPr>
              <a:t>Legs </a:t>
            </a:r>
            <a:r>
              <a:rPr lang="en-GB" altLang="en-US" sz="2400" dirty="0">
                <a:latin typeface="Futura Bk" pitchFamily="34" charset="0"/>
              </a:rPr>
              <a:t>– lamb or chicken leg, roasted</a:t>
            </a:r>
          </a:p>
          <a:p>
            <a:pPr>
              <a:spcBef>
                <a:spcPct val="50000"/>
              </a:spcBef>
            </a:pPr>
            <a:r>
              <a:rPr lang="en-GB" altLang="en-US" sz="2400" dirty="0" smtClean="0">
                <a:latin typeface="Futura Bk" pitchFamily="34" charset="0"/>
              </a:rPr>
              <a:t>Chops </a:t>
            </a:r>
            <a:r>
              <a:rPr lang="en-GB" altLang="en-US" sz="2400" dirty="0">
                <a:latin typeface="Futura Bk" pitchFamily="34" charset="0"/>
              </a:rPr>
              <a:t>– lamb or pork chops (with a bone)</a:t>
            </a:r>
          </a:p>
          <a:p>
            <a:pPr>
              <a:spcBef>
                <a:spcPct val="50000"/>
              </a:spcBef>
            </a:pPr>
            <a:r>
              <a:rPr lang="en-GB" altLang="en-US" sz="2400" dirty="0" smtClean="0">
                <a:latin typeface="Futura Bk" pitchFamily="34" charset="0"/>
              </a:rPr>
              <a:t>Steaks </a:t>
            </a:r>
            <a:r>
              <a:rPr lang="en-GB" altLang="en-US" sz="2400" dirty="0">
                <a:latin typeface="Futura Bk" pitchFamily="34" charset="0"/>
              </a:rPr>
              <a:t>– suitable for quick and easy methods of cooking, e.g. grilling</a:t>
            </a:r>
          </a:p>
          <a:p>
            <a:pPr>
              <a:spcBef>
                <a:spcPct val="50000"/>
              </a:spcBef>
            </a:pPr>
            <a:r>
              <a:rPr lang="en-GB" altLang="en-US" sz="2400" dirty="0" smtClean="0">
                <a:latin typeface="Futura Bk" pitchFamily="34" charset="0"/>
              </a:rPr>
              <a:t>Whole– </a:t>
            </a:r>
            <a:r>
              <a:rPr lang="en-GB" altLang="en-US" sz="2400" dirty="0">
                <a:latin typeface="Futura Bk" pitchFamily="34" charset="0"/>
              </a:rPr>
              <a:t>roast chicken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180" y="1563798"/>
            <a:ext cx="2232025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S:\Shared\EDUCATION TEAM FILES\Photographs Oct 2018 onwards\Medium size photos\Food and Drinks\Meat, Fish, Eggs, Tofu\Whole fresh chicken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0149" y="4132985"/>
            <a:ext cx="3012113" cy="221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S:\Shared\EDUCATION TEAM FILES\Photographs Oct 2018 onwards\Medium size photos\Food and Drinks\Lamb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6282" y="4132985"/>
            <a:ext cx="2692424" cy="179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305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Cuts of meat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425488" cy="36000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GB" altLang="en-US" sz="2400" dirty="0" smtClean="0">
                <a:latin typeface="Futura Bk" pitchFamily="34" charset="0"/>
              </a:rPr>
              <a:t>Cubes </a:t>
            </a:r>
            <a:r>
              <a:rPr lang="en-GB" altLang="en-US" sz="2400" dirty="0">
                <a:latin typeface="Futura Bk" pitchFamily="34" charset="0"/>
              </a:rPr>
              <a:t>of meat – sold cut into cubes, ready for making stews, kebabs and casseroles</a:t>
            </a:r>
            <a:r>
              <a:rPr lang="en-GB" altLang="en-US" sz="2400" dirty="0" smtClean="0">
                <a:latin typeface="Futura Bk" pitchFamily="34" charset="0"/>
              </a:rPr>
              <a:t>.</a:t>
            </a:r>
            <a:endParaRPr lang="en-GB" altLang="en-US" sz="2400" dirty="0">
              <a:latin typeface="Futura Bk" pitchFamily="34" charset="0"/>
            </a:endParaRPr>
          </a:p>
          <a:p>
            <a:pPr>
              <a:spcBef>
                <a:spcPct val="50000"/>
              </a:spcBef>
            </a:pPr>
            <a:r>
              <a:rPr lang="en-GB" altLang="en-US" sz="2400" dirty="0">
                <a:latin typeface="Futura Bk" pitchFamily="34" charset="0"/>
              </a:rPr>
              <a:t> Minced meat – the meat is minced</a:t>
            </a:r>
            <a:r>
              <a:rPr lang="en-GB" altLang="en-US" sz="2400" dirty="0" smtClean="0">
                <a:latin typeface="Futura Bk" pitchFamily="34" charset="0"/>
              </a:rPr>
              <a:t>.</a:t>
            </a:r>
            <a:endParaRPr lang="en-GB" altLang="en-US" sz="2400" dirty="0">
              <a:latin typeface="Futura Bk" pitchFamily="34" charset="0"/>
            </a:endParaRPr>
          </a:p>
          <a:p>
            <a:pPr>
              <a:spcBef>
                <a:spcPct val="50000"/>
              </a:spcBef>
            </a:pPr>
            <a:r>
              <a:rPr lang="en-GB" altLang="en-US" sz="2400" dirty="0">
                <a:latin typeface="Futura Bk" pitchFamily="34" charset="0"/>
              </a:rPr>
              <a:t> Thin strips – meat is pre-cut into strips, suitable for quick cooking methods, e.g. stir-frying.</a:t>
            </a:r>
          </a:p>
        </p:txBody>
      </p:sp>
      <p:pic>
        <p:nvPicPr>
          <p:cNvPr id="7" name="Picture 2" descr="S:\Shared\EDUCATION TEAM FILES\Photographs Oct 2018 onwards\beef ra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4860" y="1829196"/>
            <a:ext cx="3450429" cy="180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S:\Shared\EDUCATION TEAM FILES\Photographs Oct 2018 onwards\beef min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8963" y="3744849"/>
            <a:ext cx="2952082" cy="242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305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Types of meat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339888" cy="36000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GB" altLang="en-US" sz="2400" dirty="0" smtClean="0">
                <a:latin typeface="Futura Bk" pitchFamily="34" charset="0"/>
              </a:rPr>
              <a:t>Ham </a:t>
            </a:r>
            <a:r>
              <a:rPr lang="en-GB" altLang="en-US" sz="2400" dirty="0">
                <a:latin typeface="Futura Bk" pitchFamily="34" charset="0"/>
              </a:rPr>
              <a:t>and gammon: pork which has been </a:t>
            </a:r>
            <a:r>
              <a:rPr lang="en-GB" altLang="en-US" sz="2400" dirty="0" smtClean="0">
                <a:latin typeface="Futura Bk" pitchFamily="34" charset="0"/>
              </a:rPr>
              <a:t>treated</a:t>
            </a:r>
            <a:endParaRPr lang="en-GB" altLang="en-US" sz="2400" dirty="0">
              <a:latin typeface="Futura Bk" pitchFamily="34" charset="0"/>
            </a:endParaRPr>
          </a:p>
          <a:p>
            <a:pPr>
              <a:spcBef>
                <a:spcPct val="50000"/>
              </a:spcBef>
            </a:pPr>
            <a:r>
              <a:rPr lang="en-GB" altLang="en-US" sz="2400" dirty="0" smtClean="0">
                <a:latin typeface="Futura Bk" pitchFamily="34" charset="0"/>
              </a:rPr>
              <a:t>Burgers</a:t>
            </a:r>
            <a:r>
              <a:rPr lang="en-GB" altLang="en-US" sz="2400" dirty="0">
                <a:latin typeface="Futura Bk" pitchFamily="34" charset="0"/>
              </a:rPr>
              <a:t>: usually made from minced beef or lamb, formed into a circle (sometimes other ingredients are added, such as onion, pepper or herbs</a:t>
            </a:r>
            <a:r>
              <a:rPr lang="en-GB" altLang="en-US" sz="2400" dirty="0" smtClean="0">
                <a:latin typeface="Futura Bk" pitchFamily="34" charset="0"/>
              </a:rPr>
              <a:t>)</a:t>
            </a:r>
            <a:endParaRPr lang="en-GB" altLang="en-US" sz="2400" dirty="0">
              <a:latin typeface="Futura Bk" pitchFamily="34" charset="0"/>
            </a:endParaRPr>
          </a:p>
          <a:p>
            <a:pPr>
              <a:spcBef>
                <a:spcPct val="50000"/>
              </a:spcBef>
            </a:pPr>
            <a:r>
              <a:rPr lang="en-GB" altLang="en-US" sz="2400" dirty="0">
                <a:latin typeface="Futura Bk" pitchFamily="34" charset="0"/>
              </a:rPr>
              <a:t> Sausages: usually made from minced pork, sometimes with herbs and spices, in a skin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844" b="18639"/>
          <a:stretch/>
        </p:blipFill>
        <p:spPr>
          <a:xfrm>
            <a:off x="8746303" y="2092781"/>
            <a:ext cx="3048000" cy="1224116"/>
          </a:xfrm>
          <a:prstGeom prst="rect">
            <a:avLst/>
          </a:prstGeom>
        </p:spPr>
      </p:pic>
      <p:pic>
        <p:nvPicPr>
          <p:cNvPr id="5" name="Picture 2" descr="S:\Shared\EDUCATION TEAM FILES\Photographs Oct 2018 onwards\Medium size photos\Food and Drinks\Meat, Fish, Eggs, Tofu\Pork sausages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6303" y="3943541"/>
            <a:ext cx="3048000" cy="203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15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Cooking meat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None/>
            </a:pPr>
            <a:r>
              <a:rPr lang="en-GB" altLang="en-US" sz="2400" dirty="0">
                <a:latin typeface="Futura Bk" pitchFamily="34" charset="0"/>
              </a:rPr>
              <a:t>Meat can be cooked in a different ways, such as:</a:t>
            </a:r>
          </a:p>
        </p:txBody>
      </p:sp>
      <p:pic>
        <p:nvPicPr>
          <p:cNvPr id="4" name="Picture 16" descr="tipsbb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700" y="3878407"/>
            <a:ext cx="1893888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851531" y="3359218"/>
            <a:ext cx="1800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/>
              <a:t>Barbecuing 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4498062" y="3359217"/>
            <a:ext cx="1800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/>
              <a:t>Grilling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6983413" y="3343622"/>
            <a:ext cx="1800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/>
              <a:t>Stir-frying</a:t>
            </a: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9420081" y="3343622"/>
            <a:ext cx="1800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/>
              <a:t>Roasting</a:t>
            </a:r>
          </a:p>
        </p:txBody>
      </p:sp>
      <p:pic>
        <p:nvPicPr>
          <p:cNvPr id="9" name="Picture 14" descr="tipspic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456" y="4024457"/>
            <a:ext cx="186213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tipsroas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4464" y="3907776"/>
            <a:ext cx="1604963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S:\Shared\EDUCATION TEAM FILES\Photographs Oct 2018 onwards\Medium size photos\Food and Drinks\grilled pork chop shutterstock_8816068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8" y="4195330"/>
            <a:ext cx="2237092" cy="149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15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78F9C6E6CA40469EF8D815CB2EEB82" ma:contentTypeVersion="13" ma:contentTypeDescription="Create a new document." ma:contentTypeScope="" ma:versionID="e130adad84ea3ab2135b56c6c336c885">
  <xsd:schema xmlns:xsd="http://www.w3.org/2001/XMLSchema" xmlns:xs="http://www.w3.org/2001/XMLSchema" xmlns:p="http://schemas.microsoft.com/office/2006/metadata/properties" xmlns:ns3="8409cf61-8f5f-4421-9a3e-169c7d6c7b55" xmlns:ns4="3089966e-1c9a-40c5-9c65-11a87eb6eb54" targetNamespace="http://schemas.microsoft.com/office/2006/metadata/properties" ma:root="true" ma:fieldsID="77387c4e1bf2321a475d1827ccc9247f" ns3:_="" ns4:_="">
    <xsd:import namespace="8409cf61-8f5f-4421-9a3e-169c7d6c7b55"/>
    <xsd:import namespace="3089966e-1c9a-40c5-9c65-11a87eb6eb5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09cf61-8f5f-4421-9a3e-169c7d6c7b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89966e-1c9a-40c5-9c65-11a87eb6eb5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3A0E080-FA24-404F-BE56-D1EC493746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09cf61-8f5f-4421-9a3e-169c7d6c7b55"/>
    <ds:schemaRef ds:uri="3089966e-1c9a-40c5-9c65-11a87eb6eb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7AF5850-0A23-4F5D-85A8-CD865AB474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04B154-6F92-4977-9C06-E96004EB905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409cf61-8f5f-4421-9a3e-169c7d6c7b55"/>
    <ds:schemaRef ds:uri="3089966e-1c9a-40c5-9c65-11a87eb6eb5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298</Words>
  <Application>Microsoft Office PowerPoint</Application>
  <PresentationFormat>Widescreen</PresentationFormat>
  <Paragraphs>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Futura Bk</vt:lpstr>
      <vt:lpstr>Office Theme</vt:lpstr>
      <vt:lpstr>Custom Design</vt:lpstr>
      <vt:lpstr>1_Custom Design</vt:lpstr>
      <vt:lpstr>3_Custom Design</vt:lpstr>
      <vt:lpstr>Meat types and cuts</vt:lpstr>
      <vt:lpstr>Meat</vt:lpstr>
      <vt:lpstr>Meat is from different animals</vt:lpstr>
      <vt:lpstr>Introduction</vt:lpstr>
      <vt:lpstr>Where we buy meat</vt:lpstr>
      <vt:lpstr>Cuts of meat</vt:lpstr>
      <vt:lpstr>Cuts of meat</vt:lpstr>
      <vt:lpstr>Types of meat</vt:lpstr>
      <vt:lpstr>Cooking meat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Elsa Healey</cp:lastModifiedBy>
  <cp:revision>24</cp:revision>
  <dcterms:created xsi:type="dcterms:W3CDTF">2018-10-10T09:22:08Z</dcterms:created>
  <dcterms:modified xsi:type="dcterms:W3CDTF">2021-07-13T08:46:57Z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0x0101001778F9C6E6CA40469EF8D815CB2EEB82</vt:lpwstr>
  </property>
</Properties>
</file>