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72" r:id="rId9"/>
    <p:sldId id="271" r:id="rId10"/>
    <p:sldId id="259" r:id="rId11"/>
    <p:sldId id="262" r:id="rId12"/>
    <p:sldId id="263" r:id="rId13"/>
    <p:sldId id="264" r:id="rId14"/>
    <p:sldId id="265" r:id="rId15"/>
    <p:sldId id="273" r:id="rId16"/>
    <p:sldId id="267" r:id="rId17"/>
    <p:sldId id="268" r:id="rId18"/>
    <p:sldId id="270" r:id="rId19"/>
    <p:sldId id="2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4D9"/>
    <a:srgbClr val="B8B8D1"/>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75"/>
    <p:restoredTop sz="94655"/>
  </p:normalViewPr>
  <p:slideViewPr>
    <p:cSldViewPr snapToGrid="0" snapToObjects="1">
      <p:cViewPr varScale="1">
        <p:scale>
          <a:sx n="115" d="100"/>
          <a:sy n="115" d="100"/>
        </p:scale>
        <p:origin x="49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_rels/data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image" Target="../media/image14.jpeg"/></Relationships>
</file>

<file path=ppt/diagrams/_rels/data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image" Target="../media/image1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B6E2C5-E5FB-47D7-8F16-2EB397A75C88}"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C892298D-5EF1-4E3C-8985-2567A77304BB}">
      <dgm:prSet phldrT="[Text]" custT="1"/>
      <dgm:spPr>
        <a:solidFill>
          <a:srgbClr val="B8B8D1"/>
        </a:solidFill>
      </dgm:spPr>
      <dgm:t>
        <a:bodyPr/>
        <a:lstStyle/>
        <a:p>
          <a:r>
            <a:rPr lang="en-US" sz="1800" dirty="0">
              <a:solidFill>
                <a:schemeClr val="tx1"/>
              </a:solidFill>
              <a:latin typeface="Arial" panose="020B0604020202020204" pitchFamily="34" charset="0"/>
              <a:cs typeface="Arial" panose="020B0604020202020204" pitchFamily="34" charset="0"/>
            </a:rPr>
            <a:t>A cow gets in calf (pregnant) by a bull or artificial insemination</a:t>
          </a:r>
        </a:p>
      </dgm:t>
    </dgm:pt>
    <dgm:pt modelId="{FE3C6C72-9A89-4C49-BB3D-C6BF0784A967}" type="parTrans" cxnId="{896B4182-61CB-4BD3-B05B-404E463E4A50}">
      <dgm:prSet/>
      <dgm:spPr/>
      <dgm:t>
        <a:bodyPr/>
        <a:lstStyle/>
        <a:p>
          <a:endParaRPr lang="en-US"/>
        </a:p>
      </dgm:t>
    </dgm:pt>
    <dgm:pt modelId="{1F9C15F4-D625-4EDD-9C62-DD16C6DA6362}" type="sibTrans" cxnId="{896B4182-61CB-4BD3-B05B-404E463E4A50}">
      <dgm:prSet/>
      <dgm:spPr>
        <a:solidFill>
          <a:srgbClr val="C3C4D9"/>
        </a:solidFill>
      </dgm:spPr>
      <dgm:t>
        <a:bodyPr/>
        <a:lstStyle/>
        <a:p>
          <a:endParaRPr lang="en-US"/>
        </a:p>
      </dgm:t>
    </dgm:pt>
    <dgm:pt modelId="{85FF364E-6A2A-45CE-B9A0-5463AB7BDF55}">
      <dgm:prSet phldrT="[Text]" custT="1"/>
      <dgm:spPr>
        <a:solidFill>
          <a:srgbClr val="C3C4D9"/>
        </a:solidFill>
      </dgm:spPr>
      <dgm:t>
        <a:bodyPr/>
        <a:lstStyle/>
        <a:p>
          <a:r>
            <a:rPr lang="en-US" sz="1800" dirty="0">
              <a:solidFill>
                <a:schemeClr val="tx1"/>
              </a:solidFill>
              <a:latin typeface="Arial" panose="020B0604020202020204" pitchFamily="34" charset="0"/>
              <a:cs typeface="Arial" panose="020B0604020202020204" pitchFamily="34" charset="0"/>
            </a:rPr>
            <a:t>Gestation, or the pregnancy, will last for 9 months</a:t>
          </a:r>
        </a:p>
      </dgm:t>
    </dgm:pt>
    <dgm:pt modelId="{8C13B243-91C6-4F0C-8257-07515DD57248}" type="parTrans" cxnId="{3D63B555-DD6B-4A62-BF53-EF0D7D542FD2}">
      <dgm:prSet/>
      <dgm:spPr/>
      <dgm:t>
        <a:bodyPr/>
        <a:lstStyle/>
        <a:p>
          <a:endParaRPr lang="en-US"/>
        </a:p>
      </dgm:t>
    </dgm:pt>
    <dgm:pt modelId="{1D1C6C2B-AD88-4C42-95CF-865715A60B73}" type="sibTrans" cxnId="{3D63B555-DD6B-4A62-BF53-EF0D7D542FD2}">
      <dgm:prSet/>
      <dgm:spPr>
        <a:solidFill>
          <a:srgbClr val="B8B8D1"/>
        </a:solidFill>
      </dgm:spPr>
      <dgm:t>
        <a:bodyPr/>
        <a:lstStyle/>
        <a:p>
          <a:endParaRPr lang="en-US" dirty="0"/>
        </a:p>
      </dgm:t>
    </dgm:pt>
    <dgm:pt modelId="{7D5BFA66-16C3-493C-BF7A-4848C7633DDE}">
      <dgm:prSet phldrT="[Text]" custT="1"/>
      <dgm:spPr>
        <a:solidFill>
          <a:srgbClr val="B8B8D1"/>
        </a:solidFill>
      </dgm:spPr>
      <dgm:t>
        <a:bodyPr/>
        <a:lstStyle/>
        <a:p>
          <a:pPr algn="ctr"/>
          <a:r>
            <a:rPr lang="en-US" sz="1800" dirty="0">
              <a:solidFill>
                <a:schemeClr val="tx1"/>
              </a:solidFill>
              <a:latin typeface="Arial" panose="020B0604020202020204" pitchFamily="34" charset="0"/>
              <a:cs typeface="Arial" panose="020B0604020202020204" pitchFamily="34" charset="0"/>
            </a:rPr>
            <a:t>The cow prepares for pregnancy throughout this time, known as the ‘dry period’</a:t>
          </a:r>
        </a:p>
      </dgm:t>
    </dgm:pt>
    <dgm:pt modelId="{5EB7D09E-F15A-4B68-BECA-17721B58B959}" type="parTrans" cxnId="{2A0C8E7B-D1B7-4C99-9CFB-AAB61F078F14}">
      <dgm:prSet/>
      <dgm:spPr/>
      <dgm:t>
        <a:bodyPr/>
        <a:lstStyle/>
        <a:p>
          <a:endParaRPr lang="en-US"/>
        </a:p>
      </dgm:t>
    </dgm:pt>
    <dgm:pt modelId="{B4FBA120-5F5B-42C5-8E10-2CDB93589F80}" type="sibTrans" cxnId="{2A0C8E7B-D1B7-4C99-9CFB-AAB61F078F14}">
      <dgm:prSet/>
      <dgm:spPr/>
      <dgm:t>
        <a:bodyPr/>
        <a:lstStyle/>
        <a:p>
          <a:endParaRPr lang="en-US"/>
        </a:p>
      </dgm:t>
    </dgm:pt>
    <dgm:pt modelId="{613D132A-167F-4279-9F84-9E40EF8ACA2D}" type="pres">
      <dgm:prSet presAssocID="{A3B6E2C5-E5FB-47D7-8F16-2EB397A75C88}" presName="Name0" presStyleCnt="0">
        <dgm:presLayoutVars>
          <dgm:dir/>
          <dgm:resizeHandles val="exact"/>
        </dgm:presLayoutVars>
      </dgm:prSet>
      <dgm:spPr/>
      <dgm:t>
        <a:bodyPr/>
        <a:lstStyle/>
        <a:p>
          <a:endParaRPr lang="en-US"/>
        </a:p>
      </dgm:t>
    </dgm:pt>
    <dgm:pt modelId="{8BB5FE8D-556F-4ADB-A28F-6C45EA715973}" type="pres">
      <dgm:prSet presAssocID="{C892298D-5EF1-4E3C-8985-2567A77304BB}" presName="composite" presStyleCnt="0"/>
      <dgm:spPr/>
    </dgm:pt>
    <dgm:pt modelId="{229E7297-0E76-4049-A535-577951D854AA}" type="pres">
      <dgm:prSet presAssocID="{C892298D-5EF1-4E3C-8985-2567A77304BB}" presName="imagSh" presStyleLbl="bgImgPlace1" presStyleIdx="0" presStyleCnt="3" custScaleX="151648" custScaleY="139496" custLinFactNeighborX="19433" custLinFactNeighborY="-7026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84C2DCAC-EF3A-4FC4-A5AE-1C2F65107121}" type="pres">
      <dgm:prSet presAssocID="{C892298D-5EF1-4E3C-8985-2567A77304BB}" presName="txNode" presStyleLbl="node1" presStyleIdx="0" presStyleCnt="3" custScaleX="161764" custScaleY="123372" custLinFactNeighborX="317" custLinFactNeighborY="-623">
        <dgm:presLayoutVars>
          <dgm:bulletEnabled val="1"/>
        </dgm:presLayoutVars>
      </dgm:prSet>
      <dgm:spPr/>
      <dgm:t>
        <a:bodyPr/>
        <a:lstStyle/>
        <a:p>
          <a:endParaRPr lang="en-US"/>
        </a:p>
      </dgm:t>
    </dgm:pt>
    <dgm:pt modelId="{EAC5245D-3EB9-46DB-A2B2-AD46469B7CC3}" type="pres">
      <dgm:prSet presAssocID="{1F9C15F4-D625-4EDD-9C62-DD16C6DA6362}" presName="sibTrans" presStyleLbl="sibTrans2D1" presStyleIdx="0" presStyleCnt="2" custScaleX="152106"/>
      <dgm:spPr/>
      <dgm:t>
        <a:bodyPr/>
        <a:lstStyle/>
        <a:p>
          <a:endParaRPr lang="en-US"/>
        </a:p>
      </dgm:t>
    </dgm:pt>
    <dgm:pt modelId="{3A24AE32-4884-4B17-B216-381B9FE0FE4F}" type="pres">
      <dgm:prSet presAssocID="{1F9C15F4-D625-4EDD-9C62-DD16C6DA6362}" presName="connTx" presStyleLbl="sibTrans2D1" presStyleIdx="0" presStyleCnt="2"/>
      <dgm:spPr/>
      <dgm:t>
        <a:bodyPr/>
        <a:lstStyle/>
        <a:p>
          <a:endParaRPr lang="en-US"/>
        </a:p>
      </dgm:t>
    </dgm:pt>
    <dgm:pt modelId="{FC8088B8-E19F-43EE-B4D5-F0F61FA636F4}" type="pres">
      <dgm:prSet presAssocID="{85FF364E-6A2A-45CE-B9A0-5463AB7BDF55}" presName="composite" presStyleCnt="0"/>
      <dgm:spPr/>
    </dgm:pt>
    <dgm:pt modelId="{14ACCDEC-6C55-4B10-937D-6CA259587DEC}" type="pres">
      <dgm:prSet presAssocID="{85FF364E-6A2A-45CE-B9A0-5463AB7BDF55}" presName="imagSh" presStyleLbl="bgImgPlace1" presStyleIdx="1" presStyleCnt="3" custScaleX="146638" custScaleY="139641" custLinFactNeighborX="9949" custLinFactNeighborY="-6991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3000" r="-13000"/>
          </a:stretch>
        </a:blipFill>
      </dgm:spPr>
    </dgm:pt>
    <dgm:pt modelId="{DB0890DE-3BEF-4474-8522-B824146AB31D}" type="pres">
      <dgm:prSet presAssocID="{85FF364E-6A2A-45CE-B9A0-5463AB7BDF55}" presName="txNode" presStyleLbl="node1" presStyleIdx="1" presStyleCnt="3" custScaleX="160729" custScaleY="127371" custLinFactNeighborX="-5454" custLinFactNeighborY="2340">
        <dgm:presLayoutVars>
          <dgm:bulletEnabled val="1"/>
        </dgm:presLayoutVars>
      </dgm:prSet>
      <dgm:spPr/>
      <dgm:t>
        <a:bodyPr/>
        <a:lstStyle/>
        <a:p>
          <a:endParaRPr lang="en-US"/>
        </a:p>
      </dgm:t>
    </dgm:pt>
    <dgm:pt modelId="{CEB32D83-F099-404D-9639-8AD3B4040970}" type="pres">
      <dgm:prSet presAssocID="{1D1C6C2B-AD88-4C42-95CF-865715A60B73}" presName="sibTrans" presStyleLbl="sibTrans2D1" presStyleIdx="1" presStyleCnt="2"/>
      <dgm:spPr/>
      <dgm:t>
        <a:bodyPr/>
        <a:lstStyle/>
        <a:p>
          <a:endParaRPr lang="en-US"/>
        </a:p>
      </dgm:t>
    </dgm:pt>
    <dgm:pt modelId="{D8747E1A-F1FA-4E18-A7AA-1AC55D0DE805}" type="pres">
      <dgm:prSet presAssocID="{1D1C6C2B-AD88-4C42-95CF-865715A60B73}" presName="connTx" presStyleLbl="sibTrans2D1" presStyleIdx="1" presStyleCnt="2"/>
      <dgm:spPr/>
      <dgm:t>
        <a:bodyPr/>
        <a:lstStyle/>
        <a:p>
          <a:endParaRPr lang="en-US"/>
        </a:p>
      </dgm:t>
    </dgm:pt>
    <dgm:pt modelId="{9027A993-1C6E-4A32-9352-DBDE99CD5A28}" type="pres">
      <dgm:prSet presAssocID="{7D5BFA66-16C3-493C-BF7A-4848C7633DDE}" presName="composite" presStyleCnt="0"/>
      <dgm:spPr/>
    </dgm:pt>
    <dgm:pt modelId="{F5392005-B13F-4A47-8361-D245E97AF6DD}" type="pres">
      <dgm:prSet presAssocID="{7D5BFA66-16C3-493C-BF7A-4848C7633DDE}" presName="imagSh" presStyleLbl="bgImgPlace1" presStyleIdx="2" presStyleCnt="3" custScaleX="151593" custScaleY="140769" custLinFactNeighborX="17132" custLinFactNeighborY="-6940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dgm:spPr>
    </dgm:pt>
    <dgm:pt modelId="{4DE2C837-38A0-4FF2-9387-24C89BE97914}" type="pres">
      <dgm:prSet presAssocID="{7D5BFA66-16C3-493C-BF7A-4848C7633DDE}" presName="txNode" presStyleLbl="node1" presStyleIdx="2" presStyleCnt="3" custScaleX="188520" custScaleY="121119" custLinFactNeighborX="37" custLinFactNeighborY="4772">
        <dgm:presLayoutVars>
          <dgm:bulletEnabled val="1"/>
        </dgm:presLayoutVars>
      </dgm:prSet>
      <dgm:spPr/>
      <dgm:t>
        <a:bodyPr/>
        <a:lstStyle/>
        <a:p>
          <a:endParaRPr lang="en-US"/>
        </a:p>
      </dgm:t>
    </dgm:pt>
  </dgm:ptLst>
  <dgm:cxnLst>
    <dgm:cxn modelId="{C0C4F985-06D1-49CD-B877-3ED0984B4114}" type="presOf" srcId="{85FF364E-6A2A-45CE-B9A0-5463AB7BDF55}" destId="{DB0890DE-3BEF-4474-8522-B824146AB31D}" srcOrd="0" destOrd="0" presId="urn:microsoft.com/office/officeart/2005/8/layout/hProcess10"/>
    <dgm:cxn modelId="{00D017A8-F392-4FD6-AE85-B87E56750276}" type="presOf" srcId="{1F9C15F4-D625-4EDD-9C62-DD16C6DA6362}" destId="{EAC5245D-3EB9-46DB-A2B2-AD46469B7CC3}" srcOrd="0" destOrd="0" presId="urn:microsoft.com/office/officeart/2005/8/layout/hProcess10"/>
    <dgm:cxn modelId="{DC2A0068-1982-4E56-A03A-9AF6911B25A1}" type="presOf" srcId="{7D5BFA66-16C3-493C-BF7A-4848C7633DDE}" destId="{4DE2C837-38A0-4FF2-9387-24C89BE97914}" srcOrd="0" destOrd="0" presId="urn:microsoft.com/office/officeart/2005/8/layout/hProcess10"/>
    <dgm:cxn modelId="{3D63B555-DD6B-4A62-BF53-EF0D7D542FD2}" srcId="{A3B6E2C5-E5FB-47D7-8F16-2EB397A75C88}" destId="{85FF364E-6A2A-45CE-B9A0-5463AB7BDF55}" srcOrd="1" destOrd="0" parTransId="{8C13B243-91C6-4F0C-8257-07515DD57248}" sibTransId="{1D1C6C2B-AD88-4C42-95CF-865715A60B73}"/>
    <dgm:cxn modelId="{896B4182-61CB-4BD3-B05B-404E463E4A50}" srcId="{A3B6E2C5-E5FB-47D7-8F16-2EB397A75C88}" destId="{C892298D-5EF1-4E3C-8985-2567A77304BB}" srcOrd="0" destOrd="0" parTransId="{FE3C6C72-9A89-4C49-BB3D-C6BF0784A967}" sibTransId="{1F9C15F4-D625-4EDD-9C62-DD16C6DA6362}"/>
    <dgm:cxn modelId="{91CB5393-7251-4DF8-9488-EA0A875323F3}" type="presOf" srcId="{1D1C6C2B-AD88-4C42-95CF-865715A60B73}" destId="{D8747E1A-F1FA-4E18-A7AA-1AC55D0DE805}" srcOrd="1" destOrd="0" presId="urn:microsoft.com/office/officeart/2005/8/layout/hProcess10"/>
    <dgm:cxn modelId="{383585B4-7A6B-4D2F-84D2-B367936514E3}" type="presOf" srcId="{1F9C15F4-D625-4EDD-9C62-DD16C6DA6362}" destId="{3A24AE32-4884-4B17-B216-381B9FE0FE4F}" srcOrd="1" destOrd="0" presId="urn:microsoft.com/office/officeart/2005/8/layout/hProcess10"/>
    <dgm:cxn modelId="{2A0C8E7B-D1B7-4C99-9CFB-AAB61F078F14}" srcId="{A3B6E2C5-E5FB-47D7-8F16-2EB397A75C88}" destId="{7D5BFA66-16C3-493C-BF7A-4848C7633DDE}" srcOrd="2" destOrd="0" parTransId="{5EB7D09E-F15A-4B68-BECA-17721B58B959}" sibTransId="{B4FBA120-5F5B-42C5-8E10-2CDB93589F80}"/>
    <dgm:cxn modelId="{3BFC36F1-6BB0-47D4-B68E-619FE535DDB1}" type="presOf" srcId="{1D1C6C2B-AD88-4C42-95CF-865715A60B73}" destId="{CEB32D83-F099-404D-9639-8AD3B4040970}" srcOrd="0" destOrd="0" presId="urn:microsoft.com/office/officeart/2005/8/layout/hProcess10"/>
    <dgm:cxn modelId="{F49A5BD3-2AC3-4711-A1A4-E548FF52FA49}" type="presOf" srcId="{C892298D-5EF1-4E3C-8985-2567A77304BB}" destId="{84C2DCAC-EF3A-4FC4-A5AE-1C2F65107121}" srcOrd="0" destOrd="0" presId="urn:microsoft.com/office/officeart/2005/8/layout/hProcess10"/>
    <dgm:cxn modelId="{9EED219A-C80A-4013-BC5F-3BD1B82A2690}" type="presOf" srcId="{A3B6E2C5-E5FB-47D7-8F16-2EB397A75C88}" destId="{613D132A-167F-4279-9F84-9E40EF8ACA2D}" srcOrd="0" destOrd="0" presId="urn:microsoft.com/office/officeart/2005/8/layout/hProcess10"/>
    <dgm:cxn modelId="{70472F41-B930-48E0-AFC9-DB6618C4580D}" type="presParOf" srcId="{613D132A-167F-4279-9F84-9E40EF8ACA2D}" destId="{8BB5FE8D-556F-4ADB-A28F-6C45EA715973}" srcOrd="0" destOrd="0" presId="urn:microsoft.com/office/officeart/2005/8/layout/hProcess10"/>
    <dgm:cxn modelId="{5849D643-697E-43AD-8E2A-9D01EFC965D4}" type="presParOf" srcId="{8BB5FE8D-556F-4ADB-A28F-6C45EA715973}" destId="{229E7297-0E76-4049-A535-577951D854AA}" srcOrd="0" destOrd="0" presId="urn:microsoft.com/office/officeart/2005/8/layout/hProcess10"/>
    <dgm:cxn modelId="{95799F5A-34CF-4BC0-A990-DE0BCDA9F6B4}" type="presParOf" srcId="{8BB5FE8D-556F-4ADB-A28F-6C45EA715973}" destId="{84C2DCAC-EF3A-4FC4-A5AE-1C2F65107121}" srcOrd="1" destOrd="0" presId="urn:microsoft.com/office/officeart/2005/8/layout/hProcess10"/>
    <dgm:cxn modelId="{D1D9969E-CDDA-41B7-9CDA-A7D05614547C}" type="presParOf" srcId="{613D132A-167F-4279-9F84-9E40EF8ACA2D}" destId="{EAC5245D-3EB9-46DB-A2B2-AD46469B7CC3}" srcOrd="1" destOrd="0" presId="urn:microsoft.com/office/officeart/2005/8/layout/hProcess10"/>
    <dgm:cxn modelId="{25FED5BA-CCD3-466A-9D2A-A1B5530A1343}" type="presParOf" srcId="{EAC5245D-3EB9-46DB-A2B2-AD46469B7CC3}" destId="{3A24AE32-4884-4B17-B216-381B9FE0FE4F}" srcOrd="0" destOrd="0" presId="urn:microsoft.com/office/officeart/2005/8/layout/hProcess10"/>
    <dgm:cxn modelId="{86127538-F20B-4571-9F00-A178A95DA319}" type="presParOf" srcId="{613D132A-167F-4279-9F84-9E40EF8ACA2D}" destId="{FC8088B8-E19F-43EE-B4D5-F0F61FA636F4}" srcOrd="2" destOrd="0" presId="urn:microsoft.com/office/officeart/2005/8/layout/hProcess10"/>
    <dgm:cxn modelId="{AD223293-7EB8-4649-812D-9DC9FD6B6E03}" type="presParOf" srcId="{FC8088B8-E19F-43EE-B4D5-F0F61FA636F4}" destId="{14ACCDEC-6C55-4B10-937D-6CA259587DEC}" srcOrd="0" destOrd="0" presId="urn:microsoft.com/office/officeart/2005/8/layout/hProcess10"/>
    <dgm:cxn modelId="{D820A26C-2D81-428E-86B9-E22B17A52B89}" type="presParOf" srcId="{FC8088B8-E19F-43EE-B4D5-F0F61FA636F4}" destId="{DB0890DE-3BEF-4474-8522-B824146AB31D}" srcOrd="1" destOrd="0" presId="urn:microsoft.com/office/officeart/2005/8/layout/hProcess10"/>
    <dgm:cxn modelId="{F4E76EF2-4459-4262-8621-6695EF06312E}" type="presParOf" srcId="{613D132A-167F-4279-9F84-9E40EF8ACA2D}" destId="{CEB32D83-F099-404D-9639-8AD3B4040970}" srcOrd="3" destOrd="0" presId="urn:microsoft.com/office/officeart/2005/8/layout/hProcess10"/>
    <dgm:cxn modelId="{49C74AB1-3613-41CE-91B3-14ABAB629A60}" type="presParOf" srcId="{CEB32D83-F099-404D-9639-8AD3B4040970}" destId="{D8747E1A-F1FA-4E18-A7AA-1AC55D0DE805}" srcOrd="0" destOrd="0" presId="urn:microsoft.com/office/officeart/2005/8/layout/hProcess10"/>
    <dgm:cxn modelId="{D6CFEF9A-4FCB-44E2-AD54-FFE7B9374E2C}" type="presParOf" srcId="{613D132A-167F-4279-9F84-9E40EF8ACA2D}" destId="{9027A993-1C6E-4A32-9352-DBDE99CD5A28}" srcOrd="4" destOrd="0" presId="urn:microsoft.com/office/officeart/2005/8/layout/hProcess10"/>
    <dgm:cxn modelId="{2439366F-8C8D-4F14-B600-EE687A401842}" type="presParOf" srcId="{9027A993-1C6E-4A32-9352-DBDE99CD5A28}" destId="{F5392005-B13F-4A47-8361-D245E97AF6DD}" srcOrd="0" destOrd="0" presId="urn:microsoft.com/office/officeart/2005/8/layout/hProcess10"/>
    <dgm:cxn modelId="{7D88CC02-B659-4362-A7CF-CE7EDE657604}" type="presParOf" srcId="{9027A993-1C6E-4A32-9352-DBDE99CD5A28}" destId="{4DE2C837-38A0-4FF2-9387-24C89BE9791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1ABC9E-A19A-47DE-A5DF-C351ED4E7880}"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0241E586-E67E-4E7A-A350-F9F679411F91}">
      <dgm:prSet phldrT="[Text]" custT="1"/>
      <dgm:spPr>
        <a:solidFill>
          <a:srgbClr val="B8B8D1"/>
        </a:solidFill>
      </dgm:spPr>
      <dgm:t>
        <a:bodyPr/>
        <a:lstStyle/>
        <a:p>
          <a:r>
            <a:rPr lang="en-US" sz="1800" dirty="0">
              <a:solidFill>
                <a:schemeClr val="tx1"/>
              </a:solidFill>
              <a:latin typeface="Arial" panose="020B0604020202020204" pitchFamily="34" charset="0"/>
              <a:cs typeface="Arial" panose="020B0604020202020204" pitchFamily="34" charset="0"/>
            </a:rPr>
            <a:t>The calves are now adults, fully grown and ready for sale </a:t>
          </a:r>
        </a:p>
      </dgm:t>
    </dgm:pt>
    <dgm:pt modelId="{64EC3055-C4F1-42E7-B84A-5070761437F9}" type="parTrans" cxnId="{584AAA9B-EBC1-4753-BE51-58CBD3744386}">
      <dgm:prSet/>
      <dgm:spPr/>
      <dgm:t>
        <a:bodyPr/>
        <a:lstStyle/>
        <a:p>
          <a:endParaRPr lang="en-US"/>
        </a:p>
      </dgm:t>
    </dgm:pt>
    <dgm:pt modelId="{29862296-145A-4FA9-A219-7699DB425B03}" type="sibTrans" cxnId="{584AAA9B-EBC1-4753-BE51-58CBD3744386}">
      <dgm:prSet/>
      <dgm:spPr/>
      <dgm:t>
        <a:bodyPr/>
        <a:lstStyle/>
        <a:p>
          <a:endParaRPr lang="en-US"/>
        </a:p>
      </dgm:t>
    </dgm:pt>
    <dgm:pt modelId="{65FAE8CA-5590-4AC2-A4A9-C1726C5E408C}">
      <dgm:prSet phldrT="[Text]" custT="1"/>
      <dgm:spPr>
        <a:solidFill>
          <a:srgbClr val="C3C4D9"/>
        </a:solidFill>
      </dgm:spPr>
      <dgm:t>
        <a:bodyPr/>
        <a:lstStyle/>
        <a:p>
          <a:r>
            <a:rPr lang="en-US" sz="1800" dirty="0">
              <a:solidFill>
                <a:schemeClr val="tx1"/>
              </a:solidFill>
              <a:latin typeface="Arial" panose="020B0604020202020204" pitchFamily="34" charset="0"/>
              <a:cs typeface="Arial" panose="020B0604020202020204" pitchFamily="34" charset="0"/>
            </a:rPr>
            <a:t>Some females are kept for breeding or sold at market in breeding sales </a:t>
          </a:r>
        </a:p>
      </dgm:t>
    </dgm:pt>
    <dgm:pt modelId="{628ECF14-DEF9-43AE-A6E3-B4F8EEBC9753}" type="parTrans" cxnId="{7326744F-D5B1-452C-8E4B-0DA5FABE1C86}">
      <dgm:prSet/>
      <dgm:spPr/>
      <dgm:t>
        <a:bodyPr/>
        <a:lstStyle/>
        <a:p>
          <a:endParaRPr lang="en-US"/>
        </a:p>
      </dgm:t>
    </dgm:pt>
    <dgm:pt modelId="{5594D96F-4449-40D0-A357-9E7340CA4789}" type="sibTrans" cxnId="{7326744F-D5B1-452C-8E4B-0DA5FABE1C86}">
      <dgm:prSet/>
      <dgm:spPr/>
      <dgm:t>
        <a:bodyPr/>
        <a:lstStyle/>
        <a:p>
          <a:endParaRPr lang="en-US"/>
        </a:p>
      </dgm:t>
    </dgm:pt>
    <dgm:pt modelId="{BBFAC757-8371-45F5-92A3-B07160747796}">
      <dgm:prSet phldrT="[Text]" custT="1"/>
      <dgm:spPr>
        <a:solidFill>
          <a:srgbClr val="B8B8D1"/>
        </a:solidFill>
      </dgm:spPr>
      <dgm:t>
        <a:bodyPr/>
        <a:lstStyle/>
        <a:p>
          <a:r>
            <a:rPr lang="en-US" sz="1800" dirty="0">
              <a:solidFill>
                <a:schemeClr val="tx1"/>
              </a:solidFill>
              <a:latin typeface="Arial" panose="020B0604020202020204" pitchFamily="34" charset="0"/>
              <a:cs typeface="Arial" panose="020B0604020202020204" pitchFamily="34" charset="0"/>
            </a:rPr>
            <a:t>Their mothers will be ready to calve again soon</a:t>
          </a:r>
        </a:p>
      </dgm:t>
    </dgm:pt>
    <dgm:pt modelId="{E567478B-399E-4E9D-9E73-983E8D852989}" type="parTrans" cxnId="{7EFD27C5-6721-4F50-A045-0C37B08E1ED0}">
      <dgm:prSet/>
      <dgm:spPr/>
      <dgm:t>
        <a:bodyPr/>
        <a:lstStyle/>
        <a:p>
          <a:endParaRPr lang="en-US"/>
        </a:p>
      </dgm:t>
    </dgm:pt>
    <dgm:pt modelId="{63BF9A2B-75EC-4BF8-903B-6FE61C46FEFB}" type="sibTrans" cxnId="{7EFD27C5-6721-4F50-A045-0C37B08E1ED0}">
      <dgm:prSet/>
      <dgm:spPr/>
      <dgm:t>
        <a:bodyPr/>
        <a:lstStyle/>
        <a:p>
          <a:endParaRPr lang="en-US"/>
        </a:p>
      </dgm:t>
    </dgm:pt>
    <dgm:pt modelId="{E30DEA8E-64BF-465A-A54B-635A30837151}" type="pres">
      <dgm:prSet presAssocID="{E51ABC9E-A19A-47DE-A5DF-C351ED4E7880}" presName="Name0" presStyleCnt="0">
        <dgm:presLayoutVars>
          <dgm:dir/>
          <dgm:resizeHandles val="exact"/>
        </dgm:presLayoutVars>
      </dgm:prSet>
      <dgm:spPr/>
      <dgm:t>
        <a:bodyPr/>
        <a:lstStyle/>
        <a:p>
          <a:endParaRPr lang="en-US"/>
        </a:p>
      </dgm:t>
    </dgm:pt>
    <dgm:pt modelId="{1700333C-632C-4BAB-99DE-96D3EB5B4307}" type="pres">
      <dgm:prSet presAssocID="{0241E586-E67E-4E7A-A350-F9F679411F91}" presName="composite" presStyleCnt="0"/>
      <dgm:spPr/>
    </dgm:pt>
    <dgm:pt modelId="{5CF33DC7-8A0F-41BF-A8EC-3DF541991EC1}" type="pres">
      <dgm:prSet presAssocID="{0241E586-E67E-4E7A-A350-F9F679411F91}" presName="imagSh" presStyleLbl="bgImgPlace1" presStyleIdx="0" presStyleCnt="3" custScaleX="201317" custScaleY="122729" custLinFactNeighborX="10324" custLinFactNeighborY="-2215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dgm:spPr>
    </dgm:pt>
    <dgm:pt modelId="{FE6FFD1C-754D-434D-BDB5-B45A8692C561}" type="pres">
      <dgm:prSet presAssocID="{0241E586-E67E-4E7A-A350-F9F679411F91}" presName="txNode" presStyleLbl="node1" presStyleIdx="0" presStyleCnt="3" custScaleX="187501" custScaleY="142420" custLinFactNeighborX="-9939" custLinFactNeighborY="66909">
        <dgm:presLayoutVars>
          <dgm:bulletEnabled val="1"/>
        </dgm:presLayoutVars>
      </dgm:prSet>
      <dgm:spPr/>
      <dgm:t>
        <a:bodyPr/>
        <a:lstStyle/>
        <a:p>
          <a:endParaRPr lang="en-US"/>
        </a:p>
      </dgm:t>
    </dgm:pt>
    <dgm:pt modelId="{033DC76D-1ADB-454E-B3B8-E8E0B44EBDAA}" type="pres">
      <dgm:prSet presAssocID="{29862296-145A-4FA9-A219-7699DB425B03}" presName="sibTrans" presStyleLbl="sibTrans2D1" presStyleIdx="0" presStyleCnt="2"/>
      <dgm:spPr/>
      <dgm:t>
        <a:bodyPr/>
        <a:lstStyle/>
        <a:p>
          <a:endParaRPr lang="en-US"/>
        </a:p>
      </dgm:t>
    </dgm:pt>
    <dgm:pt modelId="{0E7DEBDA-FEA6-4585-9191-D63F30593835}" type="pres">
      <dgm:prSet presAssocID="{29862296-145A-4FA9-A219-7699DB425B03}" presName="connTx" presStyleLbl="sibTrans2D1" presStyleIdx="0" presStyleCnt="2"/>
      <dgm:spPr/>
      <dgm:t>
        <a:bodyPr/>
        <a:lstStyle/>
        <a:p>
          <a:endParaRPr lang="en-US"/>
        </a:p>
      </dgm:t>
    </dgm:pt>
    <dgm:pt modelId="{E6D61CA5-6826-4759-B587-3357BF78AB92}" type="pres">
      <dgm:prSet presAssocID="{65FAE8CA-5590-4AC2-A4A9-C1726C5E408C}" presName="composite" presStyleCnt="0"/>
      <dgm:spPr/>
    </dgm:pt>
    <dgm:pt modelId="{F61EB1A1-70BD-4ACC-B217-63032F10825A}" type="pres">
      <dgm:prSet presAssocID="{65FAE8CA-5590-4AC2-A4A9-C1726C5E408C}" presName="imagSh" presStyleLbl="bgImgPlace1" presStyleIdx="1" presStyleCnt="3" custScaleX="171823" custScaleY="147721" custLinFactNeighborX="16355" custLinFactNeighborY="-2933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98635BC9-1E55-458F-9F66-04FF90BC93FA}" type="pres">
      <dgm:prSet presAssocID="{65FAE8CA-5590-4AC2-A4A9-C1726C5E408C}" presName="txNode" presStyleLbl="node1" presStyleIdx="1" presStyleCnt="3" custScaleX="172918" custScaleY="123886" custLinFactNeighborX="-3187" custLinFactNeighborY="69529">
        <dgm:presLayoutVars>
          <dgm:bulletEnabled val="1"/>
        </dgm:presLayoutVars>
      </dgm:prSet>
      <dgm:spPr/>
      <dgm:t>
        <a:bodyPr/>
        <a:lstStyle/>
        <a:p>
          <a:endParaRPr lang="en-US"/>
        </a:p>
      </dgm:t>
    </dgm:pt>
    <dgm:pt modelId="{0CEB6E35-D7C4-4448-8B16-4ED40BCDB812}" type="pres">
      <dgm:prSet presAssocID="{5594D96F-4449-40D0-A357-9E7340CA4789}" presName="sibTrans" presStyleLbl="sibTrans2D1" presStyleIdx="1" presStyleCnt="2"/>
      <dgm:spPr/>
      <dgm:t>
        <a:bodyPr/>
        <a:lstStyle/>
        <a:p>
          <a:endParaRPr lang="en-US"/>
        </a:p>
      </dgm:t>
    </dgm:pt>
    <dgm:pt modelId="{6B62982F-FCD2-4527-84F8-427386496A10}" type="pres">
      <dgm:prSet presAssocID="{5594D96F-4449-40D0-A357-9E7340CA4789}" presName="connTx" presStyleLbl="sibTrans2D1" presStyleIdx="1" presStyleCnt="2"/>
      <dgm:spPr/>
      <dgm:t>
        <a:bodyPr/>
        <a:lstStyle/>
        <a:p>
          <a:endParaRPr lang="en-US"/>
        </a:p>
      </dgm:t>
    </dgm:pt>
    <dgm:pt modelId="{9B40B88F-F661-4CCB-8526-EE247D214255}" type="pres">
      <dgm:prSet presAssocID="{BBFAC757-8371-45F5-92A3-B07160747796}" presName="composite" presStyleCnt="0"/>
      <dgm:spPr/>
    </dgm:pt>
    <dgm:pt modelId="{1D650F0F-DC80-4047-BF94-3640FD2709AE}" type="pres">
      <dgm:prSet presAssocID="{BBFAC757-8371-45F5-92A3-B07160747796}" presName="imagSh" presStyleLbl="bgImgPlace1" presStyleIdx="2" presStyleCnt="3" custScaleX="183478" custScaleY="162183" custLinFactNeighborX="18068" custLinFactNeighborY="-3486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pt>
    <dgm:pt modelId="{A4A26401-694B-47E5-80BC-D1AE3B0E9689}" type="pres">
      <dgm:prSet presAssocID="{BBFAC757-8371-45F5-92A3-B07160747796}" presName="txNode" presStyleLbl="node1" presStyleIdx="2" presStyleCnt="3" custScaleX="186924" custScaleY="119622" custLinFactNeighborX="363" custLinFactNeighborY="54429">
        <dgm:presLayoutVars>
          <dgm:bulletEnabled val="1"/>
        </dgm:presLayoutVars>
      </dgm:prSet>
      <dgm:spPr/>
      <dgm:t>
        <a:bodyPr/>
        <a:lstStyle/>
        <a:p>
          <a:endParaRPr lang="en-US"/>
        </a:p>
      </dgm:t>
    </dgm:pt>
  </dgm:ptLst>
  <dgm:cxnLst>
    <dgm:cxn modelId="{B45AE41F-2320-4D85-B4BE-41D32905DFC3}" type="presOf" srcId="{5594D96F-4449-40D0-A357-9E7340CA4789}" destId="{0CEB6E35-D7C4-4448-8B16-4ED40BCDB812}" srcOrd="0" destOrd="0" presId="urn:microsoft.com/office/officeart/2005/8/layout/hProcess10"/>
    <dgm:cxn modelId="{277EA488-4F3C-4C4D-9CF4-2390E6205DBB}" type="presOf" srcId="{E51ABC9E-A19A-47DE-A5DF-C351ED4E7880}" destId="{E30DEA8E-64BF-465A-A54B-635A30837151}" srcOrd="0" destOrd="0" presId="urn:microsoft.com/office/officeart/2005/8/layout/hProcess10"/>
    <dgm:cxn modelId="{584AAA9B-EBC1-4753-BE51-58CBD3744386}" srcId="{E51ABC9E-A19A-47DE-A5DF-C351ED4E7880}" destId="{0241E586-E67E-4E7A-A350-F9F679411F91}" srcOrd="0" destOrd="0" parTransId="{64EC3055-C4F1-42E7-B84A-5070761437F9}" sibTransId="{29862296-145A-4FA9-A219-7699DB425B03}"/>
    <dgm:cxn modelId="{02DE6F62-C01A-4137-A7EA-6799CD412CDF}" type="presOf" srcId="{5594D96F-4449-40D0-A357-9E7340CA4789}" destId="{6B62982F-FCD2-4527-84F8-427386496A10}" srcOrd="1" destOrd="0" presId="urn:microsoft.com/office/officeart/2005/8/layout/hProcess10"/>
    <dgm:cxn modelId="{A6176F3A-B1A1-4880-B020-5AB601ED31C5}" type="presOf" srcId="{BBFAC757-8371-45F5-92A3-B07160747796}" destId="{A4A26401-694B-47E5-80BC-D1AE3B0E9689}" srcOrd="0" destOrd="0" presId="urn:microsoft.com/office/officeart/2005/8/layout/hProcess10"/>
    <dgm:cxn modelId="{677AE451-9490-4377-9E1B-B15DA89DCCD9}" type="presOf" srcId="{29862296-145A-4FA9-A219-7699DB425B03}" destId="{033DC76D-1ADB-454E-B3B8-E8E0B44EBDAA}" srcOrd="0" destOrd="0" presId="urn:microsoft.com/office/officeart/2005/8/layout/hProcess10"/>
    <dgm:cxn modelId="{1D832F51-BF99-479E-8794-8D5E1F9CA441}" type="presOf" srcId="{0241E586-E67E-4E7A-A350-F9F679411F91}" destId="{FE6FFD1C-754D-434D-BDB5-B45A8692C561}" srcOrd="0" destOrd="0" presId="urn:microsoft.com/office/officeart/2005/8/layout/hProcess10"/>
    <dgm:cxn modelId="{1514FC0D-128D-40BE-83AD-C3B9B50E4E5E}" type="presOf" srcId="{65FAE8CA-5590-4AC2-A4A9-C1726C5E408C}" destId="{98635BC9-1E55-458F-9F66-04FF90BC93FA}" srcOrd="0" destOrd="0" presId="urn:microsoft.com/office/officeart/2005/8/layout/hProcess10"/>
    <dgm:cxn modelId="{0AE2F044-8539-4A1D-AEC3-CD375E0087E5}" type="presOf" srcId="{29862296-145A-4FA9-A219-7699DB425B03}" destId="{0E7DEBDA-FEA6-4585-9191-D63F30593835}" srcOrd="1" destOrd="0" presId="urn:microsoft.com/office/officeart/2005/8/layout/hProcess10"/>
    <dgm:cxn modelId="{7326744F-D5B1-452C-8E4B-0DA5FABE1C86}" srcId="{E51ABC9E-A19A-47DE-A5DF-C351ED4E7880}" destId="{65FAE8CA-5590-4AC2-A4A9-C1726C5E408C}" srcOrd="1" destOrd="0" parTransId="{628ECF14-DEF9-43AE-A6E3-B4F8EEBC9753}" sibTransId="{5594D96F-4449-40D0-A357-9E7340CA4789}"/>
    <dgm:cxn modelId="{7EFD27C5-6721-4F50-A045-0C37B08E1ED0}" srcId="{E51ABC9E-A19A-47DE-A5DF-C351ED4E7880}" destId="{BBFAC757-8371-45F5-92A3-B07160747796}" srcOrd="2" destOrd="0" parTransId="{E567478B-399E-4E9D-9E73-983E8D852989}" sibTransId="{63BF9A2B-75EC-4BF8-903B-6FE61C46FEFB}"/>
    <dgm:cxn modelId="{686BD40E-041C-4A89-88B7-E66F951E67C4}" type="presParOf" srcId="{E30DEA8E-64BF-465A-A54B-635A30837151}" destId="{1700333C-632C-4BAB-99DE-96D3EB5B4307}" srcOrd="0" destOrd="0" presId="urn:microsoft.com/office/officeart/2005/8/layout/hProcess10"/>
    <dgm:cxn modelId="{FDEE1893-57AB-48C0-8255-2CFA01184A47}" type="presParOf" srcId="{1700333C-632C-4BAB-99DE-96D3EB5B4307}" destId="{5CF33DC7-8A0F-41BF-A8EC-3DF541991EC1}" srcOrd="0" destOrd="0" presId="urn:microsoft.com/office/officeart/2005/8/layout/hProcess10"/>
    <dgm:cxn modelId="{07831FDB-B9D1-4F41-88B4-4403403715E9}" type="presParOf" srcId="{1700333C-632C-4BAB-99DE-96D3EB5B4307}" destId="{FE6FFD1C-754D-434D-BDB5-B45A8692C561}" srcOrd="1" destOrd="0" presId="urn:microsoft.com/office/officeart/2005/8/layout/hProcess10"/>
    <dgm:cxn modelId="{59C4E49E-9C16-4278-88CE-C205BA42DD7B}" type="presParOf" srcId="{E30DEA8E-64BF-465A-A54B-635A30837151}" destId="{033DC76D-1ADB-454E-B3B8-E8E0B44EBDAA}" srcOrd="1" destOrd="0" presId="urn:microsoft.com/office/officeart/2005/8/layout/hProcess10"/>
    <dgm:cxn modelId="{FA4ABABB-5CE4-4F3D-93F7-87A35553D909}" type="presParOf" srcId="{033DC76D-1ADB-454E-B3B8-E8E0B44EBDAA}" destId="{0E7DEBDA-FEA6-4585-9191-D63F30593835}" srcOrd="0" destOrd="0" presId="urn:microsoft.com/office/officeart/2005/8/layout/hProcess10"/>
    <dgm:cxn modelId="{CB28B57B-AB24-4513-AE4A-C78740F8EC85}" type="presParOf" srcId="{E30DEA8E-64BF-465A-A54B-635A30837151}" destId="{E6D61CA5-6826-4759-B587-3357BF78AB92}" srcOrd="2" destOrd="0" presId="urn:microsoft.com/office/officeart/2005/8/layout/hProcess10"/>
    <dgm:cxn modelId="{F2300736-5389-46F2-93B6-7FEC519F2FE9}" type="presParOf" srcId="{E6D61CA5-6826-4759-B587-3357BF78AB92}" destId="{F61EB1A1-70BD-4ACC-B217-63032F10825A}" srcOrd="0" destOrd="0" presId="urn:microsoft.com/office/officeart/2005/8/layout/hProcess10"/>
    <dgm:cxn modelId="{A19F47F6-6B72-43A0-85A7-46481ECA9936}" type="presParOf" srcId="{E6D61CA5-6826-4759-B587-3357BF78AB92}" destId="{98635BC9-1E55-458F-9F66-04FF90BC93FA}" srcOrd="1" destOrd="0" presId="urn:microsoft.com/office/officeart/2005/8/layout/hProcess10"/>
    <dgm:cxn modelId="{A49B5C7C-E7B9-4436-A6D9-FF033F700297}" type="presParOf" srcId="{E30DEA8E-64BF-465A-A54B-635A30837151}" destId="{0CEB6E35-D7C4-4448-8B16-4ED40BCDB812}" srcOrd="3" destOrd="0" presId="urn:microsoft.com/office/officeart/2005/8/layout/hProcess10"/>
    <dgm:cxn modelId="{8111C2FC-4479-4A19-BFBD-F86A607F0E86}" type="presParOf" srcId="{0CEB6E35-D7C4-4448-8B16-4ED40BCDB812}" destId="{6B62982F-FCD2-4527-84F8-427386496A10}" srcOrd="0" destOrd="0" presId="urn:microsoft.com/office/officeart/2005/8/layout/hProcess10"/>
    <dgm:cxn modelId="{27CD5579-3DD8-4AA9-BA0E-B1440C876259}" type="presParOf" srcId="{E30DEA8E-64BF-465A-A54B-635A30837151}" destId="{9B40B88F-F661-4CCB-8526-EE247D214255}" srcOrd="4" destOrd="0" presId="urn:microsoft.com/office/officeart/2005/8/layout/hProcess10"/>
    <dgm:cxn modelId="{7503BD66-D470-450D-A1C7-DB6DC269B1AF}" type="presParOf" srcId="{9B40B88F-F661-4CCB-8526-EE247D214255}" destId="{1D650F0F-DC80-4047-BF94-3640FD2709AE}" srcOrd="0" destOrd="0" presId="urn:microsoft.com/office/officeart/2005/8/layout/hProcess10"/>
    <dgm:cxn modelId="{24F700BC-3350-4981-87A5-C4B5583C9F99}" type="presParOf" srcId="{9B40B88F-F661-4CCB-8526-EE247D214255}" destId="{A4A26401-694B-47E5-80BC-D1AE3B0E9689}"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FBEEBE-5FB6-44A3-90A1-EDBCBAB549C0}"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0DFEEA12-A88D-4008-8407-D5C33E231420}">
      <dgm:prSet phldrT="[Text]" custT="1"/>
      <dgm:spPr>
        <a:solidFill>
          <a:srgbClr val="C3C4D9"/>
        </a:solidFill>
      </dgm:spPr>
      <dgm:t>
        <a:bodyPr/>
        <a:lstStyle/>
        <a:p>
          <a:r>
            <a:rPr lang="en-US" sz="1800" dirty="0">
              <a:solidFill>
                <a:schemeClr val="tx1"/>
              </a:solidFill>
              <a:latin typeface="Arial" panose="020B0604020202020204" pitchFamily="34" charset="0"/>
              <a:cs typeface="Arial" panose="020B0604020202020204" pitchFamily="34" charset="0"/>
            </a:rPr>
            <a:t>Grass is cut in spring and summer</a:t>
          </a:r>
        </a:p>
      </dgm:t>
    </dgm:pt>
    <dgm:pt modelId="{A4CE5174-36EE-4D57-A07C-76EC1B1FFF0C}" type="parTrans" cxnId="{291C083E-E994-4EAE-9635-43D863C710EE}">
      <dgm:prSet/>
      <dgm:spPr/>
      <dgm:t>
        <a:bodyPr/>
        <a:lstStyle/>
        <a:p>
          <a:endParaRPr lang="en-US"/>
        </a:p>
      </dgm:t>
    </dgm:pt>
    <dgm:pt modelId="{E99724E7-EE05-4BDE-8B41-0425BD72B215}" type="sibTrans" cxnId="{291C083E-E994-4EAE-9635-43D863C710EE}">
      <dgm:prSet/>
      <dgm:spPr/>
      <dgm:t>
        <a:bodyPr/>
        <a:lstStyle/>
        <a:p>
          <a:endParaRPr lang="en-US"/>
        </a:p>
      </dgm:t>
    </dgm:pt>
    <dgm:pt modelId="{E290FB8A-4E1D-4898-A065-10D447893054}">
      <dgm:prSet phldrT="[Text]" custT="1"/>
      <dgm:spPr>
        <a:solidFill>
          <a:srgbClr val="B8B8D1"/>
        </a:solidFill>
      </dgm:spPr>
      <dgm:t>
        <a:bodyPr/>
        <a:lstStyle/>
        <a:p>
          <a:r>
            <a:rPr lang="en-US" sz="1800" dirty="0">
              <a:solidFill>
                <a:schemeClr val="tx1"/>
              </a:solidFill>
              <a:latin typeface="Arial" panose="020B0604020202020204" pitchFamily="34" charset="0"/>
              <a:cs typeface="Arial" panose="020B0604020202020204" pitchFamily="34" charset="0"/>
            </a:rPr>
            <a:t>The grass is left in the field to wilt (can take up to 5 days for hay)</a:t>
          </a:r>
        </a:p>
      </dgm:t>
    </dgm:pt>
    <dgm:pt modelId="{176B1D64-46D5-46D6-940B-DE86FB85A11E}" type="parTrans" cxnId="{2A739EF3-4554-4471-810D-A9E6EE21BA8E}">
      <dgm:prSet/>
      <dgm:spPr/>
      <dgm:t>
        <a:bodyPr/>
        <a:lstStyle/>
        <a:p>
          <a:endParaRPr lang="en-US"/>
        </a:p>
      </dgm:t>
    </dgm:pt>
    <dgm:pt modelId="{5FCB138A-9795-4DD2-AA17-C631AB9CC5FA}" type="sibTrans" cxnId="{2A739EF3-4554-4471-810D-A9E6EE21BA8E}">
      <dgm:prSet/>
      <dgm:spPr/>
      <dgm:t>
        <a:bodyPr/>
        <a:lstStyle/>
        <a:p>
          <a:endParaRPr lang="en-US"/>
        </a:p>
      </dgm:t>
    </dgm:pt>
    <dgm:pt modelId="{E1B3D1E8-33C9-4F53-9370-F0EF122AFE01}">
      <dgm:prSet phldrT="[Text]" custT="1"/>
      <dgm:spPr>
        <a:solidFill>
          <a:srgbClr val="C3C4D9"/>
        </a:solidFill>
      </dgm:spPr>
      <dgm:t>
        <a:bodyPr/>
        <a:lstStyle/>
        <a:p>
          <a:r>
            <a:rPr lang="en-US" sz="1800" dirty="0">
              <a:solidFill>
                <a:schemeClr val="tx1"/>
              </a:solidFill>
              <a:latin typeface="Arial" panose="020B0604020202020204" pitchFamily="34" charset="0"/>
              <a:cs typeface="Arial" panose="020B0604020202020204" pitchFamily="34" charset="0"/>
            </a:rPr>
            <a:t>Silage is baled and wrapped to preserve it</a:t>
          </a:r>
        </a:p>
      </dgm:t>
    </dgm:pt>
    <dgm:pt modelId="{869E8AAF-FB7E-413A-9A04-0E1731DA3009}" type="parTrans" cxnId="{2BF2E945-446F-40DA-B35C-A08786537D14}">
      <dgm:prSet/>
      <dgm:spPr/>
      <dgm:t>
        <a:bodyPr/>
        <a:lstStyle/>
        <a:p>
          <a:endParaRPr lang="en-US"/>
        </a:p>
      </dgm:t>
    </dgm:pt>
    <dgm:pt modelId="{363E1119-5181-44BE-AAE5-44A0E9B02813}" type="sibTrans" cxnId="{2BF2E945-446F-40DA-B35C-A08786537D14}">
      <dgm:prSet/>
      <dgm:spPr/>
      <dgm:t>
        <a:bodyPr/>
        <a:lstStyle/>
        <a:p>
          <a:endParaRPr lang="en-US"/>
        </a:p>
      </dgm:t>
    </dgm:pt>
    <dgm:pt modelId="{07E9F738-95BF-442C-A2DB-EDFB3C5E651D}" type="pres">
      <dgm:prSet presAssocID="{B6FBEEBE-5FB6-44A3-90A1-EDBCBAB549C0}" presName="Name0" presStyleCnt="0">
        <dgm:presLayoutVars>
          <dgm:dir/>
          <dgm:resizeHandles val="exact"/>
        </dgm:presLayoutVars>
      </dgm:prSet>
      <dgm:spPr/>
      <dgm:t>
        <a:bodyPr/>
        <a:lstStyle/>
        <a:p>
          <a:endParaRPr lang="en-US"/>
        </a:p>
      </dgm:t>
    </dgm:pt>
    <dgm:pt modelId="{3A9C4657-5B60-4A83-9C41-AE915C824549}" type="pres">
      <dgm:prSet presAssocID="{0DFEEA12-A88D-4008-8407-D5C33E231420}" presName="composite" presStyleCnt="0"/>
      <dgm:spPr/>
    </dgm:pt>
    <dgm:pt modelId="{2231A732-759A-447E-8855-248906618E83}" type="pres">
      <dgm:prSet presAssocID="{0DFEEA12-A88D-4008-8407-D5C33E231420}" presName="imagSh" presStyleLbl="bgImgPlace1" presStyleIdx="0" presStyleCnt="3" custScaleX="115575" custScaleY="104077" custLinFactNeighborX="-181" custLinFactNeighborY="-36812"/>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E99DE0F6-0BEF-4B14-9162-C272ADF34FD4}" type="pres">
      <dgm:prSet presAssocID="{0DFEEA12-A88D-4008-8407-D5C33E231420}" presName="txNode" presStyleLbl="node1" presStyleIdx="0" presStyleCnt="3" custScaleY="75106" custLinFactNeighborX="-20962" custLinFactNeighborY="34855">
        <dgm:presLayoutVars>
          <dgm:bulletEnabled val="1"/>
        </dgm:presLayoutVars>
      </dgm:prSet>
      <dgm:spPr/>
      <dgm:t>
        <a:bodyPr/>
        <a:lstStyle/>
        <a:p>
          <a:endParaRPr lang="en-US"/>
        </a:p>
      </dgm:t>
    </dgm:pt>
    <dgm:pt modelId="{DBB355BB-19FF-4F83-864B-4EC40CFF3AD1}" type="pres">
      <dgm:prSet presAssocID="{E99724E7-EE05-4BDE-8B41-0425BD72B215}" presName="sibTrans" presStyleLbl="sibTrans2D1" presStyleIdx="0" presStyleCnt="2"/>
      <dgm:spPr/>
      <dgm:t>
        <a:bodyPr/>
        <a:lstStyle/>
        <a:p>
          <a:endParaRPr lang="en-US"/>
        </a:p>
      </dgm:t>
    </dgm:pt>
    <dgm:pt modelId="{8F3E749C-FF98-4362-AE31-1BB23004DB2D}" type="pres">
      <dgm:prSet presAssocID="{E99724E7-EE05-4BDE-8B41-0425BD72B215}" presName="connTx" presStyleLbl="sibTrans2D1" presStyleIdx="0" presStyleCnt="2"/>
      <dgm:spPr/>
      <dgm:t>
        <a:bodyPr/>
        <a:lstStyle/>
        <a:p>
          <a:endParaRPr lang="en-US"/>
        </a:p>
      </dgm:t>
    </dgm:pt>
    <dgm:pt modelId="{08DAF3BC-415B-45BB-8EF7-EC65834D554A}" type="pres">
      <dgm:prSet presAssocID="{E290FB8A-4E1D-4898-A065-10D447893054}" presName="composite" presStyleCnt="0"/>
      <dgm:spPr/>
    </dgm:pt>
    <dgm:pt modelId="{82A8B692-2431-461A-95E1-CFE60082671A}" type="pres">
      <dgm:prSet presAssocID="{E290FB8A-4E1D-4898-A065-10D447893054}" presName="imagSh" presStyleLbl="bgImgPlace1" presStyleIdx="1" presStyleCnt="3" custScaleX="110400" custScaleY="105117" custLinFactNeighborX="8970" custLinFactNeighborY="-32060"/>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FFDAA0F0-8A09-4A3D-A139-38F37E70DD47}" type="pres">
      <dgm:prSet presAssocID="{E290FB8A-4E1D-4898-A065-10D447893054}" presName="txNode" presStyleLbl="node1" presStyleIdx="1" presStyleCnt="3" custScaleX="157657" custScaleY="73995" custLinFactNeighborX="-13238" custLinFactNeighborY="35893">
        <dgm:presLayoutVars>
          <dgm:bulletEnabled val="1"/>
        </dgm:presLayoutVars>
      </dgm:prSet>
      <dgm:spPr/>
      <dgm:t>
        <a:bodyPr/>
        <a:lstStyle/>
        <a:p>
          <a:endParaRPr lang="en-US"/>
        </a:p>
      </dgm:t>
    </dgm:pt>
    <dgm:pt modelId="{158ED35E-1772-4D81-84B6-7E4540EE64A5}" type="pres">
      <dgm:prSet presAssocID="{5FCB138A-9795-4DD2-AA17-C631AB9CC5FA}" presName="sibTrans" presStyleLbl="sibTrans2D1" presStyleIdx="1" presStyleCnt="2"/>
      <dgm:spPr/>
      <dgm:t>
        <a:bodyPr/>
        <a:lstStyle/>
        <a:p>
          <a:endParaRPr lang="en-US"/>
        </a:p>
      </dgm:t>
    </dgm:pt>
    <dgm:pt modelId="{87133F81-F322-4EF9-B186-DF1D833FA066}" type="pres">
      <dgm:prSet presAssocID="{5FCB138A-9795-4DD2-AA17-C631AB9CC5FA}" presName="connTx" presStyleLbl="sibTrans2D1" presStyleIdx="1" presStyleCnt="2"/>
      <dgm:spPr/>
      <dgm:t>
        <a:bodyPr/>
        <a:lstStyle/>
        <a:p>
          <a:endParaRPr lang="en-US"/>
        </a:p>
      </dgm:t>
    </dgm:pt>
    <dgm:pt modelId="{BFC5BB23-90A6-4F16-8A50-CF33D622DA23}" type="pres">
      <dgm:prSet presAssocID="{E1B3D1E8-33C9-4F53-9370-F0EF122AFE01}" presName="composite" presStyleCnt="0"/>
      <dgm:spPr/>
    </dgm:pt>
    <dgm:pt modelId="{6511679F-61C5-497D-AEE6-8600E1590CC4}" type="pres">
      <dgm:prSet presAssocID="{E1B3D1E8-33C9-4F53-9370-F0EF122AFE01}" presName="imagSh" presStyleLbl="bgImgPlace1" presStyleIdx="2" presStyleCnt="3" custScaleX="106898" custScaleY="91381" custLinFactNeighborX="6676" custLinFactNeighborY="-13901"/>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dgm:spPr>
    </dgm:pt>
    <dgm:pt modelId="{CE1EB454-4540-48B3-830E-C98CB3700014}" type="pres">
      <dgm:prSet presAssocID="{E1B3D1E8-33C9-4F53-9370-F0EF122AFE01}" presName="txNode" presStyleLbl="node1" presStyleIdx="2" presStyleCnt="3" custScaleX="151885" custScaleY="72052" custLinFactNeighborX="-14538" custLinFactNeighborY="33178">
        <dgm:presLayoutVars>
          <dgm:bulletEnabled val="1"/>
        </dgm:presLayoutVars>
      </dgm:prSet>
      <dgm:spPr/>
      <dgm:t>
        <a:bodyPr/>
        <a:lstStyle/>
        <a:p>
          <a:endParaRPr lang="en-US"/>
        </a:p>
      </dgm:t>
    </dgm:pt>
  </dgm:ptLst>
  <dgm:cxnLst>
    <dgm:cxn modelId="{10F3B268-A08D-42A9-96C9-86B00EDCB10D}" type="presOf" srcId="{E99724E7-EE05-4BDE-8B41-0425BD72B215}" destId="{DBB355BB-19FF-4F83-864B-4EC40CFF3AD1}" srcOrd="0" destOrd="0" presId="urn:microsoft.com/office/officeart/2005/8/layout/hProcess10"/>
    <dgm:cxn modelId="{2BF2E945-446F-40DA-B35C-A08786537D14}" srcId="{B6FBEEBE-5FB6-44A3-90A1-EDBCBAB549C0}" destId="{E1B3D1E8-33C9-4F53-9370-F0EF122AFE01}" srcOrd="2" destOrd="0" parTransId="{869E8AAF-FB7E-413A-9A04-0E1731DA3009}" sibTransId="{363E1119-5181-44BE-AAE5-44A0E9B02813}"/>
    <dgm:cxn modelId="{89925AC9-87E1-4477-8E43-75751D07BDB9}" type="presOf" srcId="{E290FB8A-4E1D-4898-A065-10D447893054}" destId="{FFDAA0F0-8A09-4A3D-A139-38F37E70DD47}" srcOrd="0" destOrd="0" presId="urn:microsoft.com/office/officeart/2005/8/layout/hProcess10"/>
    <dgm:cxn modelId="{FBCF52E6-8271-4D31-8977-96E47F343425}" type="presOf" srcId="{E99724E7-EE05-4BDE-8B41-0425BD72B215}" destId="{8F3E749C-FF98-4362-AE31-1BB23004DB2D}" srcOrd="1" destOrd="0" presId="urn:microsoft.com/office/officeart/2005/8/layout/hProcess10"/>
    <dgm:cxn modelId="{FC894176-6051-4921-8B0B-79B83553462A}" type="presOf" srcId="{B6FBEEBE-5FB6-44A3-90A1-EDBCBAB549C0}" destId="{07E9F738-95BF-442C-A2DB-EDFB3C5E651D}" srcOrd="0" destOrd="0" presId="urn:microsoft.com/office/officeart/2005/8/layout/hProcess10"/>
    <dgm:cxn modelId="{4C1B054B-35E5-4CF5-890B-9CD63E4240CC}" type="presOf" srcId="{E1B3D1E8-33C9-4F53-9370-F0EF122AFE01}" destId="{CE1EB454-4540-48B3-830E-C98CB3700014}" srcOrd="0" destOrd="0" presId="urn:microsoft.com/office/officeart/2005/8/layout/hProcess10"/>
    <dgm:cxn modelId="{3203D9F0-13C8-41F4-A6AF-CE4EC7BF98B3}" type="presOf" srcId="{0DFEEA12-A88D-4008-8407-D5C33E231420}" destId="{E99DE0F6-0BEF-4B14-9162-C272ADF34FD4}" srcOrd="0" destOrd="0" presId="urn:microsoft.com/office/officeart/2005/8/layout/hProcess10"/>
    <dgm:cxn modelId="{291C083E-E994-4EAE-9635-43D863C710EE}" srcId="{B6FBEEBE-5FB6-44A3-90A1-EDBCBAB549C0}" destId="{0DFEEA12-A88D-4008-8407-D5C33E231420}" srcOrd="0" destOrd="0" parTransId="{A4CE5174-36EE-4D57-A07C-76EC1B1FFF0C}" sibTransId="{E99724E7-EE05-4BDE-8B41-0425BD72B215}"/>
    <dgm:cxn modelId="{2A739EF3-4554-4471-810D-A9E6EE21BA8E}" srcId="{B6FBEEBE-5FB6-44A3-90A1-EDBCBAB549C0}" destId="{E290FB8A-4E1D-4898-A065-10D447893054}" srcOrd="1" destOrd="0" parTransId="{176B1D64-46D5-46D6-940B-DE86FB85A11E}" sibTransId="{5FCB138A-9795-4DD2-AA17-C631AB9CC5FA}"/>
    <dgm:cxn modelId="{E77F7E4E-BB3D-45FB-B387-E4B293721147}" type="presOf" srcId="{5FCB138A-9795-4DD2-AA17-C631AB9CC5FA}" destId="{158ED35E-1772-4D81-84B6-7E4540EE64A5}" srcOrd="0" destOrd="0" presId="urn:microsoft.com/office/officeart/2005/8/layout/hProcess10"/>
    <dgm:cxn modelId="{09DE8326-9DFE-4640-ADFC-264DCFC29808}" type="presOf" srcId="{5FCB138A-9795-4DD2-AA17-C631AB9CC5FA}" destId="{87133F81-F322-4EF9-B186-DF1D833FA066}" srcOrd="1" destOrd="0" presId="urn:microsoft.com/office/officeart/2005/8/layout/hProcess10"/>
    <dgm:cxn modelId="{C300AABF-08AA-4536-ADC5-2F781DFEFBC5}" type="presParOf" srcId="{07E9F738-95BF-442C-A2DB-EDFB3C5E651D}" destId="{3A9C4657-5B60-4A83-9C41-AE915C824549}" srcOrd="0" destOrd="0" presId="urn:microsoft.com/office/officeart/2005/8/layout/hProcess10"/>
    <dgm:cxn modelId="{141C4BBC-C754-44A5-815B-83FE8E93BF89}" type="presParOf" srcId="{3A9C4657-5B60-4A83-9C41-AE915C824549}" destId="{2231A732-759A-447E-8855-248906618E83}" srcOrd="0" destOrd="0" presId="urn:microsoft.com/office/officeart/2005/8/layout/hProcess10"/>
    <dgm:cxn modelId="{9FF3CA9F-E142-4861-9BC7-E3597699A286}" type="presParOf" srcId="{3A9C4657-5B60-4A83-9C41-AE915C824549}" destId="{E99DE0F6-0BEF-4B14-9162-C272ADF34FD4}" srcOrd="1" destOrd="0" presId="urn:microsoft.com/office/officeart/2005/8/layout/hProcess10"/>
    <dgm:cxn modelId="{C4A005ED-3B7A-43E8-AADE-E8E4AA597D7B}" type="presParOf" srcId="{07E9F738-95BF-442C-A2DB-EDFB3C5E651D}" destId="{DBB355BB-19FF-4F83-864B-4EC40CFF3AD1}" srcOrd="1" destOrd="0" presId="urn:microsoft.com/office/officeart/2005/8/layout/hProcess10"/>
    <dgm:cxn modelId="{09EA73CE-DF8D-4614-BBB5-B2F17E4E0372}" type="presParOf" srcId="{DBB355BB-19FF-4F83-864B-4EC40CFF3AD1}" destId="{8F3E749C-FF98-4362-AE31-1BB23004DB2D}" srcOrd="0" destOrd="0" presId="urn:microsoft.com/office/officeart/2005/8/layout/hProcess10"/>
    <dgm:cxn modelId="{D0913180-0FCD-484C-94B7-3E1BD13A0834}" type="presParOf" srcId="{07E9F738-95BF-442C-A2DB-EDFB3C5E651D}" destId="{08DAF3BC-415B-45BB-8EF7-EC65834D554A}" srcOrd="2" destOrd="0" presId="urn:microsoft.com/office/officeart/2005/8/layout/hProcess10"/>
    <dgm:cxn modelId="{FE6E8D06-F3CC-4238-98A7-564F5D09B295}" type="presParOf" srcId="{08DAF3BC-415B-45BB-8EF7-EC65834D554A}" destId="{82A8B692-2431-461A-95E1-CFE60082671A}" srcOrd="0" destOrd="0" presId="urn:microsoft.com/office/officeart/2005/8/layout/hProcess10"/>
    <dgm:cxn modelId="{DB203945-3CB1-4D76-ADCF-F6FA219BF605}" type="presParOf" srcId="{08DAF3BC-415B-45BB-8EF7-EC65834D554A}" destId="{FFDAA0F0-8A09-4A3D-A139-38F37E70DD47}" srcOrd="1" destOrd="0" presId="urn:microsoft.com/office/officeart/2005/8/layout/hProcess10"/>
    <dgm:cxn modelId="{F1AA0C57-7FBB-4FEA-B3E5-C989E34E33B5}" type="presParOf" srcId="{07E9F738-95BF-442C-A2DB-EDFB3C5E651D}" destId="{158ED35E-1772-4D81-84B6-7E4540EE64A5}" srcOrd="3" destOrd="0" presId="urn:microsoft.com/office/officeart/2005/8/layout/hProcess10"/>
    <dgm:cxn modelId="{E6148F30-D5C6-42D2-865A-BD52BB9213C4}" type="presParOf" srcId="{158ED35E-1772-4D81-84B6-7E4540EE64A5}" destId="{87133F81-F322-4EF9-B186-DF1D833FA066}" srcOrd="0" destOrd="0" presId="urn:microsoft.com/office/officeart/2005/8/layout/hProcess10"/>
    <dgm:cxn modelId="{46D2FF83-2DD0-48A6-B500-1BA35690956A}" type="presParOf" srcId="{07E9F738-95BF-442C-A2DB-EDFB3C5E651D}" destId="{BFC5BB23-90A6-4F16-8A50-CF33D622DA23}" srcOrd="4" destOrd="0" presId="urn:microsoft.com/office/officeart/2005/8/layout/hProcess10"/>
    <dgm:cxn modelId="{7D30C1AC-95E0-41E0-972A-91E0E9DFF186}" type="presParOf" srcId="{BFC5BB23-90A6-4F16-8A50-CF33D622DA23}" destId="{6511679F-61C5-497D-AEE6-8600E1590CC4}" srcOrd="0" destOrd="0" presId="urn:microsoft.com/office/officeart/2005/8/layout/hProcess10"/>
    <dgm:cxn modelId="{151D186B-CA7D-476F-BFCC-3461FBAE6972}" type="presParOf" srcId="{BFC5BB23-90A6-4F16-8A50-CF33D622DA23}" destId="{CE1EB454-4540-48B3-830E-C98CB370001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E7297-0E76-4049-A535-577951D854AA}">
      <dsp:nvSpPr>
        <dsp:cNvPr id="0" name=""/>
        <dsp:cNvSpPr/>
      </dsp:nvSpPr>
      <dsp:spPr>
        <a:xfrm>
          <a:off x="256788" y="0"/>
          <a:ext cx="2000115" cy="18398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C2DCAC-EF3A-4FC4-A5AE-1C2F65107121}">
      <dsp:nvSpPr>
        <dsp:cNvPr id="0" name=""/>
        <dsp:cNvSpPr/>
      </dsp:nvSpPr>
      <dsp:spPr>
        <a:xfrm>
          <a:off x="152660" y="1770999"/>
          <a:ext cx="2133537" cy="1627177"/>
        </a:xfrm>
        <a:prstGeom prst="roundRect">
          <a:avLst>
            <a:gd name="adj" fmla="val 10000"/>
          </a:avLst>
        </a:prstGeom>
        <a:solidFill>
          <a:srgbClr val="B8B8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anose="020B0604020202020204" pitchFamily="34" charset="0"/>
              <a:cs typeface="Arial" panose="020B0604020202020204" pitchFamily="34" charset="0"/>
            </a:rPr>
            <a:t>A cow gets in calf (pregnant) by a bull or artificial insemination</a:t>
          </a:r>
        </a:p>
      </dsp:txBody>
      <dsp:txXfrm>
        <a:off x="200318" y="1818657"/>
        <a:ext cx="2038221" cy="1531861"/>
      </dsp:txXfrm>
    </dsp:sp>
    <dsp:sp modelId="{EAC5245D-3EB9-46DB-A2B2-AD46469B7CC3}">
      <dsp:nvSpPr>
        <dsp:cNvPr id="0" name=""/>
        <dsp:cNvSpPr/>
      </dsp:nvSpPr>
      <dsp:spPr>
        <a:xfrm rot="1248">
          <a:off x="2429660" y="761951"/>
          <a:ext cx="355352" cy="316918"/>
        </a:xfrm>
        <a:prstGeom prst="rightArrow">
          <a:avLst>
            <a:gd name="adj1" fmla="val 60000"/>
            <a:gd name="adj2" fmla="val 50000"/>
          </a:avLst>
        </a:prstGeom>
        <a:solidFill>
          <a:srgbClr val="C3C4D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429660" y="825318"/>
        <a:ext cx="260277" cy="190150"/>
      </dsp:txXfrm>
    </dsp:sp>
    <dsp:sp modelId="{14ACCDEC-6C55-4B10-937D-6CA259587DEC}">
      <dsp:nvSpPr>
        <dsp:cNvPr id="0" name=""/>
        <dsp:cNvSpPr/>
      </dsp:nvSpPr>
      <dsp:spPr>
        <a:xfrm>
          <a:off x="2924394" y="0"/>
          <a:ext cx="1934037" cy="184175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0890DE-3BEF-4474-8522-B824146AB31D}">
      <dsp:nvSpPr>
        <dsp:cNvPr id="0" name=""/>
        <dsp:cNvSpPr/>
      </dsp:nvSpPr>
      <dsp:spPr>
        <a:xfrm>
          <a:off x="2843024" y="1770999"/>
          <a:ext cx="2119886" cy="1679921"/>
        </a:xfrm>
        <a:prstGeom prst="roundRect">
          <a:avLst>
            <a:gd name="adj" fmla="val 10000"/>
          </a:avLst>
        </a:prstGeom>
        <a:solidFill>
          <a:srgbClr val="C3C4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anose="020B0604020202020204" pitchFamily="34" charset="0"/>
              <a:cs typeface="Arial" panose="020B0604020202020204" pitchFamily="34" charset="0"/>
            </a:rPr>
            <a:t>Gestation, or the pregnancy, will last for 9 months</a:t>
          </a:r>
        </a:p>
      </dsp:txBody>
      <dsp:txXfrm>
        <a:off x="2892227" y="1820202"/>
        <a:ext cx="2021480" cy="1581515"/>
      </dsp:txXfrm>
    </dsp:sp>
    <dsp:sp modelId="{CEB32D83-F099-404D-9639-8AD3B4040970}">
      <dsp:nvSpPr>
        <dsp:cNvPr id="0" name=""/>
        <dsp:cNvSpPr/>
      </dsp:nvSpPr>
      <dsp:spPr>
        <a:xfrm rot="8791">
          <a:off x="5188250" y="766155"/>
          <a:ext cx="329819" cy="316918"/>
        </a:xfrm>
        <a:prstGeom prst="rightArrow">
          <a:avLst>
            <a:gd name="adj1" fmla="val 60000"/>
            <a:gd name="adj2" fmla="val 50000"/>
          </a:avLst>
        </a:prstGeom>
        <a:solidFill>
          <a:srgbClr val="B8B8D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5188250" y="829417"/>
        <a:ext cx="234744" cy="190150"/>
      </dsp:txXfrm>
    </dsp:sp>
    <dsp:sp modelId="{F5392005-B13F-4A47-8361-D245E97AF6DD}">
      <dsp:nvSpPr>
        <dsp:cNvPr id="0" name=""/>
        <dsp:cNvSpPr/>
      </dsp:nvSpPr>
      <dsp:spPr>
        <a:xfrm>
          <a:off x="5800771" y="0"/>
          <a:ext cx="1999390" cy="185663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E2C837-38A0-4FF2-9387-24C89BE97914}">
      <dsp:nvSpPr>
        <dsp:cNvPr id="0" name=""/>
        <dsp:cNvSpPr/>
      </dsp:nvSpPr>
      <dsp:spPr>
        <a:xfrm>
          <a:off x="5546486" y="1868639"/>
          <a:ext cx="2486427" cy="1597462"/>
        </a:xfrm>
        <a:prstGeom prst="roundRect">
          <a:avLst>
            <a:gd name="adj" fmla="val 10000"/>
          </a:avLst>
        </a:prstGeom>
        <a:solidFill>
          <a:srgbClr val="B8B8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anose="020B0604020202020204" pitchFamily="34" charset="0"/>
              <a:cs typeface="Arial" panose="020B0604020202020204" pitchFamily="34" charset="0"/>
            </a:rPr>
            <a:t>The cow prepares for pregnancy throughout this time, known as the ‘dry period’</a:t>
          </a:r>
        </a:p>
      </dsp:txBody>
      <dsp:txXfrm>
        <a:off x="5593274" y="1915427"/>
        <a:ext cx="2392851" cy="1503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3DC7-8A0F-41BF-A8EC-3DF541991EC1}">
      <dsp:nvSpPr>
        <dsp:cNvPr id="0" name=""/>
        <dsp:cNvSpPr/>
      </dsp:nvSpPr>
      <dsp:spPr>
        <a:xfrm>
          <a:off x="140250" y="450259"/>
          <a:ext cx="2717650" cy="1656763"/>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6FFD1C-754D-434D-BDB5-B45A8692C561}">
      <dsp:nvSpPr>
        <dsp:cNvPr id="0" name=""/>
        <dsp:cNvSpPr/>
      </dsp:nvSpPr>
      <dsp:spPr>
        <a:xfrm>
          <a:off x="179723" y="2175595"/>
          <a:ext cx="2531143" cy="1922578"/>
        </a:xfrm>
        <a:prstGeom prst="roundRect">
          <a:avLst>
            <a:gd name="adj" fmla="val 10000"/>
          </a:avLst>
        </a:prstGeom>
        <a:solidFill>
          <a:srgbClr val="B8B8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anose="020B0604020202020204" pitchFamily="34" charset="0"/>
              <a:cs typeface="Arial" panose="020B0604020202020204" pitchFamily="34" charset="0"/>
            </a:rPr>
            <a:t>The calves are now adults, fully grown and ready for sale </a:t>
          </a:r>
        </a:p>
      </dsp:txBody>
      <dsp:txXfrm>
        <a:off x="236033" y="2231905"/>
        <a:ext cx="2418523" cy="1809958"/>
      </dsp:txXfrm>
    </dsp:sp>
    <dsp:sp modelId="{033DC76D-1ADB-454E-B3B8-E8E0B44EBDAA}">
      <dsp:nvSpPr>
        <dsp:cNvPr id="0" name=""/>
        <dsp:cNvSpPr/>
      </dsp:nvSpPr>
      <dsp:spPr>
        <a:xfrm rot="52784">
          <a:off x="3113770" y="1143215"/>
          <a:ext cx="255914" cy="3243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113775" y="1207500"/>
        <a:ext cx="179140" cy="194622"/>
      </dsp:txXfrm>
    </dsp:sp>
    <dsp:sp modelId="{F61EB1A1-70BD-4ACC-B217-63032F10825A}">
      <dsp:nvSpPr>
        <dsp:cNvPr id="0" name=""/>
        <dsp:cNvSpPr/>
      </dsp:nvSpPr>
      <dsp:spPr>
        <a:xfrm>
          <a:off x="3588998" y="331472"/>
          <a:ext cx="2319500" cy="199413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635BC9-1E55-458F-9F66-04FF90BC93FA}">
      <dsp:nvSpPr>
        <dsp:cNvPr id="0" name=""/>
        <dsp:cNvSpPr/>
      </dsp:nvSpPr>
      <dsp:spPr>
        <a:xfrm>
          <a:off x="3537559" y="2425792"/>
          <a:ext cx="2334282" cy="1672381"/>
        </a:xfrm>
        <a:prstGeom prst="roundRect">
          <a:avLst>
            <a:gd name="adj" fmla="val 10000"/>
          </a:avLst>
        </a:prstGeom>
        <a:solidFill>
          <a:srgbClr val="C3C4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anose="020B0604020202020204" pitchFamily="34" charset="0"/>
              <a:cs typeface="Arial" panose="020B0604020202020204" pitchFamily="34" charset="0"/>
            </a:rPr>
            <a:t>Some females are kept for breeding or sold at market in breeding sales </a:t>
          </a:r>
        </a:p>
      </dsp:txBody>
      <dsp:txXfrm>
        <a:off x="3586541" y="2474774"/>
        <a:ext cx="2236318" cy="1574417"/>
      </dsp:txXfrm>
    </dsp:sp>
    <dsp:sp modelId="{0CEB6E35-D7C4-4448-8B16-4ED40BCDB812}">
      <dsp:nvSpPr>
        <dsp:cNvPr id="0" name=""/>
        <dsp:cNvSpPr/>
      </dsp:nvSpPr>
      <dsp:spPr>
        <a:xfrm rot="21587541">
          <a:off x="6179203" y="1160681"/>
          <a:ext cx="270707" cy="3243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6179203" y="1225702"/>
        <a:ext cx="189495" cy="194622"/>
      </dsp:txXfrm>
    </dsp:sp>
    <dsp:sp modelId="{1D650F0F-DC80-4047-BF94-3640FD2709AE}">
      <dsp:nvSpPr>
        <dsp:cNvPr id="0" name=""/>
        <dsp:cNvSpPr/>
      </dsp:nvSpPr>
      <dsp:spPr>
        <a:xfrm>
          <a:off x="6681943" y="222363"/>
          <a:ext cx="2476835" cy="21893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A26401-694B-47E5-80BC-D1AE3B0E9689}">
      <dsp:nvSpPr>
        <dsp:cNvPr id="0" name=""/>
        <dsp:cNvSpPr/>
      </dsp:nvSpPr>
      <dsp:spPr>
        <a:xfrm>
          <a:off x="6635424" y="2483353"/>
          <a:ext cx="2523354" cy="1614820"/>
        </a:xfrm>
        <a:prstGeom prst="roundRect">
          <a:avLst>
            <a:gd name="adj" fmla="val 10000"/>
          </a:avLst>
        </a:prstGeom>
        <a:solidFill>
          <a:srgbClr val="B8B8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anose="020B0604020202020204" pitchFamily="34" charset="0"/>
              <a:cs typeface="Arial" panose="020B0604020202020204" pitchFamily="34" charset="0"/>
            </a:rPr>
            <a:t>Their mothers will be ready to calve again soon</a:t>
          </a:r>
        </a:p>
      </dsp:txBody>
      <dsp:txXfrm>
        <a:off x="6682720" y="2530649"/>
        <a:ext cx="2428762" cy="15202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1A732-759A-447E-8855-248906618E83}">
      <dsp:nvSpPr>
        <dsp:cNvPr id="0" name=""/>
        <dsp:cNvSpPr/>
      </dsp:nvSpPr>
      <dsp:spPr>
        <a:xfrm>
          <a:off x="756" y="0"/>
          <a:ext cx="1825833" cy="164419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9DE0F6-0BEF-4B14-9162-C272ADF34FD4}">
      <dsp:nvSpPr>
        <dsp:cNvPr id="0" name=""/>
        <dsp:cNvSpPr/>
      </dsp:nvSpPr>
      <dsp:spPr>
        <a:xfrm>
          <a:off x="52661" y="1647807"/>
          <a:ext cx="1579782" cy="1186511"/>
        </a:xfrm>
        <a:prstGeom prst="roundRect">
          <a:avLst>
            <a:gd name="adj" fmla="val 10000"/>
          </a:avLst>
        </a:prstGeom>
        <a:solidFill>
          <a:srgbClr val="C3C4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anose="020B0604020202020204" pitchFamily="34" charset="0"/>
              <a:cs typeface="Arial" panose="020B0604020202020204" pitchFamily="34" charset="0"/>
            </a:rPr>
            <a:t>Grass is cut in spring and summer</a:t>
          </a:r>
        </a:p>
      </dsp:txBody>
      <dsp:txXfrm>
        <a:off x="87413" y="1682559"/>
        <a:ext cx="1510278" cy="1117007"/>
      </dsp:txXfrm>
    </dsp:sp>
    <dsp:sp modelId="{DBB355BB-19FF-4F83-864B-4EC40CFF3AD1}">
      <dsp:nvSpPr>
        <dsp:cNvPr id="0" name=""/>
        <dsp:cNvSpPr/>
      </dsp:nvSpPr>
      <dsp:spPr>
        <a:xfrm rot="10115">
          <a:off x="2179065" y="636536"/>
          <a:ext cx="352478" cy="3795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2179065" y="712300"/>
        <a:ext cx="246735" cy="227759"/>
      </dsp:txXfrm>
    </dsp:sp>
    <dsp:sp modelId="{82A8B692-2431-461A-95E1-CFE60082671A}">
      <dsp:nvSpPr>
        <dsp:cNvPr id="0" name=""/>
        <dsp:cNvSpPr/>
      </dsp:nvSpPr>
      <dsp:spPr>
        <a:xfrm>
          <a:off x="2833666" y="0"/>
          <a:ext cx="1744079" cy="166061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AA0F0-8A09-4A3D-A139-38F37E70DD47}">
      <dsp:nvSpPr>
        <dsp:cNvPr id="0" name=""/>
        <dsp:cNvSpPr/>
      </dsp:nvSpPr>
      <dsp:spPr>
        <a:xfrm>
          <a:off x="2366723" y="1665359"/>
          <a:ext cx="2490637" cy="1168959"/>
        </a:xfrm>
        <a:prstGeom prst="roundRect">
          <a:avLst>
            <a:gd name="adj" fmla="val 10000"/>
          </a:avLst>
        </a:prstGeom>
        <a:solidFill>
          <a:srgbClr val="B8B8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anose="020B0604020202020204" pitchFamily="34" charset="0"/>
              <a:cs typeface="Arial" panose="020B0604020202020204" pitchFamily="34" charset="0"/>
            </a:rPr>
            <a:t>The grass is left in the field to wilt (can take up to 5 days for hay)</a:t>
          </a:r>
        </a:p>
      </dsp:txBody>
      <dsp:txXfrm>
        <a:off x="2400961" y="1699597"/>
        <a:ext cx="2422161" cy="1100483"/>
      </dsp:txXfrm>
    </dsp:sp>
    <dsp:sp modelId="{158ED35E-1772-4D81-84B6-7E4540EE64A5}">
      <dsp:nvSpPr>
        <dsp:cNvPr id="0" name=""/>
        <dsp:cNvSpPr/>
      </dsp:nvSpPr>
      <dsp:spPr>
        <a:xfrm rot="21565463">
          <a:off x="5034360" y="624867"/>
          <a:ext cx="456648" cy="3795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5034363" y="701359"/>
        <a:ext cx="342768" cy="227759"/>
      </dsp:txXfrm>
    </dsp:sp>
    <dsp:sp modelId="{6511679F-61C5-497D-AEE6-8600E1590CC4}">
      <dsp:nvSpPr>
        <dsp:cNvPr id="0" name=""/>
        <dsp:cNvSpPr/>
      </dsp:nvSpPr>
      <dsp:spPr>
        <a:xfrm>
          <a:off x="5882390" y="78147"/>
          <a:ext cx="1688755" cy="144362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1EB454-4540-48B3-830E-C98CB3700014}">
      <dsp:nvSpPr>
        <dsp:cNvPr id="0" name=""/>
        <dsp:cNvSpPr/>
      </dsp:nvSpPr>
      <dsp:spPr>
        <a:xfrm>
          <a:off x="5449081" y="1696054"/>
          <a:ext cx="2399452" cy="1138264"/>
        </a:xfrm>
        <a:prstGeom prst="roundRect">
          <a:avLst>
            <a:gd name="adj" fmla="val 10000"/>
          </a:avLst>
        </a:prstGeom>
        <a:solidFill>
          <a:srgbClr val="C3C4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anose="020B0604020202020204" pitchFamily="34" charset="0"/>
              <a:cs typeface="Arial" panose="020B0604020202020204" pitchFamily="34" charset="0"/>
            </a:rPr>
            <a:t>Silage is baled and wrapped to preserve it</a:t>
          </a:r>
        </a:p>
      </dsp:txBody>
      <dsp:txXfrm>
        <a:off x="5482420" y="1729393"/>
        <a:ext cx="2332774" cy="107158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2019</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Cattle farming </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lifecycle of cattle</a:t>
            </a:r>
          </a:p>
        </p:txBody>
      </p:sp>
      <p:sp>
        <p:nvSpPr>
          <p:cNvPr id="3" name="Subtitle 2"/>
          <p:cNvSpPr>
            <a:spLocks noGrp="1"/>
          </p:cNvSpPr>
          <p:nvPr>
            <p:ph type="subTitle" idx="1"/>
          </p:nvPr>
        </p:nvSpPr>
        <p:spPr>
          <a:xfrm>
            <a:off x="1059548" y="2177900"/>
            <a:ext cx="10235786" cy="3600000"/>
          </a:xfrm>
        </p:spPr>
        <p:txBody>
          <a:bodyPr/>
          <a:lstStyle/>
          <a:p>
            <a:pPr marL="0" indent="0">
              <a:spcBef>
                <a:spcPct val="0"/>
              </a:spcBef>
              <a:buFontTx/>
              <a:buNone/>
            </a:pPr>
            <a:r>
              <a:rPr lang="en-GB" altLang="en-US" sz="2000" dirty="0">
                <a:latin typeface="Arial" panose="020B0604020202020204" pitchFamily="34" charset="0"/>
              </a:rPr>
              <a:t>Depending on the breed and feed available, the cattle will be sold for beef aged 12 – </a:t>
            </a:r>
            <a:r>
              <a:rPr lang="en-GB" altLang="en-US" sz="2000" dirty="0" smtClean="0">
                <a:latin typeface="Arial" panose="020B0604020202020204" pitchFamily="34" charset="0"/>
              </a:rPr>
              <a:t>22 months </a:t>
            </a:r>
            <a:r>
              <a:rPr lang="en-GB" altLang="en-US" sz="2000" dirty="0">
                <a:latin typeface="Arial" panose="020B0604020202020204" pitchFamily="34" charset="0"/>
              </a:rPr>
              <a:t>old.</a:t>
            </a:r>
          </a:p>
        </p:txBody>
      </p:sp>
      <p:graphicFrame>
        <p:nvGraphicFramePr>
          <p:cNvPr id="4" name="Diagram 3"/>
          <p:cNvGraphicFramePr/>
          <p:nvPr>
            <p:extLst>
              <p:ext uri="{D42A27DB-BD31-4B8C-83A1-F6EECF244321}">
                <p14:modId xmlns:p14="http://schemas.microsoft.com/office/powerpoint/2010/main" val="1862441273"/>
              </p:ext>
            </p:extLst>
          </p:nvPr>
        </p:nvGraphicFramePr>
        <p:xfrm>
          <a:off x="668712" y="2447637"/>
          <a:ext cx="9158779" cy="4098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7892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5266" y="1242002"/>
            <a:ext cx="9720000" cy="720000"/>
          </a:xfrm>
        </p:spPr>
        <p:txBody>
          <a:bodyPr/>
          <a:lstStyle/>
          <a:p>
            <a:r>
              <a:rPr lang="en-GB" dirty="0"/>
              <a:t>Diet of cattle</a:t>
            </a:r>
          </a:p>
        </p:txBody>
      </p:sp>
      <p:sp>
        <p:nvSpPr>
          <p:cNvPr id="3" name="Subtitle 2"/>
          <p:cNvSpPr>
            <a:spLocks noGrp="1"/>
          </p:cNvSpPr>
          <p:nvPr>
            <p:ph type="subTitle" idx="1"/>
          </p:nvPr>
        </p:nvSpPr>
        <p:spPr>
          <a:xfrm>
            <a:off x="1105266" y="1962002"/>
            <a:ext cx="10215006" cy="3600000"/>
          </a:xfrm>
        </p:spPr>
        <p:txBody>
          <a:bodyPr/>
          <a:lstStyle/>
          <a:p>
            <a:pPr marL="0" indent="0">
              <a:spcBef>
                <a:spcPct val="50000"/>
              </a:spcBef>
              <a:buNone/>
              <a:tabLst>
                <a:tab pos="0" algn="l"/>
              </a:tabLst>
              <a:defRPr/>
            </a:pPr>
            <a:r>
              <a:rPr lang="en-GB" altLang="en-US" sz="2000" dirty="0">
                <a:latin typeface="Arial" panose="020B0604020202020204" pitchFamily="34" charset="0"/>
                <a:cs typeface="Arial" panose="020B0604020202020204" pitchFamily="34" charset="0"/>
              </a:rPr>
              <a:t>Cattle spend the spring and summer months grazing. In winter, some cattle are housed which keeps them dry and comfortable. They are fed hay or silage inside and this may be supplemented with other feeds.</a:t>
            </a:r>
          </a:p>
          <a:p>
            <a:pPr>
              <a:spcBef>
                <a:spcPct val="50000"/>
              </a:spcBef>
              <a:buNone/>
              <a:defRPr/>
            </a:pPr>
            <a:r>
              <a:rPr lang="en-GB" altLang="en-US" sz="2000" dirty="0">
                <a:latin typeface="Arial" panose="020B0604020202020204" pitchFamily="34" charset="0"/>
                <a:cs typeface="Arial" panose="020B0604020202020204" pitchFamily="34" charset="0"/>
              </a:rPr>
              <a:t>Cattle can utilise lots of different feeds such as:</a:t>
            </a:r>
          </a:p>
          <a:p>
            <a:pPr marL="342900" indent="-342900">
              <a:spcBef>
                <a:spcPct val="50000"/>
              </a:spcBef>
              <a:defRPr/>
            </a:pPr>
            <a:r>
              <a:rPr lang="en-GB" altLang="en-US" sz="2000" dirty="0" smtClean="0">
                <a:latin typeface="Arial" panose="020B0604020202020204" pitchFamily="34" charset="0"/>
                <a:cs typeface="Arial" panose="020B0604020202020204" pitchFamily="34" charset="0"/>
              </a:rPr>
              <a:t>grass and clover;</a:t>
            </a:r>
          </a:p>
          <a:p>
            <a:pPr marL="342900" indent="-342900">
              <a:spcBef>
                <a:spcPct val="50000"/>
              </a:spcBef>
              <a:defRPr/>
            </a:pPr>
            <a:r>
              <a:rPr lang="en-GB" altLang="en-US" sz="2000" dirty="0" smtClean="0">
                <a:latin typeface="Arial" panose="020B0604020202020204" pitchFamily="34" charset="0"/>
                <a:cs typeface="Arial" panose="020B0604020202020204" pitchFamily="34" charset="0"/>
              </a:rPr>
              <a:t>preserved feed such as grass silage, maize silage and hay;</a:t>
            </a:r>
          </a:p>
          <a:p>
            <a:pPr marL="342900" indent="-342900">
              <a:spcBef>
                <a:spcPct val="50000"/>
              </a:spcBef>
              <a:defRPr/>
            </a:pPr>
            <a:r>
              <a:rPr lang="en-GB" altLang="en-US" sz="2000" dirty="0" smtClean="0">
                <a:latin typeface="Arial" panose="020B0604020202020204" pitchFamily="34" charset="0"/>
                <a:cs typeface="Arial" panose="020B0604020202020204" pitchFamily="34" charset="0"/>
              </a:rPr>
              <a:t>turnips and swedes;</a:t>
            </a:r>
          </a:p>
          <a:p>
            <a:pPr marL="342900" indent="-342900">
              <a:spcBef>
                <a:spcPct val="50000"/>
              </a:spcBef>
              <a:defRPr/>
            </a:pPr>
            <a:r>
              <a:rPr lang="en-GB" altLang="en-US" sz="2000" dirty="0" smtClean="0">
                <a:latin typeface="Arial" panose="020B0604020202020204" pitchFamily="34" charset="0"/>
                <a:cs typeface="Arial" panose="020B0604020202020204" pitchFamily="34" charset="0"/>
              </a:rPr>
              <a:t>kale;</a:t>
            </a:r>
          </a:p>
          <a:p>
            <a:pPr marL="342900" indent="-342900">
              <a:spcBef>
                <a:spcPct val="50000"/>
              </a:spcBef>
              <a:defRPr/>
            </a:pPr>
            <a:r>
              <a:rPr lang="en-GB" altLang="en-US" sz="2000" dirty="0" smtClean="0">
                <a:latin typeface="Arial" panose="020B0604020202020204" pitchFamily="34" charset="0"/>
                <a:cs typeface="Arial" panose="020B0604020202020204" pitchFamily="34" charset="0"/>
              </a:rPr>
              <a:t>straw;</a:t>
            </a:r>
          </a:p>
          <a:p>
            <a:pPr marL="342900" indent="-342900">
              <a:spcBef>
                <a:spcPct val="50000"/>
              </a:spcBef>
              <a:defRPr/>
            </a:pPr>
            <a:r>
              <a:rPr lang="en-GB" altLang="en-US" sz="2000" dirty="0" smtClean="0">
                <a:latin typeface="Arial" panose="020B0604020202020204" pitchFamily="34" charset="0"/>
                <a:cs typeface="Arial" panose="020B0604020202020204" pitchFamily="34" charset="0"/>
              </a:rPr>
              <a:t>grains such as barely, wheat and oats;</a:t>
            </a:r>
          </a:p>
          <a:p>
            <a:pPr marL="342900" indent="-342900">
              <a:spcBef>
                <a:spcPct val="50000"/>
              </a:spcBef>
              <a:defRPr/>
            </a:pPr>
            <a:r>
              <a:rPr lang="en-GB" altLang="en-US" sz="2000" dirty="0" smtClean="0">
                <a:latin typeface="Arial" panose="020B0604020202020204" pitchFamily="34" charset="0"/>
                <a:cs typeface="Arial" panose="020B0604020202020204" pitchFamily="34" charset="0"/>
              </a:rPr>
              <a:t>by-products of food manufacture such as biscuit meal, citrus pulp and distillers grains; </a:t>
            </a:r>
          </a:p>
          <a:p>
            <a:pPr marL="342900" indent="-342900">
              <a:spcBef>
                <a:spcPct val="50000"/>
              </a:spcBef>
              <a:defRPr/>
            </a:pPr>
            <a:r>
              <a:rPr lang="en-GB" altLang="en-US" sz="2000" dirty="0" smtClean="0">
                <a:latin typeface="Arial" panose="020B0604020202020204" pitchFamily="34" charset="0"/>
                <a:cs typeface="Arial" panose="020B0604020202020204" pitchFamily="34" charset="0"/>
              </a:rPr>
              <a:t>beans.</a:t>
            </a:r>
          </a:p>
          <a:p>
            <a:endParaRPr lang="en-GB" dirty="0"/>
          </a:p>
        </p:txBody>
      </p:sp>
      <p:pic>
        <p:nvPicPr>
          <p:cNvPr id="4" name="Picture 3"/>
          <p:cNvPicPr>
            <a:picLocks noChangeAspect="1"/>
          </p:cNvPicPr>
          <p:nvPr/>
        </p:nvPicPr>
        <p:blipFill>
          <a:blip r:embed="rId2"/>
          <a:stretch>
            <a:fillRect/>
          </a:stretch>
        </p:blipFill>
        <p:spPr>
          <a:xfrm>
            <a:off x="9364728" y="3012194"/>
            <a:ext cx="2621507" cy="1688738"/>
          </a:xfrm>
          <a:prstGeom prst="rect">
            <a:avLst/>
          </a:prstGeom>
        </p:spPr>
      </p:pic>
    </p:spTree>
    <p:extLst>
      <p:ext uri="{BB962C8B-B14F-4D97-AF65-F5344CB8AC3E}">
        <p14:creationId xmlns:p14="http://schemas.microsoft.com/office/powerpoint/2010/main" val="2711441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Silage and hay making</a:t>
            </a:r>
          </a:p>
        </p:txBody>
      </p:sp>
      <p:sp>
        <p:nvSpPr>
          <p:cNvPr id="3" name="Subtitle 2"/>
          <p:cNvSpPr>
            <a:spLocks noGrp="1"/>
          </p:cNvSpPr>
          <p:nvPr>
            <p:ph type="subTitle" idx="1"/>
          </p:nvPr>
        </p:nvSpPr>
        <p:spPr>
          <a:xfrm>
            <a:off x="1169274" y="2136016"/>
            <a:ext cx="9720000" cy="3600000"/>
          </a:xfrm>
        </p:spPr>
        <p:txBody>
          <a:bodyPr/>
          <a:lstStyle/>
          <a:p>
            <a:pPr marL="0" indent="0">
              <a:spcBef>
                <a:spcPct val="0"/>
              </a:spcBef>
              <a:buFontTx/>
              <a:buNone/>
            </a:pPr>
            <a:r>
              <a:rPr lang="en-GB" altLang="en-US" sz="2000" dirty="0">
                <a:latin typeface="Arial" panose="020B0604020202020204" pitchFamily="34" charset="0"/>
              </a:rPr>
              <a:t>When the grass stops growing in winter, sheep and cattle are fed silage or hay. This </a:t>
            </a:r>
            <a:r>
              <a:rPr lang="en-GB" altLang="en-US" sz="2000" dirty="0" smtClean="0">
                <a:latin typeface="Arial" panose="020B0604020202020204" pitchFamily="34" charset="0"/>
              </a:rPr>
              <a:t>is preserved </a:t>
            </a:r>
            <a:r>
              <a:rPr lang="en-GB" altLang="en-US" sz="2000" dirty="0">
                <a:latin typeface="Arial" panose="020B0604020202020204" pitchFamily="34" charset="0"/>
              </a:rPr>
              <a:t>grass. </a:t>
            </a:r>
          </a:p>
          <a:p>
            <a:pPr>
              <a:spcBef>
                <a:spcPct val="0"/>
              </a:spcBef>
              <a:buFontTx/>
              <a:buNone/>
            </a:pPr>
            <a:endParaRPr lang="en-GB" altLang="en-US" sz="2000" dirty="0">
              <a:latin typeface="Arial" panose="020B0604020202020204" pitchFamily="34" charset="0"/>
            </a:endParaRPr>
          </a:p>
          <a:p>
            <a:pPr marL="0" indent="0">
              <a:spcBef>
                <a:spcPct val="0"/>
              </a:spcBef>
              <a:buFontTx/>
              <a:buNone/>
            </a:pPr>
            <a:r>
              <a:rPr lang="en-GB" altLang="en-US" sz="2000" dirty="0">
                <a:latin typeface="Arial" panose="020B0604020202020204" pitchFamily="34" charset="0"/>
              </a:rPr>
              <a:t>Silage is fermented to maintain the nutrients (sugar and protein). Hay is drier than silage and doesn’t need to be wrapped if it is stored in a weather proof barn. </a:t>
            </a:r>
          </a:p>
          <a:p>
            <a:pPr marL="0" indent="0">
              <a:buNone/>
            </a:pPr>
            <a:endParaRPr lang="en-GB" dirty="0"/>
          </a:p>
        </p:txBody>
      </p:sp>
      <p:graphicFrame>
        <p:nvGraphicFramePr>
          <p:cNvPr id="4" name="Diagram 3"/>
          <p:cNvGraphicFramePr/>
          <p:nvPr>
            <p:extLst>
              <p:ext uri="{D42A27DB-BD31-4B8C-83A1-F6EECF244321}">
                <p14:modId xmlns:p14="http://schemas.microsoft.com/office/powerpoint/2010/main" val="2748502815"/>
              </p:ext>
            </p:extLst>
          </p:nvPr>
        </p:nvGraphicFramePr>
        <p:xfrm>
          <a:off x="775855" y="3732736"/>
          <a:ext cx="8081818" cy="2834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6991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Cattle farming</a:t>
            </a:r>
            <a:endParaRPr lang="en-GB"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Tree>
    <p:extLst>
      <p:ext uri="{BB962C8B-B14F-4D97-AF65-F5344CB8AC3E}">
        <p14:creationId xmlns:p14="http://schemas.microsoft.com/office/powerpoint/2010/main" val="121900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Agriculture in the UK</a:t>
            </a:r>
            <a:endParaRPr lang="en-GB" dirty="0"/>
          </a:p>
        </p:txBody>
      </p:sp>
      <p:sp>
        <p:nvSpPr>
          <p:cNvPr id="3" name="Subtitle 2"/>
          <p:cNvSpPr>
            <a:spLocks noGrp="1"/>
          </p:cNvSpPr>
          <p:nvPr>
            <p:ph type="subTitle" idx="1"/>
          </p:nvPr>
        </p:nvSpPr>
        <p:spPr>
          <a:xfrm>
            <a:off x="1169276" y="2571092"/>
            <a:ext cx="7087756" cy="3600000"/>
          </a:xfrm>
        </p:spPr>
        <p:txBody>
          <a:bodyPr/>
          <a:lstStyle/>
          <a:p>
            <a:pPr>
              <a:defRPr/>
            </a:pPr>
            <a:r>
              <a:rPr lang="en-GB" altLang="en-US" sz="2000" dirty="0"/>
              <a:t>Livestock farming for meat production has been an established industry in </a:t>
            </a:r>
            <a:r>
              <a:rPr lang="en-GB" altLang="en-US" sz="2000" dirty="0" smtClean="0"/>
              <a:t>the UK for centuries.</a:t>
            </a:r>
            <a:endParaRPr lang="en-GB" altLang="en-US" sz="2000" dirty="0"/>
          </a:p>
          <a:p>
            <a:pPr>
              <a:defRPr/>
            </a:pPr>
            <a:r>
              <a:rPr lang="en-GB" altLang="en-US" sz="2000" dirty="0"/>
              <a:t>Diverse range of commodities are produced – beef, lamb, pork, dairy, chicken, potatoes, fruit and </a:t>
            </a:r>
            <a:r>
              <a:rPr lang="en-GB" altLang="en-US" sz="2000" dirty="0" smtClean="0"/>
              <a:t>vegetables.</a:t>
            </a:r>
            <a:endParaRPr lang="en-GB" altLang="en-US" sz="2000" dirty="0"/>
          </a:p>
          <a:p>
            <a:pPr>
              <a:defRPr/>
            </a:pPr>
            <a:r>
              <a:rPr lang="en-GB" altLang="en-US" sz="2000" dirty="0"/>
              <a:t>Significant contributor to the UK economy - £8.5 </a:t>
            </a:r>
            <a:r>
              <a:rPr lang="en-GB" altLang="en-US" sz="2000" dirty="0" smtClean="0"/>
              <a:t>billion.</a:t>
            </a:r>
            <a:endParaRPr lang="en-GB" altLang="en-US" sz="2000" dirty="0"/>
          </a:p>
          <a:p>
            <a:pPr>
              <a:defRPr/>
            </a:pPr>
            <a:r>
              <a:rPr lang="en-GB" altLang="en-US" sz="2000" dirty="0"/>
              <a:t>We consume just under 50% of the unprocessed food which is produced in the </a:t>
            </a:r>
            <a:r>
              <a:rPr lang="en-GB" altLang="en-US" sz="2000" dirty="0" smtClean="0"/>
              <a:t>UK.</a:t>
            </a:r>
            <a:endParaRPr lang="en-GB" altLang="en-US" sz="2000" dirty="0"/>
          </a:p>
          <a:p>
            <a:pPr>
              <a:defRPr/>
            </a:pPr>
            <a:r>
              <a:rPr lang="en-GB" altLang="en-US" sz="2000" dirty="0"/>
              <a:t>Agriculture provides 475,000 jobs directly, and an extra 30,000 through goods and </a:t>
            </a:r>
            <a:r>
              <a:rPr lang="en-GB" altLang="en-US" sz="2000" dirty="0" smtClean="0"/>
              <a:t>services.</a:t>
            </a:r>
            <a:endParaRPr lang="en-GB" altLang="en-US" sz="2000" dirty="0"/>
          </a:p>
          <a:p>
            <a:endParaRPr lang="en-GB" dirty="0"/>
          </a:p>
        </p:txBody>
      </p:sp>
      <p:pic>
        <p:nvPicPr>
          <p:cNvPr id="4" name="Picture 3"/>
          <p:cNvPicPr>
            <a:picLocks noChangeAspect="1"/>
          </p:cNvPicPr>
          <p:nvPr/>
        </p:nvPicPr>
        <p:blipFill>
          <a:blip r:embed="rId2"/>
          <a:stretch>
            <a:fillRect/>
          </a:stretch>
        </p:blipFill>
        <p:spPr>
          <a:xfrm>
            <a:off x="8591293" y="2880360"/>
            <a:ext cx="3443964" cy="2584425"/>
          </a:xfrm>
          <a:prstGeom prst="rect">
            <a:avLst/>
          </a:prstGeom>
        </p:spPr>
      </p:pic>
    </p:spTree>
    <p:extLst>
      <p:ext uri="{BB962C8B-B14F-4D97-AF65-F5344CB8AC3E}">
        <p14:creationId xmlns:p14="http://schemas.microsoft.com/office/powerpoint/2010/main" val="2406847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Glossary</a:t>
            </a:r>
          </a:p>
        </p:txBody>
      </p:sp>
      <p:sp>
        <p:nvSpPr>
          <p:cNvPr id="3" name="Subtitle 2"/>
          <p:cNvSpPr>
            <a:spLocks noGrp="1"/>
          </p:cNvSpPr>
          <p:nvPr>
            <p:ph type="subTitle" idx="1"/>
          </p:nvPr>
        </p:nvSpPr>
        <p:spPr/>
        <p:txBody>
          <a:bodyPr/>
          <a:lstStyle/>
          <a:p>
            <a:pPr marL="0" indent="0">
              <a:buFont typeface="Arial" panose="020B0604020202020204" pitchFamily="34" charset="0"/>
              <a:buNone/>
            </a:pPr>
            <a:r>
              <a:rPr lang="en-GB" altLang="en-US" sz="2000" b="1" dirty="0" err="1">
                <a:ea typeface="ヒラギノ角ゴ Pro W3"/>
                <a:cs typeface="ヒラギノ角ゴ Pro W3"/>
              </a:rPr>
              <a:t>Suckler</a:t>
            </a:r>
            <a:r>
              <a:rPr lang="en-GB" altLang="en-US" sz="2000" b="1" dirty="0">
                <a:ea typeface="ヒラギノ角ゴ Pro W3"/>
                <a:cs typeface="ヒラギノ角ゴ Pro W3"/>
              </a:rPr>
              <a:t> cow </a:t>
            </a:r>
            <a:r>
              <a:rPr lang="en-GB" altLang="en-US" sz="2000" dirty="0">
                <a:ea typeface="ヒラギノ角ゴ Pro W3"/>
                <a:cs typeface="ヒラギノ角ゴ Pro W3"/>
              </a:rPr>
              <a:t>- female beef cow</a:t>
            </a:r>
          </a:p>
          <a:p>
            <a:pPr marL="0" indent="0">
              <a:buFont typeface="Arial" panose="020B0604020202020204" pitchFamily="34" charset="0"/>
              <a:buNone/>
            </a:pPr>
            <a:r>
              <a:rPr lang="en-GB" altLang="en-US" sz="2000" b="1" dirty="0">
                <a:ea typeface="ヒラギノ角ゴ Pro W3"/>
                <a:cs typeface="ヒラギノ角ゴ Pro W3"/>
              </a:rPr>
              <a:t>Bull </a:t>
            </a:r>
            <a:r>
              <a:rPr lang="en-GB" altLang="en-US" sz="2000" dirty="0">
                <a:ea typeface="ヒラギノ角ゴ Pro W3"/>
                <a:cs typeface="ヒラギノ角ゴ Pro W3"/>
              </a:rPr>
              <a:t>- Male cow</a:t>
            </a:r>
          </a:p>
          <a:p>
            <a:pPr marL="0" indent="0">
              <a:buFont typeface="Arial" panose="020B0604020202020204" pitchFamily="34" charset="0"/>
              <a:buNone/>
            </a:pPr>
            <a:r>
              <a:rPr lang="en-GB" altLang="en-US" sz="2000" b="1" dirty="0">
                <a:ea typeface="ヒラギノ角ゴ Pro W3"/>
                <a:cs typeface="ヒラギノ角ゴ Pro W3"/>
              </a:rPr>
              <a:t>Heifer </a:t>
            </a:r>
            <a:r>
              <a:rPr lang="en-GB" altLang="en-US" sz="2000" dirty="0">
                <a:ea typeface="ヒラギノ角ゴ Pro W3"/>
                <a:cs typeface="ヒラギノ角ゴ Pro W3"/>
              </a:rPr>
              <a:t>- young female cow</a:t>
            </a:r>
          </a:p>
          <a:p>
            <a:pPr marL="0" indent="0">
              <a:buFont typeface="Arial" panose="020B0604020202020204" pitchFamily="34" charset="0"/>
              <a:buNone/>
            </a:pPr>
            <a:r>
              <a:rPr lang="en-GB" altLang="en-US" sz="2000" b="1" dirty="0">
                <a:ea typeface="ヒラギノ角ゴ Pro W3"/>
                <a:cs typeface="ヒラギノ角ゴ Pro W3"/>
              </a:rPr>
              <a:t>In calf </a:t>
            </a:r>
            <a:r>
              <a:rPr lang="en-GB" altLang="en-US" sz="2000" dirty="0">
                <a:ea typeface="ヒラギノ角ゴ Pro W3"/>
                <a:cs typeface="ヒラギノ角ゴ Pro W3"/>
              </a:rPr>
              <a:t>- pregnant cow</a:t>
            </a:r>
          </a:p>
          <a:p>
            <a:pPr marL="0" indent="0">
              <a:buFont typeface="Arial" panose="020B0604020202020204" pitchFamily="34" charset="0"/>
              <a:buNone/>
            </a:pPr>
            <a:r>
              <a:rPr lang="en-GB" altLang="en-US" sz="2000" b="1" dirty="0">
                <a:ea typeface="ヒラギノ角ゴ Pro W3"/>
                <a:cs typeface="ヒラギノ角ゴ Pro W3"/>
              </a:rPr>
              <a:t>Replacements </a:t>
            </a:r>
            <a:r>
              <a:rPr lang="en-GB" altLang="en-US" sz="2000" dirty="0">
                <a:ea typeface="ヒラギノ角ゴ Pro W3"/>
                <a:cs typeface="ヒラギノ角ゴ Pro W3"/>
              </a:rPr>
              <a:t>- cows bred or bought-in to replace the old cows in the breeding herd</a:t>
            </a:r>
          </a:p>
          <a:p>
            <a:pPr marL="0" indent="0">
              <a:buFont typeface="Arial" panose="020B0604020202020204" pitchFamily="34" charset="0"/>
              <a:buNone/>
            </a:pPr>
            <a:r>
              <a:rPr lang="en-GB" altLang="en-US" sz="2000" b="1" dirty="0">
                <a:ea typeface="ヒラギノ角ゴ Pro W3"/>
                <a:cs typeface="ヒラギノ角ゴ Pro W3"/>
              </a:rPr>
              <a:t>Weaning </a:t>
            </a:r>
            <a:r>
              <a:rPr lang="en-GB" altLang="en-US" sz="2000" dirty="0">
                <a:ea typeface="ヒラギノ角ゴ Pro W3"/>
                <a:cs typeface="ヒラギノ角ゴ Pro W3"/>
              </a:rPr>
              <a:t>-</a:t>
            </a:r>
            <a:r>
              <a:rPr lang="en-GB" altLang="en-US" sz="2000" b="1" dirty="0">
                <a:ea typeface="ヒラギノ角ゴ Pro W3"/>
                <a:cs typeface="ヒラギノ角ゴ Pro W3"/>
              </a:rPr>
              <a:t> </a:t>
            </a:r>
            <a:r>
              <a:rPr lang="en-GB" altLang="en-US" sz="2000" dirty="0">
                <a:ea typeface="ヒラギノ角ゴ Pro W3"/>
                <a:cs typeface="ヒラギノ角ゴ Pro W3"/>
              </a:rPr>
              <a:t>the calves no longer require milk and can survive without their mothers</a:t>
            </a:r>
            <a:endParaRPr lang="en-GB" altLang="en-US" sz="2000" b="1" dirty="0">
              <a:ea typeface="ヒラギノ角ゴ Pro W3"/>
              <a:cs typeface="ヒラギノ角ゴ Pro W3"/>
            </a:endParaRPr>
          </a:p>
          <a:p>
            <a:pPr marL="0" indent="0">
              <a:buFont typeface="Arial" panose="020B0604020202020204" pitchFamily="34" charset="0"/>
              <a:buNone/>
            </a:pPr>
            <a:r>
              <a:rPr lang="en-GB" altLang="en-US" sz="2000" b="1" dirty="0">
                <a:ea typeface="ヒラギノ角ゴ Pro W3"/>
                <a:cs typeface="ヒラギノ角ゴ Pro W3"/>
              </a:rPr>
              <a:t>Finished cattle </a:t>
            </a:r>
            <a:r>
              <a:rPr lang="en-GB" altLang="en-US" sz="2000" dirty="0">
                <a:ea typeface="ヒラギノ角ゴ Pro W3"/>
                <a:cs typeface="ヒラギノ角ゴ Pro W3"/>
              </a:rPr>
              <a:t>-</a:t>
            </a:r>
            <a:r>
              <a:rPr lang="en-GB" altLang="en-US" sz="2000" b="1" dirty="0">
                <a:ea typeface="ヒラギノ角ゴ Pro W3"/>
                <a:cs typeface="ヒラギノ角ゴ Pro W3"/>
              </a:rPr>
              <a:t> </a:t>
            </a:r>
            <a:r>
              <a:rPr lang="en-GB" altLang="en-US" sz="2000" dirty="0">
                <a:ea typeface="ヒラギノ角ゴ Pro W3"/>
                <a:cs typeface="ヒラギノ角ゴ Pro W3"/>
              </a:rPr>
              <a:t>cattle which are ready to be sold for meat </a:t>
            </a:r>
          </a:p>
          <a:p>
            <a:pPr marL="0" indent="0">
              <a:buFont typeface="Arial" panose="020B0604020202020204" pitchFamily="34" charset="0"/>
              <a:buNone/>
            </a:pPr>
            <a:r>
              <a:rPr lang="en-GB" altLang="en-US" sz="2000" b="1" dirty="0">
                <a:ea typeface="ヒラギノ角ゴ Pro W3"/>
                <a:cs typeface="ヒラギノ角ゴ Pro W3"/>
              </a:rPr>
              <a:t>Herd </a:t>
            </a:r>
            <a:r>
              <a:rPr lang="en-GB" altLang="en-US" sz="2000" dirty="0">
                <a:ea typeface="ヒラギノ角ゴ Pro W3"/>
                <a:cs typeface="ヒラギノ角ゴ Pro W3"/>
              </a:rPr>
              <a:t>- a group of cows</a:t>
            </a:r>
          </a:p>
          <a:p>
            <a:endParaRPr lang="en-GB" dirty="0"/>
          </a:p>
        </p:txBody>
      </p:sp>
    </p:spTree>
    <p:extLst>
      <p:ext uri="{BB962C8B-B14F-4D97-AF65-F5344CB8AC3E}">
        <p14:creationId xmlns:p14="http://schemas.microsoft.com/office/powerpoint/2010/main" val="369541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Introduction to cattle farming</a:t>
            </a:r>
            <a:endParaRPr lang="en-US" dirty="0"/>
          </a:p>
        </p:txBody>
      </p:sp>
      <p:sp>
        <p:nvSpPr>
          <p:cNvPr id="3" name="Subtitle 2"/>
          <p:cNvSpPr>
            <a:spLocks noGrp="1"/>
          </p:cNvSpPr>
          <p:nvPr>
            <p:ph type="subTitle" idx="1"/>
          </p:nvPr>
        </p:nvSpPr>
        <p:spPr/>
        <p:txBody>
          <a:bodyPr/>
          <a:lstStyle/>
          <a:p>
            <a:r>
              <a:rPr lang="en-GB" altLang="en-US" sz="2000" dirty="0">
                <a:ea typeface="ヒラギノ角ゴ Pro W3"/>
                <a:cs typeface="ヒラギノ角ゴ Pro W3"/>
              </a:rPr>
              <a:t>There are 9.8 million cattle and calves (including the dairy herd) in the </a:t>
            </a:r>
            <a:r>
              <a:rPr lang="en-GB" altLang="en-US" sz="2000" dirty="0" smtClean="0">
                <a:ea typeface="ヒラギノ角ゴ Pro W3"/>
                <a:cs typeface="ヒラギノ角ゴ Pro W3"/>
              </a:rPr>
              <a:t>UK.</a:t>
            </a:r>
            <a:endParaRPr lang="en-GB" altLang="en-US" sz="2000" dirty="0">
              <a:ea typeface="ヒラギノ角ゴ Pro W3"/>
              <a:cs typeface="ヒラギノ角ゴ Pro W3"/>
            </a:endParaRPr>
          </a:p>
          <a:p>
            <a:r>
              <a:rPr lang="en-GB" altLang="en-US" sz="2000" dirty="0">
                <a:ea typeface="ヒラギノ角ゴ Pro W3"/>
                <a:cs typeface="ヒラギノ角ゴ Pro W3"/>
              </a:rPr>
              <a:t>The UK exported 90,370 tonnes of beef and veal in 2018- most of this is sent to EU </a:t>
            </a:r>
            <a:r>
              <a:rPr lang="en-GB" altLang="en-US" sz="2000" dirty="0" smtClean="0">
                <a:ea typeface="ヒラギノ角ゴ Pro W3"/>
                <a:cs typeface="ヒラギノ角ゴ Pro W3"/>
              </a:rPr>
              <a:t>countries.</a:t>
            </a:r>
            <a:endParaRPr lang="en-GB" altLang="en-US" sz="2000" dirty="0">
              <a:ea typeface="ヒラギノ角ゴ Pro W3"/>
              <a:cs typeface="ヒラギノ角ゴ Pro W3"/>
            </a:endParaRPr>
          </a:p>
          <a:p>
            <a:r>
              <a:rPr lang="en-GB" altLang="en-US" sz="2000" dirty="0">
                <a:ea typeface="ヒラギノ角ゴ Pro W3"/>
                <a:cs typeface="ヒラギノ角ゴ Pro W3"/>
              </a:rPr>
              <a:t>The UK imported 237,691 tonnes of beef and veal in 2018- most of this came from EU </a:t>
            </a:r>
            <a:r>
              <a:rPr lang="en-GB" altLang="en-US" sz="2000" dirty="0" smtClean="0">
                <a:ea typeface="ヒラギノ角ゴ Pro W3"/>
                <a:cs typeface="ヒラギノ角ゴ Pro W3"/>
              </a:rPr>
              <a:t>countries.</a:t>
            </a:r>
            <a:endParaRPr lang="en-GB" altLang="en-US" sz="2000" dirty="0">
              <a:ea typeface="ヒラギノ角ゴ Pro W3"/>
              <a:cs typeface="ヒラギノ角ゴ Pro W3"/>
            </a:endParaRPr>
          </a:p>
          <a:p>
            <a:r>
              <a:rPr lang="en-GB" altLang="en-US" sz="2000" dirty="0">
                <a:ea typeface="ヒラギノ角ゴ Pro W3"/>
                <a:cs typeface="ヒラギノ角ゴ Pro W3"/>
              </a:rPr>
              <a:t>UK farm assurance standards for cattle are different to those in the EU and other </a:t>
            </a:r>
            <a:r>
              <a:rPr lang="en-GB" altLang="en-US" sz="2000" dirty="0" smtClean="0">
                <a:ea typeface="ヒラギノ角ゴ Pro W3"/>
                <a:cs typeface="ヒラギノ角ゴ Pro W3"/>
              </a:rPr>
              <a:t>countries.</a:t>
            </a:r>
            <a:endParaRPr lang="en-GB" altLang="en-US" sz="2000" dirty="0">
              <a:ea typeface="ヒラギノ角ゴ Pro W3"/>
              <a:cs typeface="ヒラギノ角ゴ Pro W3"/>
            </a:endParaRPr>
          </a:p>
          <a:p>
            <a:r>
              <a:rPr lang="en-GB" altLang="en-US" sz="2000" dirty="0">
                <a:ea typeface="ヒラギノ角ゴ Pro W3"/>
                <a:cs typeface="ヒラギノ角ゴ Pro W3"/>
              </a:rPr>
              <a:t>Cattle can graze steep hills and poor quality land such as moorland which is unsuitable for growing any other food </a:t>
            </a:r>
            <a:r>
              <a:rPr lang="en-GB" altLang="en-US" sz="2000" dirty="0" smtClean="0">
                <a:ea typeface="ヒラギノ角ゴ Pro W3"/>
                <a:cs typeface="ヒラギノ角ゴ Pro W3"/>
              </a:rPr>
              <a:t>sources.</a:t>
            </a:r>
            <a:endParaRPr lang="en-GB" altLang="en-US" sz="2000" dirty="0">
              <a:ea typeface="ヒラギノ角ゴ Pro W3"/>
              <a:cs typeface="ヒラギノ角ゴ Pro W3"/>
            </a:endParaRPr>
          </a:p>
          <a:p>
            <a:pPr marL="0" indent="0">
              <a:buNone/>
            </a:pPr>
            <a:endParaRPr lang="en-US" sz="2000" dirty="0"/>
          </a:p>
        </p:txBody>
      </p:sp>
    </p:spTree>
    <p:extLst>
      <p:ext uri="{BB962C8B-B14F-4D97-AF65-F5344CB8AC3E}">
        <p14:creationId xmlns:p14="http://schemas.microsoft.com/office/powerpoint/2010/main" val="1740713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Cattle breeding systems</a:t>
            </a:r>
          </a:p>
        </p:txBody>
      </p:sp>
      <p:sp>
        <p:nvSpPr>
          <p:cNvPr id="3" name="Subtitle 2"/>
          <p:cNvSpPr>
            <a:spLocks noGrp="1"/>
          </p:cNvSpPr>
          <p:nvPr>
            <p:ph type="subTitle" idx="1"/>
          </p:nvPr>
        </p:nvSpPr>
        <p:spPr/>
        <p:txBody>
          <a:bodyPr/>
          <a:lstStyle/>
          <a:p>
            <a:pPr marL="0" indent="0">
              <a:buNone/>
              <a:defRPr/>
            </a:pPr>
            <a:r>
              <a:rPr lang="en-GB" sz="2000" dirty="0"/>
              <a:t>Farmers may keep purebred cattle or crossbred cattle, or a mixture of both</a:t>
            </a:r>
            <a:r>
              <a:rPr lang="en-GB" sz="2000" dirty="0" smtClean="0"/>
              <a:t>.</a:t>
            </a:r>
          </a:p>
          <a:p>
            <a:pPr marL="0" indent="0">
              <a:buNone/>
              <a:defRPr/>
            </a:pPr>
            <a:r>
              <a:rPr lang="en-GB" sz="2000" dirty="0" smtClean="0"/>
              <a:t>This </a:t>
            </a:r>
            <a:r>
              <a:rPr lang="en-GB" sz="2000" dirty="0"/>
              <a:t>decision depends on:</a:t>
            </a:r>
          </a:p>
          <a:p>
            <a:pPr marL="342900" indent="-342900">
              <a:buFont typeface="Arial" panose="020B0604020202020204" pitchFamily="34" charset="0"/>
              <a:buChar char="•"/>
              <a:defRPr/>
            </a:pPr>
            <a:r>
              <a:rPr lang="en-GB" sz="2000" dirty="0"/>
              <a:t>l</a:t>
            </a:r>
            <a:r>
              <a:rPr lang="en-GB" sz="2000" dirty="0" smtClean="0"/>
              <a:t>and </a:t>
            </a:r>
            <a:r>
              <a:rPr lang="en-GB" sz="2000" dirty="0"/>
              <a:t>type such as moorland or high quality </a:t>
            </a:r>
            <a:r>
              <a:rPr lang="en-GB" sz="2000" dirty="0" smtClean="0"/>
              <a:t>grass;</a:t>
            </a:r>
            <a:endParaRPr lang="en-GB" sz="2000" dirty="0"/>
          </a:p>
          <a:p>
            <a:pPr marL="342900" indent="-342900">
              <a:buFont typeface="Arial" panose="020B0604020202020204" pitchFamily="34" charset="0"/>
              <a:buChar char="•"/>
              <a:defRPr/>
            </a:pPr>
            <a:r>
              <a:rPr lang="en-GB" sz="2000" dirty="0"/>
              <a:t>l</a:t>
            </a:r>
            <a:r>
              <a:rPr lang="en-GB" sz="2000" dirty="0" smtClean="0"/>
              <a:t>ocation </a:t>
            </a:r>
            <a:r>
              <a:rPr lang="en-GB" sz="2000" dirty="0"/>
              <a:t>such as in the north of the country where the weather is </a:t>
            </a:r>
            <a:r>
              <a:rPr lang="en-GB" sz="2000" dirty="0" smtClean="0"/>
              <a:t>colder;</a:t>
            </a:r>
            <a:endParaRPr lang="en-GB" sz="2000" dirty="0"/>
          </a:p>
          <a:p>
            <a:pPr marL="342900" indent="-342900">
              <a:buFont typeface="Arial" panose="020B0604020202020204" pitchFamily="34" charset="0"/>
              <a:buChar char="•"/>
              <a:defRPr/>
            </a:pPr>
            <a:r>
              <a:rPr lang="en-GB" sz="2000" dirty="0"/>
              <a:t>m</a:t>
            </a:r>
            <a:r>
              <a:rPr lang="en-GB" sz="2000" dirty="0" smtClean="0"/>
              <a:t>arket- </a:t>
            </a:r>
            <a:r>
              <a:rPr lang="en-GB" sz="2000" dirty="0"/>
              <a:t>whether the farmer is producing cattle for breeding or for meat or </a:t>
            </a:r>
            <a:r>
              <a:rPr lang="en-GB" sz="2000" dirty="0" smtClean="0"/>
              <a:t>both.</a:t>
            </a:r>
            <a:endParaRPr lang="en-GB" sz="2000" dirty="0"/>
          </a:p>
          <a:p>
            <a:pPr>
              <a:defRPr/>
            </a:pPr>
            <a:endParaRPr lang="en-GB" sz="2000" dirty="0"/>
          </a:p>
          <a:p>
            <a:pPr marL="0" indent="0">
              <a:buNone/>
              <a:defRPr/>
            </a:pPr>
            <a:r>
              <a:rPr lang="en-GB" sz="2000" dirty="0"/>
              <a:t>Crossbreeding can be used to get the best attributes of different breeds to improve animal performance such as milk quality and calf survival. </a:t>
            </a:r>
          </a:p>
        </p:txBody>
      </p:sp>
    </p:spTree>
    <p:extLst>
      <p:ext uri="{BB962C8B-B14F-4D97-AF65-F5344CB8AC3E}">
        <p14:creationId xmlns:p14="http://schemas.microsoft.com/office/powerpoint/2010/main" val="2972162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Breeds of cattle</a:t>
            </a:r>
          </a:p>
        </p:txBody>
      </p:sp>
      <p:sp>
        <p:nvSpPr>
          <p:cNvPr id="3" name="Subtitle 2"/>
          <p:cNvSpPr>
            <a:spLocks noGrp="1"/>
          </p:cNvSpPr>
          <p:nvPr>
            <p:ph type="subTitle" idx="1"/>
          </p:nvPr>
        </p:nvSpPr>
        <p:spPr>
          <a:xfrm>
            <a:off x="1169276" y="2113892"/>
            <a:ext cx="6968884" cy="3600000"/>
          </a:xfrm>
        </p:spPr>
        <p:txBody>
          <a:bodyPr/>
          <a:lstStyle/>
          <a:p>
            <a:pPr marL="92075" indent="-92075">
              <a:spcBef>
                <a:spcPct val="50000"/>
              </a:spcBef>
              <a:buNone/>
              <a:defRPr/>
            </a:pPr>
            <a:r>
              <a:rPr lang="en-GB" altLang="en-US" sz="2000" dirty="0"/>
              <a:t>There are 33 breeds of cattle which </a:t>
            </a:r>
            <a:r>
              <a:rPr lang="en-GB" altLang="en-US" sz="2000" dirty="0" smtClean="0"/>
              <a:t>are native </a:t>
            </a:r>
            <a:r>
              <a:rPr lang="en-GB" altLang="en-US" sz="2000" dirty="0"/>
              <a:t>to the UK, these include:</a:t>
            </a:r>
          </a:p>
          <a:p>
            <a:pPr marL="342900" indent="-342900">
              <a:spcBef>
                <a:spcPct val="50000"/>
              </a:spcBef>
              <a:defRPr/>
            </a:pPr>
            <a:r>
              <a:rPr lang="en-GB" altLang="en-US" sz="2000" dirty="0"/>
              <a:t>Hereford</a:t>
            </a:r>
          </a:p>
          <a:p>
            <a:pPr marL="342900" indent="-342900">
              <a:spcBef>
                <a:spcPct val="50000"/>
              </a:spcBef>
              <a:defRPr/>
            </a:pPr>
            <a:r>
              <a:rPr lang="en-GB" altLang="en-US" sz="2000" dirty="0"/>
              <a:t>Galloway </a:t>
            </a:r>
          </a:p>
          <a:p>
            <a:pPr marL="342900" indent="-342900">
              <a:spcBef>
                <a:spcPct val="50000"/>
              </a:spcBef>
              <a:defRPr/>
            </a:pPr>
            <a:r>
              <a:rPr lang="en-GB" altLang="en-US" sz="2000" dirty="0"/>
              <a:t>Beef Shorthorn</a:t>
            </a:r>
          </a:p>
          <a:p>
            <a:pPr marL="342900" indent="-342900">
              <a:spcBef>
                <a:spcPct val="50000"/>
              </a:spcBef>
              <a:defRPr/>
            </a:pPr>
            <a:r>
              <a:rPr lang="en-GB" altLang="en-US" sz="2000" dirty="0"/>
              <a:t>Aberdeen Angus </a:t>
            </a:r>
          </a:p>
          <a:p>
            <a:pPr marL="342900" indent="-342900">
              <a:spcBef>
                <a:spcPct val="50000"/>
              </a:spcBef>
              <a:defRPr/>
            </a:pPr>
            <a:r>
              <a:rPr lang="en-GB" altLang="en-US" sz="2000" dirty="0"/>
              <a:t>South Devon</a:t>
            </a:r>
          </a:p>
          <a:p>
            <a:pPr marL="0" indent="0">
              <a:buNone/>
            </a:pPr>
            <a:endParaRPr lang="en-GB" sz="2000" dirty="0"/>
          </a:p>
          <a:p>
            <a:pPr marL="0" indent="0">
              <a:buNone/>
            </a:pPr>
            <a:r>
              <a:rPr lang="en-GB" sz="2000" dirty="0"/>
              <a:t>Native breeds have been farmed for centuries in the UK. They are hardy, easy calving and can utilise poor quality grazing well. These are slower growing than continental breeds. </a:t>
            </a:r>
          </a:p>
          <a:p>
            <a:endParaRPr lang="en-GB" dirty="0"/>
          </a:p>
        </p:txBody>
      </p:sp>
      <p:pic>
        <p:nvPicPr>
          <p:cNvPr id="4" name="Picture 3"/>
          <p:cNvPicPr>
            <a:picLocks noChangeAspect="1"/>
          </p:cNvPicPr>
          <p:nvPr/>
        </p:nvPicPr>
        <p:blipFill>
          <a:blip r:embed="rId2"/>
          <a:stretch>
            <a:fillRect/>
          </a:stretch>
        </p:blipFill>
        <p:spPr>
          <a:xfrm>
            <a:off x="8298930" y="2645906"/>
            <a:ext cx="3015701" cy="1962670"/>
          </a:xfrm>
          <a:prstGeom prst="rect">
            <a:avLst/>
          </a:prstGeom>
        </p:spPr>
      </p:pic>
    </p:spTree>
    <p:extLst>
      <p:ext uri="{BB962C8B-B14F-4D97-AF65-F5344CB8AC3E}">
        <p14:creationId xmlns:p14="http://schemas.microsoft.com/office/powerpoint/2010/main" val="3101154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Breeds of cattle</a:t>
            </a:r>
          </a:p>
        </p:txBody>
      </p:sp>
      <p:sp>
        <p:nvSpPr>
          <p:cNvPr id="3" name="Subtitle 2"/>
          <p:cNvSpPr>
            <a:spLocks noGrp="1"/>
          </p:cNvSpPr>
          <p:nvPr>
            <p:ph type="subTitle" idx="1"/>
          </p:nvPr>
        </p:nvSpPr>
        <p:spPr>
          <a:xfrm>
            <a:off x="1169276" y="2283798"/>
            <a:ext cx="6840868" cy="3600000"/>
          </a:xfrm>
        </p:spPr>
        <p:txBody>
          <a:bodyPr/>
          <a:lstStyle/>
          <a:p>
            <a:pPr marL="0" indent="0">
              <a:buNone/>
            </a:pPr>
            <a:r>
              <a:rPr lang="en-GB" sz="2000" dirty="0"/>
              <a:t>There are also breeds in the UK which originate from Europe, these are known as continental:</a:t>
            </a:r>
          </a:p>
          <a:p>
            <a:r>
              <a:rPr lang="en-GB" sz="2000" dirty="0" err="1"/>
              <a:t>Charolais</a:t>
            </a:r>
            <a:endParaRPr lang="en-GB" sz="2000" dirty="0"/>
          </a:p>
          <a:p>
            <a:r>
              <a:rPr lang="en-GB" sz="2000" dirty="0" err="1"/>
              <a:t>Limousin</a:t>
            </a:r>
            <a:endParaRPr lang="en-GB" sz="2000" dirty="0"/>
          </a:p>
          <a:p>
            <a:r>
              <a:rPr lang="en-GB" sz="2000" dirty="0"/>
              <a:t>Simmental</a:t>
            </a:r>
          </a:p>
          <a:p>
            <a:r>
              <a:rPr lang="en-GB" sz="2000" dirty="0"/>
              <a:t>Belgium blue</a:t>
            </a:r>
          </a:p>
          <a:p>
            <a:r>
              <a:rPr lang="en-GB" sz="2000" dirty="0"/>
              <a:t>Blonde de Aquitaine </a:t>
            </a:r>
          </a:p>
          <a:p>
            <a:pPr marL="0" indent="0">
              <a:buNone/>
            </a:pPr>
            <a:r>
              <a:rPr lang="en-GB" sz="2000" dirty="0"/>
              <a:t>Continental breeds are fast growing and well muscled animals which maximise meat production. </a:t>
            </a:r>
          </a:p>
          <a:p>
            <a:pPr marL="0" indent="0">
              <a:buNone/>
            </a:pPr>
            <a:r>
              <a:rPr lang="en-GB" sz="2000" dirty="0"/>
              <a:t>Continentals breeds and native breeds are used together in crossbreeding systems.</a:t>
            </a:r>
          </a:p>
          <a:p>
            <a:endParaRPr lang="en-GB" dirty="0"/>
          </a:p>
        </p:txBody>
      </p:sp>
      <p:pic>
        <p:nvPicPr>
          <p:cNvPr id="5" name="Picture 4"/>
          <p:cNvPicPr>
            <a:picLocks noChangeAspect="1"/>
          </p:cNvPicPr>
          <p:nvPr/>
        </p:nvPicPr>
        <p:blipFill>
          <a:blip r:embed="rId2"/>
          <a:stretch>
            <a:fillRect/>
          </a:stretch>
        </p:blipFill>
        <p:spPr>
          <a:xfrm>
            <a:off x="8193023" y="2643901"/>
            <a:ext cx="2932311" cy="2202108"/>
          </a:xfrm>
          <a:prstGeom prst="rect">
            <a:avLst/>
          </a:prstGeom>
        </p:spPr>
      </p:pic>
    </p:spTree>
    <p:extLst>
      <p:ext uri="{BB962C8B-B14F-4D97-AF65-F5344CB8AC3E}">
        <p14:creationId xmlns:p14="http://schemas.microsoft.com/office/powerpoint/2010/main" val="2197034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lifecycle of cattle</a:t>
            </a:r>
          </a:p>
        </p:txBody>
      </p:sp>
      <p:sp>
        <p:nvSpPr>
          <p:cNvPr id="3" name="Subtitle 2"/>
          <p:cNvSpPr>
            <a:spLocks noGrp="1"/>
          </p:cNvSpPr>
          <p:nvPr>
            <p:ph type="subTitle" idx="1"/>
          </p:nvPr>
        </p:nvSpPr>
        <p:spPr>
          <a:xfrm>
            <a:off x="1169275" y="2267138"/>
            <a:ext cx="9861713" cy="3600000"/>
          </a:xfrm>
        </p:spPr>
        <p:txBody>
          <a:bodyPr/>
          <a:lstStyle/>
          <a:p>
            <a:pPr marL="0" indent="0">
              <a:buNone/>
            </a:pPr>
            <a:r>
              <a:rPr lang="en-GB" altLang="en-US" sz="2000" dirty="0" err="1">
                <a:latin typeface="Arial" panose="020B0604020202020204" pitchFamily="34" charset="0"/>
                <a:cs typeface="Arial" panose="020B0604020202020204" pitchFamily="34" charset="0"/>
              </a:rPr>
              <a:t>Suckler</a:t>
            </a:r>
            <a:r>
              <a:rPr lang="en-GB" altLang="en-US" sz="2000" dirty="0">
                <a:latin typeface="Arial" panose="020B0604020202020204" pitchFamily="34" charset="0"/>
                <a:cs typeface="Arial" panose="020B0604020202020204" pitchFamily="34" charset="0"/>
              </a:rPr>
              <a:t> cows have one calf per year. They must be healthy and in good physical condition to have a calf every year.</a:t>
            </a:r>
          </a:p>
          <a:p>
            <a:endParaRPr lang="en-GB" dirty="0"/>
          </a:p>
        </p:txBody>
      </p:sp>
      <p:graphicFrame>
        <p:nvGraphicFramePr>
          <p:cNvPr id="4" name="Diagram 3"/>
          <p:cNvGraphicFramePr/>
          <p:nvPr>
            <p:extLst>
              <p:ext uri="{D42A27DB-BD31-4B8C-83A1-F6EECF244321}">
                <p14:modId xmlns:p14="http://schemas.microsoft.com/office/powerpoint/2010/main" val="105114982"/>
              </p:ext>
            </p:extLst>
          </p:nvPr>
        </p:nvGraphicFramePr>
        <p:xfrm>
          <a:off x="1684664" y="2987138"/>
          <a:ext cx="8032914" cy="428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2743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lifecycle of cattle</a:t>
            </a:r>
            <a:endParaRPr lang="en-GB" dirty="0"/>
          </a:p>
        </p:txBody>
      </p:sp>
      <p:sp>
        <p:nvSpPr>
          <p:cNvPr id="3" name="Subtitle 2"/>
          <p:cNvSpPr>
            <a:spLocks noGrp="1"/>
          </p:cNvSpPr>
          <p:nvPr>
            <p:ph type="subTitle" idx="1"/>
          </p:nvPr>
        </p:nvSpPr>
        <p:spPr>
          <a:xfrm>
            <a:off x="1169274" y="2283798"/>
            <a:ext cx="9521220" cy="3600000"/>
          </a:xfrm>
        </p:spPr>
        <p:txBody>
          <a:bodyPr/>
          <a:lstStyle/>
          <a:p>
            <a:pPr marL="0" indent="0">
              <a:buNone/>
            </a:pPr>
            <a:r>
              <a:rPr lang="en-GB" altLang="en-US" dirty="0" smtClean="0"/>
              <a:t>Milk is the main source of nutrition for young calves. The cow produces colostrum first then milk.  Colostrum is thicker than normal milk and is rich in antibodies. </a:t>
            </a:r>
          </a:p>
          <a:p>
            <a:endParaRPr lang="en-GB" dirty="0"/>
          </a:p>
        </p:txBody>
      </p:sp>
      <p:sp>
        <p:nvSpPr>
          <p:cNvPr id="4" name="Rounded Rectangle 3"/>
          <p:cNvSpPr/>
          <p:nvPr/>
        </p:nvSpPr>
        <p:spPr>
          <a:xfrm flipH="1">
            <a:off x="1284366" y="3127050"/>
            <a:ext cx="2164490" cy="1618061"/>
          </a:xfrm>
          <a:prstGeom prst="roundRect">
            <a:avLst>
              <a:gd name="adj" fmla="val 10000"/>
            </a:avLst>
          </a:prstGeom>
          <a:blipFill>
            <a:blip r:embed="rId2" cstate="print">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Rounded Rectangle 4"/>
          <p:cNvSpPr/>
          <p:nvPr/>
        </p:nvSpPr>
        <p:spPr>
          <a:xfrm>
            <a:off x="4366015" y="2927187"/>
            <a:ext cx="2616484" cy="1822111"/>
          </a:xfrm>
          <a:prstGeom prst="roundRect">
            <a:avLst>
              <a:gd name="adj" fmla="val 10000"/>
            </a:avLst>
          </a:prstGeom>
          <a:blipFill>
            <a:blip r:embed="rId3" cstate="print">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Rounded Rectangle 5"/>
          <p:cNvSpPr/>
          <p:nvPr/>
        </p:nvSpPr>
        <p:spPr>
          <a:xfrm>
            <a:off x="7842624" y="3028003"/>
            <a:ext cx="2189093" cy="1787810"/>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7" name="Group 16"/>
          <p:cNvGrpSpPr/>
          <p:nvPr/>
        </p:nvGrpSpPr>
        <p:grpSpPr>
          <a:xfrm>
            <a:off x="7959712" y="4827223"/>
            <a:ext cx="1985106" cy="1513974"/>
            <a:chOff x="142040" y="1796947"/>
            <a:chExt cx="1985106" cy="1513974"/>
          </a:xfrm>
        </p:grpSpPr>
        <p:sp>
          <p:nvSpPr>
            <p:cNvPr id="18" name="Rounded Rectangle 17"/>
            <p:cNvSpPr/>
            <p:nvPr/>
          </p:nvSpPr>
          <p:spPr>
            <a:xfrm>
              <a:off x="142040" y="1796947"/>
              <a:ext cx="1985106" cy="1513974"/>
            </a:xfrm>
            <a:prstGeom prst="roundRect">
              <a:avLst>
                <a:gd name="adj" fmla="val 10000"/>
              </a:avLst>
            </a:prstGeom>
            <a:solidFill>
              <a:srgbClr val="B8B8D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ounded Rectangle 4"/>
            <p:cNvSpPr txBox="1"/>
            <p:nvPr/>
          </p:nvSpPr>
          <p:spPr>
            <a:xfrm>
              <a:off x="186383" y="1841290"/>
              <a:ext cx="1896420" cy="14252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1066800">
                <a:lnSpc>
                  <a:spcPct val="90000"/>
                </a:lnSpc>
                <a:spcBef>
                  <a:spcPct val="0"/>
                </a:spcBef>
                <a:spcAft>
                  <a:spcPct val="35000"/>
                </a:spcAft>
              </a:pPr>
              <a:r>
                <a:rPr lang="en-US" dirty="0">
                  <a:solidFill>
                    <a:schemeClr val="tx1"/>
                  </a:solidFill>
                  <a:latin typeface="Arial" panose="020B0604020202020204" pitchFamily="34" charset="0"/>
                  <a:cs typeface="Arial" panose="020B0604020202020204" pitchFamily="34" charset="0"/>
                </a:rPr>
                <a:t>The weaned calves are fed a different diet to the cows</a:t>
              </a:r>
              <a:endParaRPr lang="en-US" dirty="0">
                <a:solidFill>
                  <a:schemeClr val="tx1"/>
                </a:solidFill>
                <a:latin typeface="Arial" panose="020B0604020202020204" pitchFamily="34" charset="0"/>
                <a:cs typeface="Arial" panose="020B0604020202020204" pitchFamily="34" charset="0"/>
              </a:endParaRPr>
            </a:p>
          </p:txBody>
        </p:sp>
      </p:grpSp>
      <p:grpSp>
        <p:nvGrpSpPr>
          <p:cNvPr id="20" name="Group 19"/>
          <p:cNvGrpSpPr/>
          <p:nvPr/>
        </p:nvGrpSpPr>
        <p:grpSpPr>
          <a:xfrm>
            <a:off x="4657469" y="4771470"/>
            <a:ext cx="2233781" cy="1832328"/>
            <a:chOff x="142040" y="1796947"/>
            <a:chExt cx="1985106" cy="1513974"/>
          </a:xfrm>
        </p:grpSpPr>
        <p:sp>
          <p:nvSpPr>
            <p:cNvPr id="21" name="Rounded Rectangle 20"/>
            <p:cNvSpPr/>
            <p:nvPr/>
          </p:nvSpPr>
          <p:spPr>
            <a:xfrm>
              <a:off x="142040" y="1796947"/>
              <a:ext cx="1985106" cy="1513974"/>
            </a:xfrm>
            <a:prstGeom prst="roundRect">
              <a:avLst>
                <a:gd name="adj" fmla="val 10000"/>
              </a:avLst>
            </a:prstGeom>
            <a:solidFill>
              <a:srgbClr val="B8B8D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Rounded Rectangle 4"/>
            <p:cNvSpPr txBox="1"/>
            <p:nvPr/>
          </p:nvSpPr>
          <p:spPr>
            <a:xfrm>
              <a:off x="186383" y="1841290"/>
              <a:ext cx="1896420" cy="14252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1066800">
                <a:lnSpc>
                  <a:spcPct val="90000"/>
                </a:lnSpc>
                <a:spcBef>
                  <a:spcPct val="0"/>
                </a:spcBef>
                <a:spcAft>
                  <a:spcPct val="35000"/>
                </a:spcAft>
              </a:pPr>
              <a:r>
                <a:rPr lang="en-US" dirty="0">
                  <a:solidFill>
                    <a:schemeClr val="tx1"/>
                  </a:solidFill>
                  <a:latin typeface="Arial" panose="020B0604020202020204" pitchFamily="34" charset="0"/>
                  <a:cs typeface="Arial" panose="020B0604020202020204" pitchFamily="34" charset="0"/>
                </a:rPr>
                <a:t>The calves no longer require milk and can survive without their mothers. This is called weaning</a:t>
              </a:r>
              <a:endParaRPr lang="en-US" dirty="0">
                <a:solidFill>
                  <a:schemeClr val="tx1"/>
                </a:solidFill>
                <a:latin typeface="Arial" panose="020B0604020202020204" pitchFamily="34" charset="0"/>
                <a:cs typeface="Arial" panose="020B0604020202020204" pitchFamily="34" charset="0"/>
              </a:endParaRPr>
            </a:p>
          </p:txBody>
        </p:sp>
      </p:grpSp>
      <p:grpSp>
        <p:nvGrpSpPr>
          <p:cNvPr id="23" name="Group 22"/>
          <p:cNvGrpSpPr/>
          <p:nvPr/>
        </p:nvGrpSpPr>
        <p:grpSpPr>
          <a:xfrm>
            <a:off x="1374058" y="4771470"/>
            <a:ext cx="1985106" cy="1513974"/>
            <a:chOff x="142040" y="1796947"/>
            <a:chExt cx="1985106" cy="1513974"/>
          </a:xfrm>
        </p:grpSpPr>
        <p:sp>
          <p:nvSpPr>
            <p:cNvPr id="24" name="Rounded Rectangle 23"/>
            <p:cNvSpPr/>
            <p:nvPr/>
          </p:nvSpPr>
          <p:spPr>
            <a:xfrm>
              <a:off x="142040" y="1796947"/>
              <a:ext cx="1985106" cy="1513974"/>
            </a:xfrm>
            <a:prstGeom prst="roundRect">
              <a:avLst>
                <a:gd name="adj" fmla="val 10000"/>
              </a:avLst>
            </a:prstGeom>
            <a:solidFill>
              <a:srgbClr val="B8B8D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Rounded Rectangle 4"/>
            <p:cNvSpPr txBox="1"/>
            <p:nvPr/>
          </p:nvSpPr>
          <p:spPr>
            <a:xfrm>
              <a:off x="186383" y="1841290"/>
              <a:ext cx="1896420" cy="14252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dirty="0">
                  <a:solidFill>
                    <a:schemeClr val="tx1"/>
                  </a:solidFill>
                  <a:latin typeface="Arial" panose="020B0604020202020204" pitchFamily="34" charset="0"/>
                  <a:cs typeface="Arial" panose="020B0604020202020204" pitchFamily="34" charset="0"/>
                </a:rPr>
                <a:t>After birth (calving) the calf will stay with its mother for 6 – 9 months</a:t>
              </a:r>
              <a:endParaRPr lang="en-US" sz="1800" kern="1200" dirty="0">
                <a:solidFill>
                  <a:schemeClr val="tx1"/>
                </a:solidFill>
                <a:latin typeface="Arial" panose="020B0604020202020204" pitchFamily="34" charset="0"/>
                <a:cs typeface="Arial" panose="020B0604020202020204" pitchFamily="34" charset="0"/>
              </a:endParaRPr>
            </a:p>
          </p:txBody>
        </p:sp>
      </p:grpSp>
      <p:grpSp>
        <p:nvGrpSpPr>
          <p:cNvPr id="26" name="Group 25"/>
          <p:cNvGrpSpPr/>
          <p:nvPr/>
        </p:nvGrpSpPr>
        <p:grpSpPr>
          <a:xfrm>
            <a:off x="3853444" y="3739244"/>
            <a:ext cx="355352" cy="316918"/>
            <a:chOff x="2429660" y="761951"/>
            <a:chExt cx="355352" cy="316918"/>
          </a:xfrm>
        </p:grpSpPr>
        <p:sp>
          <p:nvSpPr>
            <p:cNvPr id="27" name="Right Arrow 26"/>
            <p:cNvSpPr/>
            <p:nvPr/>
          </p:nvSpPr>
          <p:spPr>
            <a:xfrm rot="1248">
              <a:off x="2429660" y="761951"/>
              <a:ext cx="355352" cy="316918"/>
            </a:xfrm>
            <a:prstGeom prst="rightArrow">
              <a:avLst>
                <a:gd name="adj1" fmla="val 60000"/>
                <a:gd name="adj2" fmla="val 50000"/>
              </a:avLst>
            </a:prstGeom>
            <a:solidFill>
              <a:srgbClr val="C3C4D9"/>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8" name="Right Arrow 4"/>
            <p:cNvSpPr txBox="1"/>
            <p:nvPr/>
          </p:nvSpPr>
          <p:spPr>
            <a:xfrm rot="1248">
              <a:off x="2429660" y="825318"/>
              <a:ext cx="260277" cy="1901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p:txBody>
        </p:sp>
      </p:grpSp>
      <p:grpSp>
        <p:nvGrpSpPr>
          <p:cNvPr id="29" name="Group 28"/>
          <p:cNvGrpSpPr/>
          <p:nvPr/>
        </p:nvGrpSpPr>
        <p:grpSpPr>
          <a:xfrm>
            <a:off x="7227919" y="3739309"/>
            <a:ext cx="355352" cy="316918"/>
            <a:chOff x="2429660" y="761951"/>
            <a:chExt cx="355352" cy="316918"/>
          </a:xfrm>
        </p:grpSpPr>
        <p:sp>
          <p:nvSpPr>
            <p:cNvPr id="30" name="Right Arrow 29"/>
            <p:cNvSpPr/>
            <p:nvPr/>
          </p:nvSpPr>
          <p:spPr>
            <a:xfrm rot="1248">
              <a:off x="2429660" y="761951"/>
              <a:ext cx="355352" cy="316918"/>
            </a:xfrm>
            <a:prstGeom prst="rightArrow">
              <a:avLst>
                <a:gd name="adj1" fmla="val 60000"/>
                <a:gd name="adj2" fmla="val 50000"/>
              </a:avLst>
            </a:prstGeom>
            <a:solidFill>
              <a:srgbClr val="C3C4D9"/>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1" name="Right Arrow 4"/>
            <p:cNvSpPr txBox="1"/>
            <p:nvPr/>
          </p:nvSpPr>
          <p:spPr>
            <a:xfrm rot="1248">
              <a:off x="2429660" y="825318"/>
              <a:ext cx="260277" cy="1901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p:txBody>
        </p:sp>
      </p:grpSp>
    </p:spTree>
    <p:extLst>
      <p:ext uri="{BB962C8B-B14F-4D97-AF65-F5344CB8AC3E}">
        <p14:creationId xmlns:p14="http://schemas.microsoft.com/office/powerpoint/2010/main" val="41763844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78F9C6E6CA40469EF8D815CB2EEB82" ma:contentTypeVersion="13" ma:contentTypeDescription="Create a new document." ma:contentTypeScope="" ma:versionID="e130adad84ea3ab2135b56c6c336c885">
  <xsd:schema xmlns:xsd="http://www.w3.org/2001/XMLSchema" xmlns:xs="http://www.w3.org/2001/XMLSchema" xmlns:p="http://schemas.microsoft.com/office/2006/metadata/properties" xmlns:ns3="8409cf61-8f5f-4421-9a3e-169c7d6c7b55" xmlns:ns4="3089966e-1c9a-40c5-9c65-11a87eb6eb54" targetNamespace="http://schemas.microsoft.com/office/2006/metadata/properties" ma:root="true" ma:fieldsID="77387c4e1bf2321a475d1827ccc9247f" ns3:_="" ns4:_="">
    <xsd:import namespace="8409cf61-8f5f-4421-9a3e-169c7d6c7b55"/>
    <xsd:import namespace="3089966e-1c9a-40c5-9c65-11a87eb6eb5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9cf61-8f5f-4421-9a3e-169c7d6c7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89966e-1c9a-40c5-9c65-11a87eb6eb5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9F411F-23C0-47FC-ADE3-7D70B7141361}">
  <ds:schemaRefs>
    <ds:schemaRef ds:uri="http://schemas.microsoft.com/sharepoint/v3/contenttype/forms"/>
  </ds:schemaRefs>
</ds:datastoreItem>
</file>

<file path=customXml/itemProps2.xml><?xml version="1.0" encoding="utf-8"?>
<ds:datastoreItem xmlns:ds="http://schemas.openxmlformats.org/officeDocument/2006/customXml" ds:itemID="{7F86A571-2154-40E3-9A91-B82A11C8269F}">
  <ds:schemaRefs>
    <ds:schemaRef ds:uri="8409cf61-8f5f-4421-9a3e-169c7d6c7b5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3089966e-1c9a-40c5-9c65-11a87eb6eb54"/>
    <ds:schemaRef ds:uri="http://www.w3.org/XML/1998/namespace"/>
    <ds:schemaRef ds:uri="http://purl.org/dc/dcmitype/"/>
  </ds:schemaRefs>
</ds:datastoreItem>
</file>

<file path=customXml/itemProps3.xml><?xml version="1.0" encoding="utf-8"?>
<ds:datastoreItem xmlns:ds="http://schemas.openxmlformats.org/officeDocument/2006/customXml" ds:itemID="{68B9F7E9-9204-46AC-B988-5F3B6106F6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09cf61-8f5f-4421-9a3e-169c7d6c7b55"/>
    <ds:schemaRef ds:uri="3089966e-1c9a-40c5-9c65-11a87eb6eb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242</TotalTime>
  <Words>871</Words>
  <Application>Microsoft Office PowerPoint</Application>
  <PresentationFormat>Widescreen</PresentationFormat>
  <Paragraphs>84</Paragraphs>
  <Slides>13</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13</vt:i4>
      </vt:variant>
    </vt:vector>
  </HeadingPairs>
  <TitlesOfParts>
    <vt:vector size="20" baseType="lpstr">
      <vt:lpstr>Arial</vt:lpstr>
      <vt:lpstr>Calibri</vt:lpstr>
      <vt:lpstr>ヒラギノ角ゴ Pro W3</vt:lpstr>
      <vt:lpstr>Office Theme</vt:lpstr>
      <vt:lpstr>Custom Design</vt:lpstr>
      <vt:lpstr>1_Custom Design</vt:lpstr>
      <vt:lpstr>3_Custom Design</vt:lpstr>
      <vt:lpstr>Cattle farming </vt:lpstr>
      <vt:lpstr>Agriculture in the UK</vt:lpstr>
      <vt:lpstr>Glossary</vt:lpstr>
      <vt:lpstr>Introduction to cattle farming</vt:lpstr>
      <vt:lpstr>Cattle breeding systems</vt:lpstr>
      <vt:lpstr>Breeds of cattle</vt:lpstr>
      <vt:lpstr>Breeds of cattle</vt:lpstr>
      <vt:lpstr>The lifecycle of cattle</vt:lpstr>
      <vt:lpstr>The lifecycle of cattle</vt:lpstr>
      <vt:lpstr>The lifecycle of cattle</vt:lpstr>
      <vt:lpstr>Diet of cattle</vt:lpstr>
      <vt:lpstr>Silage and hay making</vt:lpstr>
      <vt:lpstr>Cattle farming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Elsa Healey</cp:lastModifiedBy>
  <cp:revision>34</cp:revision>
  <dcterms:created xsi:type="dcterms:W3CDTF">2018-10-10T09:22:08Z</dcterms:created>
  <dcterms:modified xsi:type="dcterms:W3CDTF">2021-07-14T12:26:47Z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0x0101001778F9C6E6CA40469EF8D815CB2EEB82</vt:lpwstr>
  </property>
</Properties>
</file>