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slideLayouts/slideLayout5.xml" ContentType="application/vnd.openxmlformats-officedocument.presentationml.slideLayout+xml"/>
  <Override PartName="/ppt/theme/theme5.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0" r:id="rId4"/>
    <p:sldMasterId id="2147483652" r:id="rId5"/>
    <p:sldMasterId id="2147483656" r:id="rId6"/>
    <p:sldMasterId id="2147483662" r:id="rId7"/>
    <p:sldMasterId id="2147483664" r:id="rId8"/>
  </p:sldMasterIdLst>
  <p:sldIdLst>
    <p:sldId id="301" r:id="rId9"/>
    <p:sldId id="283" r:id="rId10"/>
    <p:sldId id="284" r:id="rId11"/>
    <p:sldId id="285" r:id="rId12"/>
    <p:sldId id="286" r:id="rId13"/>
    <p:sldId id="287" r:id="rId14"/>
    <p:sldId id="288" r:id="rId15"/>
    <p:sldId id="289" r:id="rId16"/>
    <p:sldId id="291" r:id="rId17"/>
    <p:sldId id="292" r:id="rId18"/>
    <p:sldId id="293" r:id="rId19"/>
    <p:sldId id="294" r:id="rId20"/>
    <p:sldId id="295" r:id="rId21"/>
    <p:sldId id="296" r:id="rId22"/>
    <p:sldId id="297" r:id="rId23"/>
    <p:sldId id="298" r:id="rId24"/>
    <p:sldId id="299" r:id="rId25"/>
    <p:sldId id="302"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9F3F"/>
    <a:srgbClr val="FCE3C2"/>
    <a:srgbClr val="F9D4B6"/>
    <a:srgbClr val="EDAD80"/>
    <a:srgbClr val="E46B2F"/>
    <a:srgbClr val="ED6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3664AF3-07A7-E199-76A6-AAAE334F69CD}" v="3" dt="2021-01-26T08:52:47.966"/>
    <p1510:client id="{F47BF0A4-A696-F0F8-AD83-0616AC7C4CF4}" v="102" dt="2021-07-13T09:52:46.07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875"/>
    <p:restoredTop sz="94655"/>
  </p:normalViewPr>
  <p:slideViewPr>
    <p:cSldViewPr snapToGrid="0" snapToObjects="1">
      <p:cViewPr varScale="1">
        <p:scale>
          <a:sx n="66" d="100"/>
          <a:sy n="66" d="100"/>
        </p:scale>
        <p:origin x="640" y="3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 Type="http://schemas.openxmlformats.org/officeDocument/2006/relationships/customXml" Target="../customXml/item3.xml"/><Relationship Id="rId21" Type="http://schemas.openxmlformats.org/officeDocument/2006/relationships/slide" Target="slides/slide13.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24" Type="http://schemas.openxmlformats.org/officeDocument/2006/relationships/slide" Target="slides/slide16.xml"/><Relationship Id="rId32"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viewProps" Target="viewProps.xml"/><Relationship Id="rId10" Type="http://schemas.openxmlformats.org/officeDocument/2006/relationships/slide" Target="slides/slide2.xml"/><Relationship Id="rId19" Type="http://schemas.openxmlformats.org/officeDocument/2006/relationships/slide" Target="slides/slide11.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y Ballam" userId="S::r.ballam@nutrition.org.uk::c142d6ba-9e44-42ad-85a8-e76793bc375e" providerId="AD" clId="Web-{63664AF3-07A7-E199-76A6-AAAE334F69CD}"/>
    <pc:docChg chg="modSld">
      <pc:chgData name="Roy Ballam" userId="S::r.ballam@nutrition.org.uk::c142d6ba-9e44-42ad-85a8-e76793bc375e" providerId="AD" clId="Web-{63664AF3-07A7-E199-76A6-AAAE334F69CD}" dt="2021-01-26T08:52:47.966" v="2" actId="20577"/>
      <pc:docMkLst>
        <pc:docMk/>
      </pc:docMkLst>
      <pc:sldChg chg="modSp">
        <pc:chgData name="Roy Ballam" userId="S::r.ballam@nutrition.org.uk::c142d6ba-9e44-42ad-85a8-e76793bc375e" providerId="AD" clId="Web-{63664AF3-07A7-E199-76A6-AAAE334F69CD}" dt="2021-01-26T08:52:47.966" v="2" actId="20577"/>
        <pc:sldMkLst>
          <pc:docMk/>
          <pc:sldMk cId="3778842334" sldId="265"/>
        </pc:sldMkLst>
        <pc:spChg chg="mod">
          <ac:chgData name="Roy Ballam" userId="S::r.ballam@nutrition.org.uk::c142d6ba-9e44-42ad-85a8-e76793bc375e" providerId="AD" clId="Web-{63664AF3-07A7-E199-76A6-AAAE334F69CD}" dt="2021-01-26T08:52:47.966" v="2" actId="20577"/>
          <ac:spMkLst>
            <pc:docMk/>
            <pc:sldMk cId="3778842334" sldId="265"/>
            <ac:spMk id="9" creationId="{00000000-0000-0000-0000-000000000000}"/>
          </ac:spMkLst>
        </pc:spChg>
      </pc:sldChg>
    </pc:docChg>
  </pc:docChgLst>
  <pc:docChgLst>
    <pc:chgData name="Guest User" userId="S::urn:spo:anon#9e58d9a673ca72866b4db1297fd4477a62155ac9b6962afeb8d6c3776491abfc::" providerId="AD" clId="Web-{F47BF0A4-A696-F0F8-AD83-0616AC7C4CF4}"/>
    <pc:docChg chg="modSld">
      <pc:chgData name="Guest User" userId="S::urn:spo:anon#9e58d9a673ca72866b4db1297fd4477a62155ac9b6962afeb8d6c3776491abfc::" providerId="AD" clId="Web-{F47BF0A4-A696-F0F8-AD83-0616AC7C4CF4}" dt="2021-07-13T09:52:46.072" v="96" actId="1076"/>
      <pc:docMkLst>
        <pc:docMk/>
      </pc:docMkLst>
      <pc:sldChg chg="modSp">
        <pc:chgData name="Guest User" userId="S::urn:spo:anon#9e58d9a673ca72866b4db1297fd4477a62155ac9b6962afeb8d6c3776491abfc::" providerId="AD" clId="Web-{F47BF0A4-A696-F0F8-AD83-0616AC7C4CF4}" dt="2021-07-13T09:46:35.780" v="6" actId="20577"/>
        <pc:sldMkLst>
          <pc:docMk/>
          <pc:sldMk cId="2077346296" sldId="283"/>
        </pc:sldMkLst>
        <pc:spChg chg="mod">
          <ac:chgData name="Guest User" userId="S::urn:spo:anon#9e58d9a673ca72866b4db1297fd4477a62155ac9b6962afeb8d6c3776491abfc::" providerId="AD" clId="Web-{F47BF0A4-A696-F0F8-AD83-0616AC7C4CF4}" dt="2021-07-13T09:46:35.780" v="6" actId="20577"/>
          <ac:spMkLst>
            <pc:docMk/>
            <pc:sldMk cId="2077346296" sldId="283"/>
            <ac:spMk id="3" creationId="{00000000-0000-0000-0000-000000000000}"/>
          </ac:spMkLst>
        </pc:spChg>
      </pc:sldChg>
      <pc:sldChg chg="modSp">
        <pc:chgData name="Guest User" userId="S::urn:spo:anon#9e58d9a673ca72866b4db1297fd4477a62155ac9b6962afeb8d6c3776491abfc::" providerId="AD" clId="Web-{F47BF0A4-A696-F0F8-AD83-0616AC7C4CF4}" dt="2021-07-13T09:47:45.938" v="36" actId="20577"/>
        <pc:sldMkLst>
          <pc:docMk/>
          <pc:sldMk cId="1701113912" sldId="284"/>
        </pc:sldMkLst>
        <pc:spChg chg="mod">
          <ac:chgData name="Guest User" userId="S::urn:spo:anon#9e58d9a673ca72866b4db1297fd4477a62155ac9b6962afeb8d6c3776491abfc::" providerId="AD" clId="Web-{F47BF0A4-A696-F0F8-AD83-0616AC7C4CF4}" dt="2021-07-13T09:47:45.938" v="36" actId="20577"/>
          <ac:spMkLst>
            <pc:docMk/>
            <pc:sldMk cId="1701113912" sldId="284"/>
            <ac:spMk id="3" creationId="{00000000-0000-0000-0000-000000000000}"/>
          </ac:spMkLst>
        </pc:spChg>
        <pc:picChg chg="mod">
          <ac:chgData name="Guest User" userId="S::urn:spo:anon#9e58d9a673ca72866b4db1297fd4477a62155ac9b6962afeb8d6c3776491abfc::" providerId="AD" clId="Web-{F47BF0A4-A696-F0F8-AD83-0616AC7C4CF4}" dt="2021-07-13T09:46:42.733" v="8" actId="14100"/>
          <ac:picMkLst>
            <pc:docMk/>
            <pc:sldMk cId="1701113912" sldId="284"/>
            <ac:picMk id="7172" creationId="{00000000-0000-0000-0000-000000000000}"/>
          </ac:picMkLst>
        </pc:picChg>
      </pc:sldChg>
      <pc:sldChg chg="modSp">
        <pc:chgData name="Guest User" userId="S::urn:spo:anon#9e58d9a673ca72866b4db1297fd4477a62155ac9b6962afeb8d6c3776491abfc::" providerId="AD" clId="Web-{F47BF0A4-A696-F0F8-AD83-0616AC7C4CF4}" dt="2021-07-13T09:48:28.049" v="46" actId="20577"/>
        <pc:sldMkLst>
          <pc:docMk/>
          <pc:sldMk cId="991721431" sldId="285"/>
        </pc:sldMkLst>
        <pc:spChg chg="mod">
          <ac:chgData name="Guest User" userId="S::urn:spo:anon#9e58d9a673ca72866b4db1297fd4477a62155ac9b6962afeb8d6c3776491abfc::" providerId="AD" clId="Web-{F47BF0A4-A696-F0F8-AD83-0616AC7C4CF4}" dt="2021-07-13T09:48:28.049" v="46" actId="20577"/>
          <ac:spMkLst>
            <pc:docMk/>
            <pc:sldMk cId="991721431" sldId="285"/>
            <ac:spMk id="3" creationId="{00000000-0000-0000-0000-000000000000}"/>
          </ac:spMkLst>
        </pc:spChg>
        <pc:spChg chg="mod">
          <ac:chgData name="Guest User" userId="S::urn:spo:anon#9e58d9a673ca72866b4db1297fd4477a62155ac9b6962afeb8d6c3776491abfc::" providerId="AD" clId="Web-{F47BF0A4-A696-F0F8-AD83-0616AC7C4CF4}" dt="2021-07-13T09:47:55.220" v="37" actId="1076"/>
          <ac:spMkLst>
            <pc:docMk/>
            <pc:sldMk cId="991721431" sldId="285"/>
            <ac:spMk id="5" creationId="{00000000-0000-0000-0000-000000000000}"/>
          </ac:spMkLst>
        </pc:spChg>
      </pc:sldChg>
      <pc:sldChg chg="modSp">
        <pc:chgData name="Guest User" userId="S::urn:spo:anon#9e58d9a673ca72866b4db1297fd4477a62155ac9b6962afeb8d6c3776491abfc::" providerId="AD" clId="Web-{F47BF0A4-A696-F0F8-AD83-0616AC7C4CF4}" dt="2021-07-13T09:48:37.440" v="47" actId="14100"/>
        <pc:sldMkLst>
          <pc:docMk/>
          <pc:sldMk cId="860413258" sldId="286"/>
        </pc:sldMkLst>
        <pc:spChg chg="mod">
          <ac:chgData name="Guest User" userId="S::urn:spo:anon#9e58d9a673ca72866b4db1297fd4477a62155ac9b6962afeb8d6c3776491abfc::" providerId="AD" clId="Web-{F47BF0A4-A696-F0F8-AD83-0616AC7C4CF4}" dt="2021-07-13T09:48:37.440" v="47" actId="14100"/>
          <ac:spMkLst>
            <pc:docMk/>
            <pc:sldMk cId="860413258" sldId="286"/>
            <ac:spMk id="3" creationId="{00000000-0000-0000-0000-000000000000}"/>
          </ac:spMkLst>
        </pc:spChg>
      </pc:sldChg>
      <pc:sldChg chg="modSp">
        <pc:chgData name="Guest User" userId="S::urn:spo:anon#9e58d9a673ca72866b4db1297fd4477a62155ac9b6962afeb8d6c3776491abfc::" providerId="AD" clId="Web-{F47BF0A4-A696-F0F8-AD83-0616AC7C4CF4}" dt="2021-07-13T09:48:57.362" v="52" actId="14100"/>
        <pc:sldMkLst>
          <pc:docMk/>
          <pc:sldMk cId="3622602781" sldId="287"/>
        </pc:sldMkLst>
        <pc:spChg chg="mod">
          <ac:chgData name="Guest User" userId="S::urn:spo:anon#9e58d9a673ca72866b4db1297fd4477a62155ac9b6962afeb8d6c3776491abfc::" providerId="AD" clId="Web-{F47BF0A4-A696-F0F8-AD83-0616AC7C4CF4}" dt="2021-07-13T09:48:57.362" v="52" actId="14100"/>
          <ac:spMkLst>
            <pc:docMk/>
            <pc:sldMk cId="3622602781" sldId="287"/>
            <ac:spMk id="4" creationId="{00000000-0000-0000-0000-000000000000}"/>
          </ac:spMkLst>
        </pc:spChg>
        <pc:picChg chg="mod">
          <ac:chgData name="Guest User" userId="S::urn:spo:anon#9e58d9a673ca72866b4db1297fd4477a62155ac9b6962afeb8d6c3776491abfc::" providerId="AD" clId="Web-{F47BF0A4-A696-F0F8-AD83-0616AC7C4CF4}" dt="2021-07-13T09:48:55.393" v="51" actId="14100"/>
          <ac:picMkLst>
            <pc:docMk/>
            <pc:sldMk cId="3622602781" sldId="287"/>
            <ac:picMk id="3" creationId="{00000000-0000-0000-0000-000000000000}"/>
          </ac:picMkLst>
        </pc:picChg>
      </pc:sldChg>
      <pc:sldChg chg="modSp">
        <pc:chgData name="Guest User" userId="S::urn:spo:anon#9e58d9a673ca72866b4db1297fd4477a62155ac9b6962afeb8d6c3776491abfc::" providerId="AD" clId="Web-{F47BF0A4-A696-F0F8-AD83-0616AC7C4CF4}" dt="2021-07-13T09:49:06.144" v="57" actId="1076"/>
        <pc:sldMkLst>
          <pc:docMk/>
          <pc:sldMk cId="1874297716" sldId="288"/>
        </pc:sldMkLst>
        <pc:spChg chg="mod">
          <ac:chgData name="Guest User" userId="S::urn:spo:anon#9e58d9a673ca72866b4db1297fd4477a62155ac9b6962afeb8d6c3776491abfc::" providerId="AD" clId="Web-{F47BF0A4-A696-F0F8-AD83-0616AC7C4CF4}" dt="2021-07-13T09:49:01.894" v="53" actId="14100"/>
          <ac:spMkLst>
            <pc:docMk/>
            <pc:sldMk cId="1874297716" sldId="288"/>
            <ac:spMk id="9" creationId="{00000000-0000-0000-0000-000000000000}"/>
          </ac:spMkLst>
        </pc:spChg>
        <pc:picChg chg="mod">
          <ac:chgData name="Guest User" userId="S::urn:spo:anon#9e58d9a673ca72866b4db1297fd4477a62155ac9b6962afeb8d6c3776491abfc::" providerId="AD" clId="Web-{F47BF0A4-A696-F0F8-AD83-0616AC7C4CF4}" dt="2021-07-13T09:49:06.144" v="57" actId="1076"/>
          <ac:picMkLst>
            <pc:docMk/>
            <pc:sldMk cId="1874297716" sldId="288"/>
            <ac:picMk id="3074" creationId="{00000000-0000-0000-0000-000000000000}"/>
          </ac:picMkLst>
        </pc:picChg>
      </pc:sldChg>
      <pc:sldChg chg="modSp">
        <pc:chgData name="Guest User" userId="S::urn:spo:anon#9e58d9a673ca72866b4db1297fd4477a62155ac9b6962afeb8d6c3776491abfc::" providerId="AD" clId="Web-{F47BF0A4-A696-F0F8-AD83-0616AC7C4CF4}" dt="2021-07-13T09:50:55.116" v="69" actId="20577"/>
        <pc:sldMkLst>
          <pc:docMk/>
          <pc:sldMk cId="2829768153" sldId="289"/>
        </pc:sldMkLst>
        <pc:spChg chg="mod">
          <ac:chgData name="Guest User" userId="S::urn:spo:anon#9e58d9a673ca72866b4db1297fd4477a62155ac9b6962afeb8d6c3776491abfc::" providerId="AD" clId="Web-{F47BF0A4-A696-F0F8-AD83-0616AC7C4CF4}" dt="2021-07-13T09:50:55.116" v="69" actId="20577"/>
          <ac:spMkLst>
            <pc:docMk/>
            <pc:sldMk cId="2829768153" sldId="289"/>
            <ac:spMk id="6" creationId="{00000000-0000-0000-0000-000000000000}"/>
          </ac:spMkLst>
        </pc:spChg>
        <pc:picChg chg="mod">
          <ac:chgData name="Guest User" userId="S::urn:spo:anon#9e58d9a673ca72866b4db1297fd4477a62155ac9b6962afeb8d6c3776491abfc::" providerId="AD" clId="Web-{F47BF0A4-A696-F0F8-AD83-0616AC7C4CF4}" dt="2021-07-13T09:49:26.988" v="61" actId="1076"/>
          <ac:picMkLst>
            <pc:docMk/>
            <pc:sldMk cId="2829768153" sldId="289"/>
            <ac:picMk id="2" creationId="{00000000-0000-0000-0000-000000000000}"/>
          </ac:picMkLst>
        </pc:picChg>
        <pc:picChg chg="mod">
          <ac:chgData name="Guest User" userId="S::urn:spo:anon#9e58d9a673ca72866b4db1297fd4477a62155ac9b6962afeb8d6c3776491abfc::" providerId="AD" clId="Web-{F47BF0A4-A696-F0F8-AD83-0616AC7C4CF4}" dt="2021-07-13T09:49:26.519" v="60" actId="14100"/>
          <ac:picMkLst>
            <pc:docMk/>
            <pc:sldMk cId="2829768153" sldId="289"/>
            <ac:picMk id="4" creationId="{00000000-0000-0000-0000-000000000000}"/>
          </ac:picMkLst>
        </pc:picChg>
      </pc:sldChg>
      <pc:sldChg chg="modSp">
        <pc:chgData name="Guest User" userId="S::urn:spo:anon#9e58d9a673ca72866b4db1297fd4477a62155ac9b6962afeb8d6c3776491abfc::" providerId="AD" clId="Web-{F47BF0A4-A696-F0F8-AD83-0616AC7C4CF4}" dt="2021-07-13T09:51:21.476" v="74" actId="20577"/>
        <pc:sldMkLst>
          <pc:docMk/>
          <pc:sldMk cId="2167219130" sldId="292"/>
        </pc:sldMkLst>
        <pc:spChg chg="mod">
          <ac:chgData name="Guest User" userId="S::urn:spo:anon#9e58d9a673ca72866b4db1297fd4477a62155ac9b6962afeb8d6c3776491abfc::" providerId="AD" clId="Web-{F47BF0A4-A696-F0F8-AD83-0616AC7C4CF4}" dt="2021-07-13T09:51:21.476" v="74" actId="20577"/>
          <ac:spMkLst>
            <pc:docMk/>
            <pc:sldMk cId="2167219130" sldId="292"/>
            <ac:spMk id="6" creationId="{00000000-0000-0000-0000-000000000000}"/>
          </ac:spMkLst>
        </pc:spChg>
        <pc:picChg chg="mod">
          <ac:chgData name="Guest User" userId="S::urn:spo:anon#9e58d9a673ca72866b4db1297fd4477a62155ac9b6962afeb8d6c3776491abfc::" providerId="AD" clId="Web-{F47BF0A4-A696-F0F8-AD83-0616AC7C4CF4}" dt="2021-07-13T09:51:12.397" v="72" actId="14100"/>
          <ac:picMkLst>
            <pc:docMk/>
            <pc:sldMk cId="2167219130" sldId="292"/>
            <ac:picMk id="8196" creationId="{00000000-0000-0000-0000-000000000000}"/>
          </ac:picMkLst>
        </pc:picChg>
      </pc:sldChg>
      <pc:sldChg chg="modSp">
        <pc:chgData name="Guest User" userId="S::urn:spo:anon#9e58d9a673ca72866b4db1297fd4477a62155ac9b6962afeb8d6c3776491abfc::" providerId="AD" clId="Web-{F47BF0A4-A696-F0F8-AD83-0616AC7C4CF4}" dt="2021-07-13T09:51:44.305" v="81" actId="20577"/>
        <pc:sldMkLst>
          <pc:docMk/>
          <pc:sldMk cId="1199022136" sldId="293"/>
        </pc:sldMkLst>
        <pc:spChg chg="mod">
          <ac:chgData name="Guest User" userId="S::urn:spo:anon#9e58d9a673ca72866b4db1297fd4477a62155ac9b6962afeb8d6c3776491abfc::" providerId="AD" clId="Web-{F47BF0A4-A696-F0F8-AD83-0616AC7C4CF4}" dt="2021-07-13T09:51:44.305" v="81" actId="20577"/>
          <ac:spMkLst>
            <pc:docMk/>
            <pc:sldMk cId="1199022136" sldId="293"/>
            <ac:spMk id="3" creationId="{00000000-0000-0000-0000-000000000000}"/>
          </ac:spMkLst>
        </pc:spChg>
        <pc:picChg chg="mod">
          <ac:chgData name="Guest User" userId="S::urn:spo:anon#9e58d9a673ca72866b4db1297fd4477a62155ac9b6962afeb8d6c3776491abfc::" providerId="AD" clId="Web-{F47BF0A4-A696-F0F8-AD83-0616AC7C4CF4}" dt="2021-07-13T09:51:28.101" v="77" actId="14100"/>
          <ac:picMkLst>
            <pc:docMk/>
            <pc:sldMk cId="1199022136" sldId="293"/>
            <ac:picMk id="4" creationId="{00000000-0000-0000-0000-000000000000}"/>
          </ac:picMkLst>
        </pc:picChg>
      </pc:sldChg>
      <pc:sldChg chg="modSp">
        <pc:chgData name="Guest User" userId="S::urn:spo:anon#9e58d9a673ca72866b4db1297fd4477a62155ac9b6962afeb8d6c3776491abfc::" providerId="AD" clId="Web-{F47BF0A4-A696-F0F8-AD83-0616AC7C4CF4}" dt="2021-07-13T09:51:58.602" v="86" actId="14100"/>
        <pc:sldMkLst>
          <pc:docMk/>
          <pc:sldMk cId="1997767036" sldId="294"/>
        </pc:sldMkLst>
        <pc:spChg chg="mod">
          <ac:chgData name="Guest User" userId="S::urn:spo:anon#9e58d9a673ca72866b4db1297fd4477a62155ac9b6962afeb8d6c3776491abfc::" providerId="AD" clId="Web-{F47BF0A4-A696-F0F8-AD83-0616AC7C4CF4}" dt="2021-07-13T09:51:58.602" v="86" actId="14100"/>
          <ac:spMkLst>
            <pc:docMk/>
            <pc:sldMk cId="1997767036" sldId="294"/>
            <ac:spMk id="3" creationId="{00000000-0000-0000-0000-000000000000}"/>
          </ac:spMkLst>
        </pc:spChg>
        <pc:picChg chg="mod">
          <ac:chgData name="Guest User" userId="S::urn:spo:anon#9e58d9a673ca72866b4db1297fd4477a62155ac9b6962afeb8d6c3776491abfc::" providerId="AD" clId="Web-{F47BF0A4-A696-F0F8-AD83-0616AC7C4CF4}" dt="2021-07-13T09:51:53.883" v="84" actId="14100"/>
          <ac:picMkLst>
            <pc:docMk/>
            <pc:sldMk cId="1997767036" sldId="294"/>
            <ac:picMk id="5" creationId="{00000000-0000-0000-0000-000000000000}"/>
          </ac:picMkLst>
        </pc:picChg>
      </pc:sldChg>
      <pc:sldChg chg="modSp">
        <pc:chgData name="Guest User" userId="S::urn:spo:anon#9e58d9a673ca72866b4db1297fd4477a62155ac9b6962afeb8d6c3776491abfc::" providerId="AD" clId="Web-{F47BF0A4-A696-F0F8-AD83-0616AC7C4CF4}" dt="2021-07-13T09:52:08.321" v="93" actId="1076"/>
        <pc:sldMkLst>
          <pc:docMk/>
          <pc:sldMk cId="3287890356" sldId="295"/>
        </pc:sldMkLst>
        <pc:spChg chg="mod">
          <ac:chgData name="Guest User" userId="S::urn:spo:anon#9e58d9a673ca72866b4db1297fd4477a62155ac9b6962afeb8d6c3776491abfc::" providerId="AD" clId="Web-{F47BF0A4-A696-F0F8-AD83-0616AC7C4CF4}" dt="2021-07-13T09:52:05.868" v="91" actId="20577"/>
          <ac:spMkLst>
            <pc:docMk/>
            <pc:sldMk cId="3287890356" sldId="295"/>
            <ac:spMk id="3" creationId="{00000000-0000-0000-0000-000000000000}"/>
          </ac:spMkLst>
        </pc:spChg>
        <pc:picChg chg="mod">
          <ac:chgData name="Guest User" userId="S::urn:spo:anon#9e58d9a673ca72866b4db1297fd4477a62155ac9b6962afeb8d6c3776491abfc::" providerId="AD" clId="Web-{F47BF0A4-A696-F0F8-AD83-0616AC7C4CF4}" dt="2021-07-13T09:52:08.321" v="93" actId="1076"/>
          <ac:picMkLst>
            <pc:docMk/>
            <pc:sldMk cId="3287890356" sldId="295"/>
            <ac:picMk id="5" creationId="{00000000-0000-0000-0000-000000000000}"/>
          </ac:picMkLst>
        </pc:picChg>
      </pc:sldChg>
      <pc:sldChg chg="modSp">
        <pc:chgData name="Guest User" userId="S::urn:spo:anon#9e58d9a673ca72866b4db1297fd4477a62155ac9b6962afeb8d6c3776491abfc::" providerId="AD" clId="Web-{F47BF0A4-A696-F0F8-AD83-0616AC7C4CF4}" dt="2021-07-13T09:52:26.806" v="94" actId="14100"/>
        <pc:sldMkLst>
          <pc:docMk/>
          <pc:sldMk cId="2099732451" sldId="296"/>
        </pc:sldMkLst>
        <pc:spChg chg="mod">
          <ac:chgData name="Guest User" userId="S::urn:spo:anon#9e58d9a673ca72866b4db1297fd4477a62155ac9b6962afeb8d6c3776491abfc::" providerId="AD" clId="Web-{F47BF0A4-A696-F0F8-AD83-0616AC7C4CF4}" dt="2021-07-13T09:52:26.806" v="94" actId="14100"/>
          <ac:spMkLst>
            <pc:docMk/>
            <pc:sldMk cId="2099732451" sldId="296"/>
            <ac:spMk id="3" creationId="{00000000-0000-0000-0000-000000000000}"/>
          </ac:spMkLst>
        </pc:spChg>
      </pc:sldChg>
      <pc:sldChg chg="modSp">
        <pc:chgData name="Guest User" userId="S::urn:spo:anon#9e58d9a673ca72866b4db1297fd4477a62155ac9b6962afeb8d6c3776491abfc::" providerId="AD" clId="Web-{F47BF0A4-A696-F0F8-AD83-0616AC7C4CF4}" dt="2021-07-13T09:52:46.072" v="96" actId="1076"/>
        <pc:sldMkLst>
          <pc:docMk/>
          <pc:sldMk cId="3143891029" sldId="299"/>
        </pc:sldMkLst>
        <pc:picChg chg="mod">
          <ac:chgData name="Guest User" userId="S::urn:spo:anon#9e58d9a673ca72866b4db1297fd4477a62155ac9b6962afeb8d6c3776491abfc::" providerId="AD" clId="Web-{F47BF0A4-A696-F0F8-AD83-0616AC7C4CF4}" dt="2021-07-13T09:52:46.072" v="96" actId="1076"/>
          <ac:picMkLst>
            <pc:docMk/>
            <pc:sldMk cId="3143891029" sldId="299"/>
            <ac:picMk id="2" creationId="{00000000-0000-0000-0000-000000000000}"/>
          </ac:picMkLst>
        </pc:picChg>
        <pc:picChg chg="mod">
          <ac:chgData name="Guest User" userId="S::urn:spo:anon#9e58d9a673ca72866b4db1297fd4477a62155ac9b6962afeb8d6c3776491abfc::" providerId="AD" clId="Web-{F47BF0A4-A696-F0F8-AD83-0616AC7C4CF4}" dt="2021-07-13T09:52:44.994" v="95" actId="1076"/>
          <ac:picMkLst>
            <pc:docMk/>
            <pc:sldMk cId="3143891029" sldId="299"/>
            <ac:picMk id="7" creationId="{00000000-0000-0000-0000-000000000000}"/>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53512" y="587760"/>
            <a:ext cx="9144000" cy="635491"/>
          </a:xfrm>
          <a:prstGeom prst="rect">
            <a:avLst/>
          </a:prstGeom>
        </p:spPr>
        <p:txBody>
          <a:bodyPr lIns="0" tIns="0" rIns="0" bIns="0" anchor="t"/>
          <a:lstStyle>
            <a:lvl1pPr algn="l">
              <a:defRPr sz="4000" b="1" i="0">
                <a:solidFill>
                  <a:srgbClr val="EF9F3F"/>
                </a:solidFill>
                <a:latin typeface="Arial" charset="0"/>
                <a:ea typeface="Arial" charset="0"/>
                <a:cs typeface="Arial" charset="0"/>
              </a:defRPr>
            </a:lvl1pPr>
          </a:lstStyle>
          <a:p>
            <a:r>
              <a:rPr lang="en-US" dirty="0"/>
              <a:t>Section Title</a:t>
            </a:r>
          </a:p>
        </p:txBody>
      </p:sp>
      <p:sp>
        <p:nvSpPr>
          <p:cNvPr id="3" name="Subtitle 2"/>
          <p:cNvSpPr>
            <a:spLocks noGrp="1"/>
          </p:cNvSpPr>
          <p:nvPr>
            <p:ph type="subTitle" idx="1" hasCustomPrompt="1"/>
          </p:nvPr>
        </p:nvSpPr>
        <p:spPr>
          <a:xfrm>
            <a:off x="1153512" y="3065488"/>
            <a:ext cx="9144000" cy="3087973"/>
          </a:xfrm>
          <a:prstGeom prst="rect">
            <a:avLst/>
          </a:prstGeom>
        </p:spPr>
        <p:txBody>
          <a:bodyPr lIns="0" tIns="0" rIns="0" bIns="0"/>
          <a:lstStyle>
            <a:lvl1pPr marL="285750" indent="-285750" algn="l">
              <a:buFont typeface="Arial" charset="0"/>
              <a:buChar char="•"/>
              <a:defRPr sz="18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a:t>
            </a:r>
          </a:p>
        </p:txBody>
      </p:sp>
    </p:spTree>
    <p:extLst>
      <p:ext uri="{BB962C8B-B14F-4D97-AF65-F5344CB8AC3E}">
        <p14:creationId xmlns:p14="http://schemas.microsoft.com/office/powerpoint/2010/main" val="8237676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69274" y="1563798"/>
            <a:ext cx="9720000" cy="720000"/>
          </a:xfrm>
          <a:prstGeom prst="rect">
            <a:avLst/>
          </a:prstGeom>
        </p:spPr>
        <p:txBody>
          <a:bodyPr lIns="0" tIns="0" rIns="0" bIns="0" anchor="t"/>
          <a:lstStyle>
            <a:lvl1pPr algn="l">
              <a:defRPr sz="3400" b="1" i="0">
                <a:solidFill>
                  <a:srgbClr val="EF9F3F"/>
                </a:solidFill>
                <a:latin typeface="Arial" charset="0"/>
                <a:ea typeface="Arial" charset="0"/>
                <a:cs typeface="Arial" charset="0"/>
              </a:defRPr>
            </a:lvl1pPr>
          </a:lstStyle>
          <a:p>
            <a:r>
              <a:rPr lang="en-US" dirty="0"/>
              <a:t>Heading</a:t>
            </a:r>
          </a:p>
        </p:txBody>
      </p:sp>
      <p:sp>
        <p:nvSpPr>
          <p:cNvPr id="3" name="Subtitle 2"/>
          <p:cNvSpPr>
            <a:spLocks noGrp="1"/>
          </p:cNvSpPr>
          <p:nvPr>
            <p:ph type="subTitle" idx="1" hasCustomPrompt="1"/>
          </p:nvPr>
        </p:nvSpPr>
        <p:spPr>
          <a:xfrm>
            <a:off x="1169276" y="2571092"/>
            <a:ext cx="9720000" cy="3600000"/>
          </a:xfrm>
          <a:prstGeom prst="rect">
            <a:avLst/>
          </a:prstGeom>
        </p:spPr>
        <p:txBody>
          <a:bodyPr lIns="0" tIns="0" rIns="0" bIns="0" numCol="1" anchor="t"/>
          <a:lstStyle>
            <a:lvl1pPr marL="285750" indent="-285750" algn="l">
              <a:buSzPct val="90000"/>
              <a:buFont typeface="Arial" charset="0"/>
              <a:buChar char="•"/>
              <a:defRPr sz="1800" b="0" i="0">
                <a:solidFill>
                  <a:schemeClr val="tx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 here</a:t>
            </a:r>
          </a:p>
        </p:txBody>
      </p:sp>
    </p:spTree>
    <p:extLst>
      <p:ext uri="{BB962C8B-B14F-4D97-AF65-F5344CB8AC3E}">
        <p14:creationId xmlns:p14="http://schemas.microsoft.com/office/powerpoint/2010/main" val="15513439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2" name="Rectangle 11"/>
          <p:cNvSpPr/>
          <p:nvPr userDrawn="1"/>
        </p:nvSpPr>
        <p:spPr>
          <a:xfrm>
            <a:off x="6209274" y="2571092"/>
            <a:ext cx="4680000" cy="3600000"/>
          </a:xfrm>
          <a:prstGeom prst="rect">
            <a:avLst/>
          </a:prstGeom>
          <a:solidFill>
            <a:srgbClr val="FCE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ext Placeholder 2"/>
          <p:cNvSpPr>
            <a:spLocks noGrp="1"/>
          </p:cNvSpPr>
          <p:nvPr>
            <p:ph type="body" idx="1" hasCustomPrompt="1"/>
          </p:nvPr>
        </p:nvSpPr>
        <p:spPr>
          <a:xfrm>
            <a:off x="1169276" y="2571092"/>
            <a:ext cx="4680000" cy="3600000"/>
          </a:xfrm>
          <a:prstGeom prst="rect">
            <a:avLst/>
          </a:prstGeom>
        </p:spPr>
        <p:txBody>
          <a:bodyPr lIns="0" tIns="0" rIns="0" bIns="0" anchor="t">
            <a:normAutofit/>
          </a:bodyPr>
          <a:lstStyle>
            <a:lvl1pPr marL="285750" indent="-285750">
              <a:buSzPct val="90000"/>
              <a:buFont typeface="Arial" charset="0"/>
              <a:buChar char="•"/>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5" name="Text Placeholder 4"/>
          <p:cNvSpPr>
            <a:spLocks noGrp="1"/>
          </p:cNvSpPr>
          <p:nvPr>
            <p:ph type="body" sz="quarter" idx="3" hasCustomPrompt="1"/>
          </p:nvPr>
        </p:nvSpPr>
        <p:spPr>
          <a:xfrm>
            <a:off x="6398461" y="2760281"/>
            <a:ext cx="4320000" cy="3240000"/>
          </a:xfrm>
          <a:prstGeom prst="rect">
            <a:avLst/>
          </a:prstGeom>
        </p:spPr>
        <p:txBody>
          <a:bodyPr lIns="0" tIns="0" rIns="0" bIns="0" anchor="t">
            <a:normAutofit/>
          </a:bodyPr>
          <a:lstStyle>
            <a:lvl1pPr marL="0" indent="0">
              <a:buNone/>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13" name="Title 1"/>
          <p:cNvSpPr>
            <a:spLocks noGrp="1"/>
          </p:cNvSpPr>
          <p:nvPr>
            <p:ph type="title" hasCustomPrompt="1"/>
          </p:nvPr>
        </p:nvSpPr>
        <p:spPr>
          <a:xfrm>
            <a:off x="1169276" y="1563798"/>
            <a:ext cx="9720000" cy="720000"/>
          </a:xfrm>
          <a:prstGeom prst="rect">
            <a:avLst/>
          </a:prstGeom>
        </p:spPr>
        <p:txBody>
          <a:bodyPr lIns="0" tIns="0" rIns="0" bIns="0"/>
          <a:lstStyle>
            <a:lvl1pPr>
              <a:defRPr sz="3400" b="1" i="0">
                <a:solidFill>
                  <a:srgbClr val="EF9F3F"/>
                </a:solidFill>
                <a:latin typeface="Arial" charset="0"/>
                <a:ea typeface="Arial" charset="0"/>
                <a:cs typeface="Arial" charset="0"/>
              </a:defRPr>
            </a:lvl1pPr>
          </a:lstStyle>
          <a:p>
            <a:r>
              <a:rPr lang="en-US" dirty="0"/>
              <a:t>Heading</a:t>
            </a:r>
          </a:p>
        </p:txBody>
      </p:sp>
    </p:spTree>
    <p:extLst>
      <p:ext uri="{BB962C8B-B14F-4D97-AF65-F5344CB8AC3E}">
        <p14:creationId xmlns:p14="http://schemas.microsoft.com/office/powerpoint/2010/main" val="280007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53512" y="587760"/>
            <a:ext cx="9144000" cy="635491"/>
          </a:xfrm>
          <a:prstGeom prst="rect">
            <a:avLst/>
          </a:prstGeom>
        </p:spPr>
        <p:txBody>
          <a:bodyPr lIns="0" tIns="0" rIns="0" bIns="0" anchor="t"/>
          <a:lstStyle>
            <a:lvl1pPr algn="l">
              <a:defRPr sz="4000" b="1" i="0">
                <a:solidFill>
                  <a:srgbClr val="EF9F3F"/>
                </a:solidFill>
                <a:latin typeface="Arial" charset="0"/>
                <a:ea typeface="Arial" charset="0"/>
                <a:cs typeface="Arial" charset="0"/>
              </a:defRPr>
            </a:lvl1pPr>
          </a:lstStyle>
          <a:p>
            <a:r>
              <a:rPr lang="en-US" dirty="0"/>
              <a:t>Section Title</a:t>
            </a:r>
          </a:p>
        </p:txBody>
      </p:sp>
      <p:sp>
        <p:nvSpPr>
          <p:cNvPr id="3" name="Subtitle 2"/>
          <p:cNvSpPr>
            <a:spLocks noGrp="1"/>
          </p:cNvSpPr>
          <p:nvPr>
            <p:ph type="subTitle" idx="1" hasCustomPrompt="1"/>
          </p:nvPr>
        </p:nvSpPr>
        <p:spPr>
          <a:xfrm>
            <a:off x="1153512" y="3065488"/>
            <a:ext cx="9144000" cy="3087973"/>
          </a:xfrm>
          <a:prstGeom prst="rect">
            <a:avLst/>
          </a:prstGeom>
        </p:spPr>
        <p:txBody>
          <a:bodyPr lIns="0" tIns="0" rIns="0" bIns="0"/>
          <a:lstStyle>
            <a:lvl1pPr marL="285750" indent="-285750" algn="l">
              <a:buFont typeface="Arial" charset="0"/>
              <a:buChar char="•"/>
              <a:defRPr sz="18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a:t>
            </a:r>
          </a:p>
        </p:txBody>
      </p:sp>
    </p:spTree>
    <p:extLst>
      <p:ext uri="{BB962C8B-B14F-4D97-AF65-F5344CB8AC3E}">
        <p14:creationId xmlns:p14="http://schemas.microsoft.com/office/powerpoint/2010/main" val="17612295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2452" y="3531477"/>
            <a:ext cx="9144000" cy="733096"/>
          </a:xfrm>
          <a:prstGeom prst="rect">
            <a:avLst/>
          </a:prstGeom>
        </p:spPr>
        <p:txBody>
          <a:bodyPr lIns="0" tIns="0" rIns="0" bIns="0" anchor="t"/>
          <a:lstStyle>
            <a:lvl1pPr algn="l">
              <a:defRPr sz="4400" b="1" i="0" baseline="0">
                <a:solidFill>
                  <a:schemeClr val="bg1"/>
                </a:solidFill>
                <a:latin typeface="Arial" charset="0"/>
                <a:ea typeface="Arial" charset="0"/>
                <a:cs typeface="Arial" charset="0"/>
              </a:defRPr>
            </a:lvl1pPr>
          </a:lstStyle>
          <a:p>
            <a:r>
              <a:rPr lang="en-US" dirty="0"/>
              <a:t>Title</a:t>
            </a:r>
          </a:p>
        </p:txBody>
      </p:sp>
    </p:spTree>
    <p:extLst>
      <p:ext uri="{BB962C8B-B14F-4D97-AF65-F5344CB8AC3E}">
        <p14:creationId xmlns:p14="http://schemas.microsoft.com/office/powerpoint/2010/main" val="415429156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hyperlink" Target="http://www.foodafactoflife.org.uk/" TargetMode="Externa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hyperlink" Target="http://www.foodafactoflife.org.uk/"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hyperlink" Target="http://www.foodafactoflife.org.uk/"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4.xml"/><Relationship Id="rId1" Type="http://schemas.openxmlformats.org/officeDocument/2006/relationships/slideLayout" Target="../slideLayouts/slideLayout4.xml"/><Relationship Id="rId4" Type="http://schemas.openxmlformats.org/officeDocument/2006/relationships/hyperlink" Target="http://www.foodafactoflife.org.uk/" TargetMode="Externa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5.xml"/><Relationship Id="rId1" Type="http://schemas.openxmlformats.org/officeDocument/2006/relationships/slideLayout" Target="../slideLayouts/slideLayout5.xml"/><Relationship Id="rId5" Type="http://schemas.openxmlformats.org/officeDocument/2006/relationships/hyperlink" Target="http://www.foodafactoflife.org.uk/" TargetMode="Externa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2021</a:t>
            </a:r>
          </a:p>
        </p:txBody>
      </p:sp>
    </p:spTree>
    <p:extLst>
      <p:ext uri="{BB962C8B-B14F-4D97-AF65-F5344CB8AC3E}">
        <p14:creationId xmlns:p14="http://schemas.microsoft.com/office/powerpoint/2010/main" val="1498317190"/>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2021</a:t>
            </a:r>
          </a:p>
        </p:txBody>
      </p:sp>
    </p:spTree>
    <p:extLst>
      <p:ext uri="{BB962C8B-B14F-4D97-AF65-F5344CB8AC3E}">
        <p14:creationId xmlns:p14="http://schemas.microsoft.com/office/powerpoint/2010/main" val="1822393236"/>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8" name="TextBox 7"/>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2021</a:t>
            </a:r>
          </a:p>
        </p:txBody>
      </p:sp>
    </p:spTree>
    <p:extLst>
      <p:ext uri="{BB962C8B-B14F-4D97-AF65-F5344CB8AC3E}">
        <p14:creationId xmlns:p14="http://schemas.microsoft.com/office/powerpoint/2010/main" val="178814360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2021</a:t>
            </a:r>
          </a:p>
        </p:txBody>
      </p:sp>
    </p:spTree>
    <p:extLst>
      <p:ext uri="{BB962C8B-B14F-4D97-AF65-F5344CB8AC3E}">
        <p14:creationId xmlns:p14="http://schemas.microsoft.com/office/powerpoint/2010/main" val="2955233225"/>
      </p:ext>
    </p:extLst>
  </p:cSld>
  <p:clrMap bg1="lt1" tx1="dk1" bg2="lt2" tx2="dk2" accent1="accent1" accent2="accent2" accent3="accent3" accent4="accent4" accent5="accent5" accent6="accent6" hlink="hlink" folHlink="folHlink"/>
  <p:sldLayoutIdLst>
    <p:sldLayoutId id="214748366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8" name="Picture 7"/>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9439453" y="358589"/>
            <a:ext cx="2044335" cy="1435165"/>
          </a:xfrm>
          <a:prstGeom prst="rect">
            <a:avLst/>
          </a:prstGeom>
        </p:spPr>
      </p:pic>
      <p:sp>
        <p:nvSpPr>
          <p:cNvPr id="9" name="TextBox 8"/>
          <p:cNvSpPr txBox="1"/>
          <p:nvPr userDrawn="1"/>
        </p:nvSpPr>
        <p:spPr>
          <a:xfrm>
            <a:off x="1169326"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5"/>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a:t>
            </a:r>
            <a:r>
              <a:rPr lang="en-US" sz="900" b="0" i="0" baseline="0" dirty="0">
                <a:solidFill>
                  <a:schemeClr val="tx1"/>
                </a:solidFill>
                <a:latin typeface="Arial" charset="0"/>
                <a:ea typeface="Arial" charset="0"/>
                <a:cs typeface="Arial" charset="0"/>
              </a:rPr>
              <a:t> Food – </a:t>
            </a:r>
            <a:r>
              <a:rPr lang="en-US" sz="900" b="0" i="0" dirty="0">
                <a:solidFill>
                  <a:schemeClr val="tx1"/>
                </a:solidFill>
                <a:latin typeface="Arial" charset="0"/>
                <a:ea typeface="Arial" charset="0"/>
                <a:cs typeface="Arial" charset="0"/>
              </a:rPr>
              <a:t>a fact of life 2021</a:t>
            </a:r>
          </a:p>
        </p:txBody>
      </p:sp>
    </p:spTree>
    <p:extLst>
      <p:ext uri="{BB962C8B-B14F-4D97-AF65-F5344CB8AC3E}">
        <p14:creationId xmlns:p14="http://schemas.microsoft.com/office/powerpoint/2010/main" val="3287248718"/>
      </p:ext>
    </p:extLst>
  </p:cSld>
  <p:clrMap bg1="lt1" tx1="dk1" bg2="lt2" tx2="dk2" accent1="accent1" accent2="accent2" accent3="accent3" accent4="accent4" accent5="accent5" accent6="accent6" hlink="hlink" folHlink="folHlink"/>
  <p:sldLayoutIdLst>
    <p:sldLayoutId id="2147483665" r:id="rId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food.gov.uk/safety-hygiene/home-food-fact-checker" TargetMode="External"/><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jpeg"/><Relationship Id="rId1" Type="http://schemas.openxmlformats.org/officeDocument/2006/relationships/slideLayout" Target="../slideLayouts/slideLayout2.xml"/><Relationship Id="rId6" Type="http://schemas.openxmlformats.org/officeDocument/2006/relationships/image" Target="../media/image24.jpeg"/><Relationship Id="rId5" Type="http://schemas.openxmlformats.org/officeDocument/2006/relationships/image" Target="../media/image23.jpeg"/><Relationship Id="rId4" Type="http://schemas.openxmlformats.org/officeDocument/2006/relationships/image" Target="../media/image22.jpeg"/></Relationships>
</file>

<file path=ppt/slides/_rels/slide18.xml.rels><?xml version="1.0" encoding="UTF-8" standalone="yes"?>
<Relationships xmlns="http://schemas.openxmlformats.org/package/2006/relationships"><Relationship Id="rId2" Type="http://schemas.openxmlformats.org/officeDocument/2006/relationships/hyperlink" Target="https://www.foodafactoflife.org.uk/whole-school/whole-school-approach/guidelines-for-school-education-resources-about-food/" TargetMode="Externa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riceassociation.org.uk/" TargetMode="External"/><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www.riceassociation.org.uk/"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Rice</a:t>
            </a:r>
          </a:p>
        </p:txBody>
      </p:sp>
    </p:spTree>
    <p:extLst>
      <p:ext uri="{BB962C8B-B14F-4D97-AF65-F5344CB8AC3E}">
        <p14:creationId xmlns:p14="http://schemas.microsoft.com/office/powerpoint/2010/main" val="26145416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GB" dirty="0"/>
              <a:t>Different types of rice and their use in dishes</a:t>
            </a:r>
          </a:p>
        </p:txBody>
      </p:sp>
      <p:sp>
        <p:nvSpPr>
          <p:cNvPr id="6" name="Subtitle 5"/>
          <p:cNvSpPr>
            <a:spLocks noGrp="1"/>
          </p:cNvSpPr>
          <p:nvPr>
            <p:ph type="subTitle" idx="1"/>
          </p:nvPr>
        </p:nvSpPr>
        <p:spPr>
          <a:xfrm>
            <a:off x="1169276" y="2571092"/>
            <a:ext cx="7674278" cy="3600000"/>
          </a:xfrm>
        </p:spPr>
        <p:txBody>
          <a:bodyPr/>
          <a:lstStyle/>
          <a:p>
            <a:pPr marL="0" indent="0" fontAlgn="base">
              <a:buNone/>
            </a:pPr>
            <a:r>
              <a:rPr lang="en-GB" sz="2000" dirty="0"/>
              <a:t>Rice is very versatile. It can be served as an accompaniment to a meal, be the basis of a main dish, or served in starters and as a pudding.</a:t>
            </a:r>
          </a:p>
          <a:p>
            <a:pPr marL="0" indent="0" fontAlgn="base">
              <a:buNone/>
            </a:pPr>
            <a:r>
              <a:rPr lang="en-GB" sz="2000" dirty="0">
                <a:latin typeface="Arial"/>
                <a:cs typeface="Arial"/>
              </a:rPr>
              <a:t>Many countries start the day with a rice breakfast, such as congee in China and rice porridge in Japan. </a:t>
            </a:r>
            <a:endParaRPr lang="en-GB" sz="2000" dirty="0"/>
          </a:p>
          <a:p>
            <a:pPr marL="0" indent="0" fontAlgn="base">
              <a:buNone/>
            </a:pPr>
            <a:r>
              <a:rPr lang="en-GB" sz="2000" dirty="0"/>
              <a:t>The rice varieties can be divided into three basic groups, long grain, short grain and medium grain. Within the groups there are also speciality and aromatic rice.</a:t>
            </a:r>
          </a:p>
          <a:p>
            <a:pPr fontAlgn="base"/>
            <a:endParaRPr lang="en-GB" sz="2000" dirty="0"/>
          </a:p>
          <a:p>
            <a:endParaRPr lang="en-GB" dirty="0"/>
          </a:p>
        </p:txBody>
      </p:sp>
      <p:pic>
        <p:nvPicPr>
          <p:cNvPr id="8196" name="Picture 4" descr="Rice types. Assortment of different rice types royalty free stock photo"/>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9212202" y="2489031"/>
            <a:ext cx="2478546" cy="38095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672191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Different types of rice and their use in dishes</a:t>
            </a:r>
          </a:p>
        </p:txBody>
      </p:sp>
      <p:sp>
        <p:nvSpPr>
          <p:cNvPr id="3" name="Subtitle 2"/>
          <p:cNvSpPr>
            <a:spLocks noGrp="1"/>
          </p:cNvSpPr>
          <p:nvPr>
            <p:ph type="subTitle" idx="1"/>
          </p:nvPr>
        </p:nvSpPr>
        <p:spPr>
          <a:xfrm>
            <a:off x="1169276" y="2571092"/>
            <a:ext cx="5704467" cy="3600000"/>
          </a:xfrm>
        </p:spPr>
        <p:txBody>
          <a:bodyPr/>
          <a:lstStyle/>
          <a:p>
            <a:pPr marL="0" indent="0">
              <a:buNone/>
            </a:pPr>
            <a:r>
              <a:rPr lang="en-GB" sz="2000" b="1" dirty="0"/>
              <a:t>Long grain rice </a:t>
            </a:r>
          </a:p>
          <a:p>
            <a:pPr marL="0" indent="0">
              <a:buNone/>
            </a:pPr>
            <a:r>
              <a:rPr lang="en-GB" sz="2000" dirty="0"/>
              <a:t>Regular long grain rice is one of the most popular types of rice because it works well with rich and delicate sauces. </a:t>
            </a:r>
          </a:p>
          <a:p>
            <a:pPr marL="0" indent="0">
              <a:buNone/>
            </a:pPr>
            <a:r>
              <a:rPr lang="en-GB" sz="2000" dirty="0"/>
              <a:t>On cooking, the grains separate to give a fluffy effect. </a:t>
            </a:r>
          </a:p>
          <a:p>
            <a:pPr marL="0" indent="0">
              <a:buNone/>
            </a:pPr>
            <a:r>
              <a:rPr lang="en-GB" sz="2000" dirty="0">
                <a:latin typeface="Arial"/>
                <a:cs typeface="Arial"/>
              </a:rPr>
              <a:t>Types include - all purpose, easy cook, brown (or wholegrain), basmati and jasmine</a:t>
            </a:r>
            <a:r>
              <a:rPr lang="en-GB" sz="2000" i="1" dirty="0">
                <a:latin typeface="Arial"/>
                <a:cs typeface="Arial"/>
              </a:rPr>
              <a:t>. </a:t>
            </a:r>
            <a:endParaRPr lang="en-GB" sz="2000" i="1"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076693" y="2617303"/>
            <a:ext cx="4927916" cy="2995280"/>
          </a:xfrm>
          <a:prstGeom prst="rect">
            <a:avLst/>
          </a:prstGeom>
        </p:spPr>
      </p:pic>
    </p:spTree>
    <p:extLst>
      <p:ext uri="{BB962C8B-B14F-4D97-AF65-F5344CB8AC3E}">
        <p14:creationId xmlns:p14="http://schemas.microsoft.com/office/powerpoint/2010/main" val="11990221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Different types of rice and their use in dishes</a:t>
            </a:r>
          </a:p>
        </p:txBody>
      </p:sp>
      <p:sp>
        <p:nvSpPr>
          <p:cNvPr id="3" name="Subtitle 2"/>
          <p:cNvSpPr>
            <a:spLocks noGrp="1"/>
          </p:cNvSpPr>
          <p:nvPr>
            <p:ph type="subTitle" idx="1"/>
          </p:nvPr>
        </p:nvSpPr>
        <p:spPr>
          <a:xfrm>
            <a:off x="1169276" y="2571092"/>
            <a:ext cx="5970748" cy="3600000"/>
          </a:xfrm>
        </p:spPr>
        <p:txBody>
          <a:bodyPr/>
          <a:lstStyle/>
          <a:p>
            <a:pPr marL="0" indent="0">
              <a:buNone/>
            </a:pPr>
            <a:r>
              <a:rPr lang="en-GB" sz="2000" b="1" dirty="0"/>
              <a:t>Medium grain rice</a:t>
            </a:r>
            <a:endParaRPr lang="en-GB" sz="2000" dirty="0"/>
          </a:p>
          <a:p>
            <a:pPr marL="0" indent="0">
              <a:buNone/>
            </a:pPr>
            <a:r>
              <a:rPr lang="en-GB" sz="2000" dirty="0"/>
              <a:t>In Europe, medium grain rice is typically associated with risotto, as it is creamy when cooked. </a:t>
            </a:r>
          </a:p>
          <a:p>
            <a:pPr marL="0" indent="0">
              <a:buNone/>
            </a:pPr>
            <a:r>
              <a:rPr lang="en-GB" sz="2000" dirty="0"/>
              <a:t>Medium grain rice is also particularly suitable for puddings and other dishes that use liquid in the cooking method. </a:t>
            </a:r>
          </a:p>
          <a:p>
            <a:pPr marL="0" indent="0">
              <a:buNone/>
            </a:pPr>
            <a:r>
              <a:rPr lang="en-GB" sz="2000" dirty="0">
                <a:latin typeface="Arial"/>
                <a:cs typeface="Arial"/>
              </a:rPr>
              <a:t>Types include - arborio, </a:t>
            </a:r>
            <a:r>
              <a:rPr lang="en-GB" sz="2000" dirty="0" err="1">
                <a:latin typeface="Arial"/>
                <a:cs typeface="Arial"/>
              </a:rPr>
              <a:t>carnaroli</a:t>
            </a:r>
            <a:r>
              <a:rPr lang="en-GB" sz="2000" dirty="0">
                <a:latin typeface="Arial"/>
                <a:cs typeface="Arial"/>
              </a:rPr>
              <a:t>, </a:t>
            </a:r>
            <a:r>
              <a:rPr lang="en-GB" sz="2000" dirty="0" err="1">
                <a:latin typeface="Arial"/>
                <a:cs typeface="Arial"/>
              </a:rPr>
              <a:t>roma</a:t>
            </a:r>
            <a:r>
              <a:rPr lang="en-GB" sz="2000" dirty="0">
                <a:latin typeface="Arial"/>
                <a:cs typeface="Arial"/>
              </a:rPr>
              <a:t> and </a:t>
            </a:r>
            <a:r>
              <a:rPr lang="en-GB" sz="2000" dirty="0" err="1">
                <a:latin typeface="Arial"/>
                <a:cs typeface="Arial"/>
              </a:rPr>
              <a:t>ribe</a:t>
            </a:r>
            <a:r>
              <a:rPr lang="en-GB" sz="2000" dirty="0">
                <a:latin typeface="Arial"/>
                <a:cs typeface="Arial"/>
              </a:rPr>
              <a:t>.</a:t>
            </a:r>
          </a:p>
          <a:p>
            <a:endParaRPr lang="en-GB" dirty="0"/>
          </a:p>
        </p:txBody>
      </p:sp>
      <p:pic>
        <p:nvPicPr>
          <p:cNvPr id="5" name="Picture 4"/>
          <p:cNvPicPr>
            <a:picLocks noChangeAspect="1"/>
          </p:cNvPicPr>
          <p:nvPr/>
        </p:nvPicPr>
        <p:blipFill rotWithShape="1">
          <a:blip r:embed="rId2" cstate="email">
            <a:extLst>
              <a:ext uri="{28A0092B-C50C-407E-A947-70E740481C1C}">
                <a14:useLocalDpi xmlns:a14="http://schemas.microsoft.com/office/drawing/2010/main"/>
              </a:ext>
            </a:extLst>
          </a:blip>
          <a:srcRect t="37938" b="9213"/>
          <a:stretch/>
        </p:blipFill>
        <p:spPr>
          <a:xfrm>
            <a:off x="8058434" y="2793075"/>
            <a:ext cx="3743813" cy="2959306"/>
          </a:xfrm>
          <a:prstGeom prst="rect">
            <a:avLst/>
          </a:prstGeom>
        </p:spPr>
      </p:pic>
    </p:spTree>
    <p:extLst>
      <p:ext uri="{BB962C8B-B14F-4D97-AF65-F5344CB8AC3E}">
        <p14:creationId xmlns:p14="http://schemas.microsoft.com/office/powerpoint/2010/main" val="19977670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Different types of rice and their use in dishes</a:t>
            </a:r>
          </a:p>
        </p:txBody>
      </p:sp>
      <p:sp>
        <p:nvSpPr>
          <p:cNvPr id="3" name="Subtitle 2"/>
          <p:cNvSpPr>
            <a:spLocks noGrp="1"/>
          </p:cNvSpPr>
          <p:nvPr>
            <p:ph type="subTitle" idx="1"/>
          </p:nvPr>
        </p:nvSpPr>
        <p:spPr>
          <a:xfrm>
            <a:off x="1169276" y="2571092"/>
            <a:ext cx="5807295" cy="3600000"/>
          </a:xfrm>
        </p:spPr>
        <p:txBody>
          <a:bodyPr/>
          <a:lstStyle/>
          <a:p>
            <a:pPr marL="0" indent="0">
              <a:buNone/>
            </a:pPr>
            <a:r>
              <a:rPr lang="en-GB" sz="2000" b="1" dirty="0"/>
              <a:t>Short grain rice</a:t>
            </a:r>
          </a:p>
          <a:p>
            <a:pPr marL="0" indent="0">
              <a:buNone/>
            </a:pPr>
            <a:r>
              <a:rPr lang="en-GB" sz="2000" dirty="0"/>
              <a:t>Tends to be almost round and is typically moist when cooked, giving sticky rice, which is perfect for puddings, and is also used in sushi. </a:t>
            </a:r>
          </a:p>
          <a:p>
            <a:pPr marL="0" indent="0">
              <a:buNone/>
            </a:pPr>
            <a:r>
              <a:rPr lang="en-GB" sz="2000" dirty="0">
                <a:latin typeface="Arial"/>
                <a:cs typeface="Arial"/>
              </a:rPr>
              <a:t>Types include – </a:t>
            </a:r>
            <a:r>
              <a:rPr lang="en-GB" sz="2000" dirty="0" err="1">
                <a:latin typeface="Arial"/>
                <a:cs typeface="Arial"/>
              </a:rPr>
              <a:t>bomba</a:t>
            </a:r>
            <a:r>
              <a:rPr lang="en-GB" sz="2000" dirty="0">
                <a:latin typeface="Arial"/>
                <a:cs typeface="Arial"/>
              </a:rPr>
              <a:t> and </a:t>
            </a:r>
            <a:r>
              <a:rPr lang="en-GB" sz="2000" dirty="0" err="1">
                <a:latin typeface="Arial"/>
                <a:cs typeface="Arial"/>
              </a:rPr>
              <a:t>originario</a:t>
            </a:r>
            <a:r>
              <a:rPr lang="en-GB" sz="2000" dirty="0">
                <a:latin typeface="Arial"/>
                <a:cs typeface="Arial"/>
              </a:rPr>
              <a:t>.</a:t>
            </a:r>
          </a:p>
          <a:p>
            <a:endParaRPr lang="en-GB" dirty="0"/>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373646" y="2676600"/>
            <a:ext cx="4237530" cy="3018487"/>
          </a:xfrm>
          <a:prstGeom prst="rect">
            <a:avLst/>
          </a:prstGeom>
        </p:spPr>
      </p:pic>
    </p:spTree>
    <p:extLst>
      <p:ext uri="{BB962C8B-B14F-4D97-AF65-F5344CB8AC3E}">
        <p14:creationId xmlns:p14="http://schemas.microsoft.com/office/powerpoint/2010/main" val="32878903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Rice in our diet</a:t>
            </a:r>
            <a:endParaRPr lang="en-GB" dirty="0"/>
          </a:p>
        </p:txBody>
      </p:sp>
      <p:sp>
        <p:nvSpPr>
          <p:cNvPr id="3" name="Subtitle 2"/>
          <p:cNvSpPr>
            <a:spLocks noGrp="1"/>
          </p:cNvSpPr>
          <p:nvPr>
            <p:ph type="subTitle" idx="1"/>
          </p:nvPr>
        </p:nvSpPr>
        <p:spPr>
          <a:xfrm>
            <a:off x="1169276" y="2571092"/>
            <a:ext cx="7303535" cy="3600000"/>
          </a:xfrm>
        </p:spPr>
        <p:txBody>
          <a:bodyPr/>
          <a:lstStyle/>
          <a:p>
            <a:pPr marL="0" indent="0">
              <a:buNone/>
            </a:pPr>
            <a:r>
              <a:rPr lang="en-GB" sz="2000" dirty="0">
                <a:latin typeface="Arial" panose="020B0604020202020204" pitchFamily="34" charset="0"/>
                <a:cs typeface="Arial" panose="020B0604020202020204" pitchFamily="34" charset="0"/>
              </a:rPr>
              <a:t>The recommendations from the Eatwell Guide is to base meals on starchy carbohydrates.</a:t>
            </a:r>
          </a:p>
          <a:p>
            <a:pPr marL="0" indent="0">
              <a:buNone/>
            </a:pPr>
            <a:r>
              <a:rPr lang="en-GB" sz="2000" dirty="0">
                <a:latin typeface="Arial" panose="020B0604020202020204" pitchFamily="34" charset="0"/>
                <a:cs typeface="Arial" panose="020B0604020202020204" pitchFamily="34" charset="0"/>
              </a:rPr>
              <a:t>Around a third of what people eat should be potatoes, bread, rice, pasta and other starchy carbohydrates.</a:t>
            </a:r>
          </a:p>
          <a:p>
            <a:pPr marL="0" lvl="0" indent="0">
              <a:buNone/>
            </a:pPr>
            <a:r>
              <a:rPr lang="en-GB" sz="2000" dirty="0">
                <a:latin typeface="Arial" panose="020B0604020202020204" pitchFamily="34" charset="0"/>
                <a:cs typeface="Arial" panose="020B0604020202020204" pitchFamily="34" charset="0"/>
              </a:rPr>
              <a:t>People should be choosing wholegrain versions of starchy carbohydrates where possible, and brown rice is a wholegrain.</a:t>
            </a:r>
          </a:p>
          <a:p>
            <a:pPr marL="0" lvl="0" indent="0">
              <a:buNone/>
            </a:pPr>
            <a:r>
              <a:rPr lang="en-GB" sz="2000" dirty="0">
                <a:latin typeface="Arial" panose="020B0604020202020204" pitchFamily="34" charset="0"/>
                <a:cs typeface="Arial" panose="020B0604020202020204" pitchFamily="34" charset="0"/>
              </a:rPr>
              <a:t>Having more wholegrains is a good way to increase fibre intake, which is important for health. </a:t>
            </a:r>
          </a:p>
          <a:p>
            <a:pPr marL="0" indent="0">
              <a:buNone/>
            </a:pPr>
            <a:r>
              <a:rPr lang="en-GB" sz="2000" dirty="0">
                <a:latin typeface="Arial" panose="020B0604020202020204" pitchFamily="34" charset="0"/>
                <a:cs typeface="Arial" panose="020B0604020202020204" pitchFamily="34" charset="0"/>
              </a:rPr>
              <a:t>Wholegrains also provide some essential vitamins and minerals that have a wide range of important functions in our body.</a:t>
            </a:r>
          </a:p>
          <a:p>
            <a:endParaRPr lang="en-GB" dirty="0"/>
          </a:p>
        </p:txBody>
      </p:sp>
      <p:pic>
        <p:nvPicPr>
          <p:cNvPr id="1026" name="Picture 2">
            <a:extLst>
              <a:ext uri="{FF2B5EF4-FFF2-40B4-BE49-F238E27FC236}">
                <a16:creationId xmlns:a16="http://schemas.microsoft.com/office/drawing/2014/main" id="{60569102-E529-4C1B-B4C9-B680986E2EB0}"/>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707272" y="2144367"/>
            <a:ext cx="3243030" cy="41073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997324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Rice - food safety</a:t>
            </a:r>
            <a:endParaRPr lang="en-GB" dirty="0"/>
          </a:p>
        </p:txBody>
      </p:sp>
      <p:sp>
        <p:nvSpPr>
          <p:cNvPr id="3" name="Subtitle 2"/>
          <p:cNvSpPr>
            <a:spLocks noGrp="1"/>
          </p:cNvSpPr>
          <p:nvPr>
            <p:ph type="subTitle" idx="1"/>
          </p:nvPr>
        </p:nvSpPr>
        <p:spPr>
          <a:xfrm>
            <a:off x="1169276" y="2571092"/>
            <a:ext cx="7439147" cy="3600000"/>
          </a:xfrm>
        </p:spPr>
        <p:txBody>
          <a:bodyPr/>
          <a:lstStyle/>
          <a:p>
            <a:pPr marL="0" indent="0">
              <a:buNone/>
            </a:pPr>
            <a:r>
              <a:rPr lang="en-US" sz="2000" dirty="0"/>
              <a:t>Dried rice can be contaminated with </a:t>
            </a:r>
            <a:r>
              <a:rPr lang="en-US" sz="2000" dirty="0">
                <a:latin typeface="Arial" panose="020B0604020202020204" pitchFamily="34" charset="0"/>
                <a:cs typeface="Arial" panose="020B0604020202020204" pitchFamily="34" charset="0"/>
              </a:rPr>
              <a:t>Bacillus cereous bacteria, which produces spores. Spores produce toxins which can lead to digestive upset.</a:t>
            </a:r>
          </a:p>
          <a:p>
            <a:pPr marL="0" indent="0">
              <a:buNone/>
            </a:pPr>
            <a:r>
              <a:rPr lang="en-US" sz="2000" dirty="0">
                <a:latin typeface="Arial" panose="020B0604020202020204" pitchFamily="34" charset="0"/>
                <a:cs typeface="Arial" panose="020B0604020202020204" pitchFamily="34" charset="0"/>
              </a:rPr>
              <a:t>Spores are not destroyed by cooking. If left at room temperature, the bacteria could start multiplying. If not eaten straight away, rice should be cooled quickly and stored in a fridge below 5°C, to prevent multiplication.</a:t>
            </a:r>
          </a:p>
          <a:p>
            <a:pPr marL="0" indent="0">
              <a:buNone/>
            </a:pPr>
            <a:r>
              <a:rPr lang="en-US" sz="2000" dirty="0">
                <a:latin typeface="Arial" panose="020B0604020202020204" pitchFamily="34" charset="0"/>
                <a:cs typeface="Arial" panose="020B0604020202020204" pitchFamily="34" charset="0"/>
              </a:rPr>
              <a:t>Reheating will not kill the spores.</a:t>
            </a:r>
          </a:p>
          <a:p>
            <a:endParaRPr lang="en-GB" dirty="0"/>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726948" y="2707434"/>
            <a:ext cx="3058194" cy="1663658"/>
          </a:xfrm>
          <a:prstGeom prst="rect">
            <a:avLst/>
          </a:prstGeom>
        </p:spPr>
      </p:pic>
      <p:sp>
        <p:nvSpPr>
          <p:cNvPr id="4" name="TextBox 3"/>
          <p:cNvSpPr txBox="1"/>
          <p:nvPr/>
        </p:nvSpPr>
        <p:spPr>
          <a:xfrm>
            <a:off x="1169274" y="5938787"/>
            <a:ext cx="3797362" cy="307777"/>
          </a:xfrm>
          <a:prstGeom prst="rect">
            <a:avLst/>
          </a:prstGeom>
          <a:noFill/>
        </p:spPr>
        <p:txBody>
          <a:bodyPr wrap="square" rtlCol="0">
            <a:spAutoFit/>
          </a:bodyPr>
          <a:lstStyle/>
          <a:p>
            <a:r>
              <a:rPr lang="en-US" sz="1400" dirty="0">
                <a:latin typeface="Arial" panose="020B0604020202020204" pitchFamily="34" charset="0"/>
                <a:cs typeface="Arial" panose="020B0604020202020204" pitchFamily="34" charset="0"/>
                <a:hlinkClick r:id="rId3"/>
              </a:rPr>
              <a:t>FSA Fact checker</a:t>
            </a: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101153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Leftovers using rice</a:t>
            </a:r>
            <a:endParaRPr lang="en-GB" dirty="0"/>
          </a:p>
        </p:txBody>
      </p:sp>
      <p:sp>
        <p:nvSpPr>
          <p:cNvPr id="3" name="Subtitle 2"/>
          <p:cNvSpPr>
            <a:spLocks noGrp="1"/>
          </p:cNvSpPr>
          <p:nvPr>
            <p:ph type="subTitle" idx="1"/>
          </p:nvPr>
        </p:nvSpPr>
        <p:spPr>
          <a:xfrm>
            <a:off x="1169276" y="2571092"/>
            <a:ext cx="6746815" cy="3600000"/>
          </a:xfrm>
        </p:spPr>
        <p:txBody>
          <a:bodyPr/>
          <a:lstStyle/>
          <a:p>
            <a:pPr marL="0" indent="0">
              <a:buNone/>
            </a:pPr>
            <a:r>
              <a:rPr lang="en-GB" sz="2000" dirty="0"/>
              <a:t>Leftovers should be cooled as quickly as possible within two hours, and then stored in the fridge below 5ºC. Separating the food into smaller containers can help.</a:t>
            </a:r>
          </a:p>
          <a:p>
            <a:pPr marL="0" indent="0">
              <a:buNone/>
            </a:pPr>
            <a:r>
              <a:rPr lang="en-GB" sz="2000" dirty="0"/>
              <a:t>When leftovers are reheated they need to be steaming hot. If using a digital probe, food should be reheated to a minimum of 75°C. In Scotland food must be reheated to a core temperature of 82°C.</a:t>
            </a:r>
          </a:p>
          <a:p>
            <a:pPr marL="0" indent="0">
              <a:buNone/>
            </a:pPr>
            <a:r>
              <a:rPr lang="en-GB" sz="2000" dirty="0"/>
              <a:t>Leftovers should not be reheated more than once and should be used within 48 hours from when it was made.</a:t>
            </a:r>
          </a:p>
          <a:p>
            <a:pPr marL="0" indent="0">
              <a:buNone/>
            </a:pPr>
            <a:r>
              <a:rPr lang="en-GB" sz="2000" dirty="0"/>
              <a:t>Leftover rice dishes should be used within 24 hours from when it was made. </a:t>
            </a:r>
          </a:p>
        </p:txBody>
      </p:sp>
      <p:pic>
        <p:nvPicPr>
          <p:cNvPr id="1026" name="Picture 2" descr="https://www.foodafactoflife.org.uk/media/6459/hp-select17.jpg?anchor=center&amp;mode=crop&amp;width=402&amp;height=245&amp;rnd=132415464600000000"/>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8163794" y="2817545"/>
            <a:ext cx="3829050" cy="23336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3396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t>Food and drink made from rice</a:t>
            </a:r>
            <a:endParaRPr lang="en-GB" dirty="0"/>
          </a:p>
        </p:txBody>
      </p:sp>
      <p:pic>
        <p:nvPicPr>
          <p:cNvPr id="2" name="Picture 1"/>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6030827" y="2503525"/>
            <a:ext cx="3071238" cy="2356381"/>
          </a:xfrm>
          <a:prstGeom prst="rect">
            <a:avLst/>
          </a:prstGeom>
        </p:spPr>
      </p:pic>
      <p:pic>
        <p:nvPicPr>
          <p:cNvPr id="3" name="Picture 2"/>
          <p:cNvPicPr>
            <a:picLocks noChangeAspect="1"/>
          </p:cNvPicPr>
          <p:nvPr/>
        </p:nvPicPr>
        <p:blipFill rotWithShape="1">
          <a:blip r:embed="rId3" cstate="email">
            <a:extLst>
              <a:ext uri="{28A0092B-C50C-407E-A947-70E740481C1C}">
                <a14:useLocalDpi xmlns:a14="http://schemas.microsoft.com/office/drawing/2010/main"/>
              </a:ext>
            </a:extLst>
          </a:blip>
          <a:srcRect l="15917" t="15274" r="14874" b="13089"/>
          <a:stretch/>
        </p:blipFill>
        <p:spPr>
          <a:xfrm>
            <a:off x="623455" y="3865418"/>
            <a:ext cx="2568632" cy="2658760"/>
          </a:xfrm>
          <a:prstGeom prst="rect">
            <a:avLst/>
          </a:prstGeom>
        </p:spPr>
      </p:pic>
      <p:pic>
        <p:nvPicPr>
          <p:cNvPr id="5" name="Picture 4"/>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flipH="1">
            <a:off x="3098780" y="2152996"/>
            <a:ext cx="1705393" cy="3424844"/>
          </a:xfrm>
          <a:prstGeom prst="rect">
            <a:avLst/>
          </a:prstGeom>
        </p:spPr>
      </p:pic>
      <p:pic>
        <p:nvPicPr>
          <p:cNvPr id="6" name="Picture 5"/>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4360211" y="4798340"/>
            <a:ext cx="2589229" cy="1725838"/>
          </a:xfrm>
          <a:prstGeom prst="rect">
            <a:avLst/>
          </a:prstGeom>
        </p:spPr>
      </p:pic>
      <p:pic>
        <p:nvPicPr>
          <p:cNvPr id="7" name="Picture 6"/>
          <p:cNvPicPr>
            <a:picLocks noChangeAspect="1"/>
          </p:cNvPicPr>
          <p:nvPr/>
        </p:nvPicPr>
        <p:blipFill rotWithShape="1">
          <a:blip r:embed="rId6" cstate="email">
            <a:extLst>
              <a:ext uri="{28A0092B-C50C-407E-A947-70E740481C1C}">
                <a14:useLocalDpi xmlns:a14="http://schemas.microsoft.com/office/drawing/2010/main"/>
              </a:ext>
            </a:extLst>
          </a:blip>
          <a:srcRect l="5737" t="9292" r="5924" b="10789"/>
          <a:stretch/>
        </p:blipFill>
        <p:spPr>
          <a:xfrm>
            <a:off x="8596218" y="4368655"/>
            <a:ext cx="3364497" cy="1961805"/>
          </a:xfrm>
          <a:prstGeom prst="rect">
            <a:avLst/>
          </a:prstGeom>
        </p:spPr>
      </p:pic>
    </p:spTree>
    <p:extLst>
      <p:ext uri="{BB962C8B-B14F-4D97-AF65-F5344CB8AC3E}">
        <p14:creationId xmlns:p14="http://schemas.microsoft.com/office/powerpoint/2010/main" val="31438910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Rice</a:t>
            </a:r>
            <a:endParaRPr lang="en-GB" dirty="0"/>
          </a:p>
        </p:txBody>
      </p:sp>
      <p:sp>
        <p:nvSpPr>
          <p:cNvPr id="4" name="Subtitle 2"/>
          <p:cNvSpPr>
            <a:spLocks noGrp="1"/>
          </p:cNvSpPr>
          <p:nvPr>
            <p:ph type="subTitle" idx="1"/>
          </p:nvPr>
        </p:nvSpPr>
        <p:spPr/>
        <p:txBody>
          <a:bodyPr/>
          <a:lstStyle/>
          <a:p>
            <a:pPr marL="0" indent="0" algn="ctr">
              <a:buNone/>
            </a:pPr>
            <a:r>
              <a:rPr lang="en-GB" sz="3600" dirty="0"/>
              <a:t>For further information, go to:</a:t>
            </a:r>
          </a:p>
          <a:p>
            <a:pPr marL="0" indent="0" algn="ctr">
              <a:buNone/>
            </a:pPr>
            <a:r>
              <a:rPr lang="en-GB" sz="3600" dirty="0"/>
              <a:t>www.foodafactoflife.org.uk</a:t>
            </a:r>
          </a:p>
        </p:txBody>
      </p:sp>
      <p:sp>
        <p:nvSpPr>
          <p:cNvPr id="5" name="TextBox 4"/>
          <p:cNvSpPr txBox="1"/>
          <p:nvPr/>
        </p:nvSpPr>
        <p:spPr>
          <a:xfrm>
            <a:off x="308008" y="6153461"/>
            <a:ext cx="9904396"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This resource meets the</a:t>
            </a:r>
            <a:r>
              <a:rPr lang="en-GB" sz="1400" b="1" dirty="0">
                <a:latin typeface="Arial" panose="020B0604020202020204" pitchFamily="34" charset="0"/>
                <a:cs typeface="Arial" panose="020B0604020202020204" pitchFamily="34" charset="0"/>
              </a:rPr>
              <a:t> </a:t>
            </a:r>
            <a:r>
              <a:rPr lang="en-GB" sz="1400" b="1" i="1" u="sng" dirty="0">
                <a:latin typeface="Arial" panose="020B0604020202020204" pitchFamily="34" charset="0"/>
                <a:cs typeface="Arial" panose="020B0604020202020204" pitchFamily="34" charset="0"/>
                <a:hlinkClick r:id="rId2"/>
              </a:rPr>
              <a:t>Guidelines for producers and users of school education resources about food</a:t>
            </a:r>
            <a:r>
              <a:rPr lang="en-GB" sz="1400" b="1" i="1" dirty="0">
                <a:latin typeface="Arial" panose="020B0604020202020204" pitchFamily="34" charset="0"/>
                <a:cs typeface="Arial" panose="020B0604020202020204" pitchFamily="34" charset="0"/>
              </a:rPr>
              <a:t>.</a:t>
            </a: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830562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Overview</a:t>
            </a:r>
          </a:p>
        </p:txBody>
      </p:sp>
      <p:sp>
        <p:nvSpPr>
          <p:cNvPr id="3" name="Subtitle 2"/>
          <p:cNvSpPr>
            <a:spLocks noGrp="1"/>
          </p:cNvSpPr>
          <p:nvPr>
            <p:ph type="subTitle" idx="1"/>
          </p:nvPr>
        </p:nvSpPr>
        <p:spPr/>
        <p:txBody>
          <a:bodyPr/>
          <a:lstStyle/>
          <a:p>
            <a:pPr marL="0" indent="0">
              <a:buNone/>
            </a:pPr>
            <a:r>
              <a:rPr lang="en-US" sz="2000" dirty="0">
                <a:latin typeface="Arial"/>
                <a:cs typeface="Arial"/>
              </a:rPr>
              <a:t>This presentation covers:</a:t>
            </a:r>
          </a:p>
          <a:p>
            <a:r>
              <a:rPr lang="en-US" sz="2000" dirty="0"/>
              <a:t>how rice is grown and processed;</a:t>
            </a:r>
          </a:p>
          <a:p>
            <a:r>
              <a:rPr lang="en-US" sz="2000" dirty="0"/>
              <a:t>different types of rice and their use in dishes;</a:t>
            </a:r>
          </a:p>
          <a:p>
            <a:r>
              <a:rPr lang="en-US" sz="2000" dirty="0">
                <a:latin typeface="Arial"/>
                <a:cs typeface="Arial"/>
              </a:rPr>
              <a:t>rice in the diet;</a:t>
            </a:r>
          </a:p>
          <a:p>
            <a:r>
              <a:rPr lang="en-US" sz="2000" dirty="0"/>
              <a:t>cooking with rice;</a:t>
            </a:r>
          </a:p>
          <a:p>
            <a:r>
              <a:rPr lang="en-US" sz="2000" dirty="0"/>
              <a:t>food and drink made from rice.</a:t>
            </a:r>
          </a:p>
        </p:txBody>
      </p:sp>
      <p:pic>
        <p:nvPicPr>
          <p:cNvPr id="4098" name="Picture 2" descr="Rice-000061432260 L0-res"/>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875725" y="2571092"/>
            <a:ext cx="3546754" cy="22272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773462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Rice around the world </a:t>
            </a:r>
          </a:p>
        </p:txBody>
      </p:sp>
      <p:sp>
        <p:nvSpPr>
          <p:cNvPr id="3" name="Subtitle 2"/>
          <p:cNvSpPr>
            <a:spLocks noGrp="1"/>
          </p:cNvSpPr>
          <p:nvPr>
            <p:ph type="subTitle" idx="1"/>
          </p:nvPr>
        </p:nvSpPr>
        <p:spPr>
          <a:xfrm>
            <a:off x="1169276" y="2571092"/>
            <a:ext cx="5292820" cy="3576554"/>
          </a:xfrm>
        </p:spPr>
        <p:txBody>
          <a:bodyPr/>
          <a:lstStyle/>
          <a:p>
            <a:pPr marL="0" indent="0" fontAlgn="base">
              <a:buNone/>
            </a:pPr>
            <a:r>
              <a:rPr lang="en-GB" sz="2000" dirty="0">
                <a:latin typeface="Arial"/>
                <a:cs typeface="Arial"/>
              </a:rPr>
              <a:t>Rice is grown in every continent of the world except Antarctica and each country has developed its own recipes.</a:t>
            </a:r>
            <a:endParaRPr lang="en-US" dirty="0"/>
          </a:p>
          <a:p>
            <a:pPr marL="0" indent="0">
              <a:buNone/>
            </a:pPr>
            <a:r>
              <a:rPr lang="en-GB" sz="2000" dirty="0">
                <a:latin typeface="Arial"/>
                <a:cs typeface="Arial"/>
              </a:rPr>
              <a:t>For example:</a:t>
            </a:r>
            <a:endParaRPr lang="en-GB" dirty="0"/>
          </a:p>
          <a:p>
            <a:r>
              <a:rPr lang="en-GB" sz="2000" dirty="0">
                <a:latin typeface="Arial"/>
                <a:cs typeface="Arial"/>
              </a:rPr>
              <a:t>paella in Spain;</a:t>
            </a:r>
            <a:endParaRPr lang="en-GB" dirty="0"/>
          </a:p>
          <a:p>
            <a:r>
              <a:rPr lang="en-GB" sz="2000" dirty="0">
                <a:latin typeface="Arial"/>
                <a:cs typeface="Arial"/>
              </a:rPr>
              <a:t>risotto in Italy;</a:t>
            </a:r>
            <a:endParaRPr lang="en-GB" dirty="0"/>
          </a:p>
          <a:p>
            <a:r>
              <a:rPr lang="en-GB" sz="2000" dirty="0" err="1">
                <a:latin typeface="Arial"/>
                <a:cs typeface="Arial"/>
              </a:rPr>
              <a:t>cajun</a:t>
            </a:r>
            <a:r>
              <a:rPr lang="en-GB" sz="2000" dirty="0">
                <a:latin typeface="Arial"/>
                <a:cs typeface="Arial"/>
              </a:rPr>
              <a:t> and creole dishes from the US;</a:t>
            </a:r>
            <a:endParaRPr lang="en-GB" dirty="0"/>
          </a:p>
          <a:p>
            <a:r>
              <a:rPr lang="en-GB" sz="2000" dirty="0">
                <a:latin typeface="Arial"/>
                <a:cs typeface="Arial"/>
              </a:rPr>
              <a:t>sushi in Japan.</a:t>
            </a:r>
            <a:endParaRPr lang="en-GB" dirty="0"/>
          </a:p>
          <a:p>
            <a:pPr marL="0" indent="0">
              <a:buNone/>
            </a:pPr>
            <a:endParaRPr lang="en-GB" sz="2000" dirty="0"/>
          </a:p>
        </p:txBody>
      </p:sp>
      <p:pic>
        <p:nvPicPr>
          <p:cNvPr id="7172" name="Picture 4" descr="map-of-the-world-made-of-white-rice-000079002509 Medium"/>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725857" y="2571092"/>
            <a:ext cx="4822254" cy="3219324"/>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1349382" y="6143210"/>
            <a:ext cx="3797362" cy="307777"/>
          </a:xfrm>
          <a:prstGeom prst="rect">
            <a:avLst/>
          </a:prstGeom>
          <a:noFill/>
        </p:spPr>
        <p:txBody>
          <a:bodyPr wrap="square" rtlCol="0">
            <a:spAutoFit/>
          </a:bodyPr>
          <a:lstStyle/>
          <a:p>
            <a:pPr fontAlgn="base"/>
            <a:r>
              <a:rPr lang="en-GB" sz="1400" dirty="0">
                <a:latin typeface="Arial" panose="020B0604020202020204" pitchFamily="34" charset="0"/>
                <a:cs typeface="Arial" panose="020B0604020202020204" pitchFamily="34" charset="0"/>
                <a:hlinkClick r:id="rId3"/>
              </a:rPr>
              <a:t>The Rice Association</a:t>
            </a: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011139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Rice in the UK</a:t>
            </a:r>
          </a:p>
        </p:txBody>
      </p:sp>
      <p:sp>
        <p:nvSpPr>
          <p:cNvPr id="3" name="Subtitle 2"/>
          <p:cNvSpPr>
            <a:spLocks noGrp="1"/>
          </p:cNvSpPr>
          <p:nvPr>
            <p:ph type="subTitle" idx="1"/>
          </p:nvPr>
        </p:nvSpPr>
        <p:spPr>
          <a:xfrm>
            <a:off x="1169276" y="2571092"/>
            <a:ext cx="6433307" cy="3600000"/>
          </a:xfrm>
        </p:spPr>
        <p:txBody>
          <a:bodyPr/>
          <a:lstStyle/>
          <a:p>
            <a:pPr marL="0" indent="0">
              <a:buNone/>
            </a:pPr>
            <a:r>
              <a:rPr lang="en-GB" sz="2000" dirty="0"/>
              <a:t>The rice industry in the UK is worth around £750m annually to the economy and £400m for retail. </a:t>
            </a:r>
          </a:p>
          <a:p>
            <a:pPr marL="0" indent="0">
              <a:buNone/>
            </a:pPr>
            <a:r>
              <a:rPr lang="en-GB" sz="2000" dirty="0">
                <a:latin typeface="Arial"/>
                <a:cs typeface="Arial"/>
              </a:rPr>
              <a:t>In 2017 there were 78 new rice products launched, which included microwavable rice which is useful for today's smaller households and people with less time to spend in the kitchen. Rice pouches now make up over half retail sales. </a:t>
            </a:r>
            <a:endParaRPr lang="en-GB" sz="2000" dirty="0"/>
          </a:p>
          <a:p>
            <a:pPr marL="0" indent="0">
              <a:buNone/>
            </a:pPr>
            <a:r>
              <a:rPr lang="en-GB" sz="2000" dirty="0"/>
              <a:t>Rice eaten per person per week has grown 450% since the 1970s, with 90% of UK households buying rice.</a:t>
            </a:r>
          </a:p>
          <a:p>
            <a:pPr marL="0" indent="0">
              <a:buNone/>
            </a:pPr>
            <a:r>
              <a:rPr lang="en-GB" sz="2000" dirty="0"/>
              <a:t>There are 11 rice mills in the UK. </a:t>
            </a:r>
          </a:p>
        </p:txBody>
      </p:sp>
      <p:sp>
        <p:nvSpPr>
          <p:cNvPr id="5" name="TextBox 4"/>
          <p:cNvSpPr txBox="1"/>
          <p:nvPr/>
        </p:nvSpPr>
        <p:spPr>
          <a:xfrm>
            <a:off x="1103197" y="6213548"/>
            <a:ext cx="3797362" cy="307777"/>
          </a:xfrm>
          <a:prstGeom prst="rect">
            <a:avLst/>
          </a:prstGeom>
          <a:noFill/>
        </p:spPr>
        <p:txBody>
          <a:bodyPr wrap="square" rtlCol="0">
            <a:spAutoFit/>
          </a:bodyPr>
          <a:lstStyle/>
          <a:p>
            <a:pPr fontAlgn="base"/>
            <a:r>
              <a:rPr lang="en-GB" sz="1400" dirty="0">
                <a:latin typeface="Arial" panose="020B0604020202020204" pitchFamily="34" charset="0"/>
                <a:cs typeface="Arial" panose="020B0604020202020204" pitchFamily="34" charset="0"/>
                <a:hlinkClick r:id="rId2"/>
              </a:rPr>
              <a:t>The Rice Association</a:t>
            </a:r>
            <a:endParaRPr lang="en-GB" sz="1400"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970964" y="2571093"/>
            <a:ext cx="3588065" cy="2391606"/>
          </a:xfrm>
          <a:prstGeom prst="rect">
            <a:avLst/>
          </a:prstGeom>
        </p:spPr>
      </p:pic>
    </p:spTree>
    <p:extLst>
      <p:ext uri="{BB962C8B-B14F-4D97-AF65-F5344CB8AC3E}">
        <p14:creationId xmlns:p14="http://schemas.microsoft.com/office/powerpoint/2010/main" val="9917214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What is rice?</a:t>
            </a:r>
          </a:p>
        </p:txBody>
      </p:sp>
      <p:sp>
        <p:nvSpPr>
          <p:cNvPr id="3" name="Subtitle 2"/>
          <p:cNvSpPr>
            <a:spLocks noGrp="1"/>
          </p:cNvSpPr>
          <p:nvPr>
            <p:ph type="subTitle" idx="1"/>
          </p:nvPr>
        </p:nvSpPr>
        <p:spPr>
          <a:xfrm>
            <a:off x="1169276" y="2571092"/>
            <a:ext cx="7973262" cy="3600000"/>
          </a:xfrm>
        </p:spPr>
        <p:txBody>
          <a:bodyPr/>
          <a:lstStyle/>
          <a:p>
            <a:pPr marL="0" indent="0" fontAlgn="base">
              <a:buNone/>
            </a:pPr>
            <a:r>
              <a:rPr lang="en-GB" sz="2000" dirty="0"/>
              <a:t>When rice is harvested it is called ‘paddy'. A paddy is a complete seed of rice and one grain of paddy contains one rice kernel. </a:t>
            </a:r>
          </a:p>
          <a:p>
            <a:pPr marL="0" indent="0" fontAlgn="base">
              <a:buNone/>
            </a:pPr>
            <a:r>
              <a:rPr lang="en-GB" sz="2000" dirty="0"/>
              <a:t>Each paddy grain has many layers, the outermost layer is the husk. </a:t>
            </a:r>
          </a:p>
          <a:p>
            <a:pPr marL="0" indent="0" fontAlgn="base">
              <a:buNone/>
            </a:pPr>
            <a:r>
              <a:rPr lang="en-GB" sz="2000" dirty="0"/>
              <a:t>Inside the husk is the grain kernel itself. This is made up of outer bran layers and the internal white starchy endosperm. </a:t>
            </a:r>
          </a:p>
          <a:p>
            <a:pPr marL="0" indent="0" fontAlgn="base">
              <a:buNone/>
            </a:pPr>
            <a:r>
              <a:rPr lang="en-GB" sz="2000" dirty="0"/>
              <a:t>The inner part of the grain is the endosperm, which is composed of mainly starch.  This is what forms milled (white) rice.  </a:t>
            </a:r>
            <a:endParaRPr lang="en-GB" dirty="0"/>
          </a:p>
        </p:txBody>
      </p:sp>
    </p:spTree>
    <p:extLst>
      <p:ext uri="{BB962C8B-B14F-4D97-AF65-F5344CB8AC3E}">
        <p14:creationId xmlns:p14="http://schemas.microsoft.com/office/powerpoint/2010/main" val="8604132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Rice - the plant</a:t>
            </a:r>
            <a:endParaRPr lang="en-GB" dirty="0"/>
          </a:p>
        </p:txBody>
      </p:sp>
      <p:sp>
        <p:nvSpPr>
          <p:cNvPr id="4" name="Subtitle 2"/>
          <p:cNvSpPr>
            <a:spLocks noGrp="1"/>
          </p:cNvSpPr>
          <p:nvPr>
            <p:ph type="subTitle" idx="1"/>
          </p:nvPr>
        </p:nvSpPr>
        <p:spPr>
          <a:xfrm>
            <a:off x="1169276" y="2571092"/>
            <a:ext cx="6010607" cy="3600000"/>
          </a:xfrm>
        </p:spPr>
        <p:txBody>
          <a:bodyPr/>
          <a:lstStyle/>
          <a:p>
            <a:pPr marL="0" indent="0" fontAlgn="base">
              <a:buNone/>
            </a:pPr>
            <a:r>
              <a:rPr lang="en-GB" sz="2000" dirty="0"/>
              <a:t>The plant has many different variations, but is generally a short living plant, with an average life span of 3-7 months, depending on the climate and the variety. </a:t>
            </a:r>
          </a:p>
          <a:p>
            <a:pPr marL="0" indent="0" fontAlgn="base">
              <a:buNone/>
            </a:pPr>
            <a:r>
              <a:rPr lang="en-GB" sz="2000" dirty="0"/>
              <a:t>Substantial amounts of water are required for the planting of rice. </a:t>
            </a:r>
          </a:p>
          <a:p>
            <a:pPr marL="0" indent="0" fontAlgn="base">
              <a:buNone/>
            </a:pPr>
            <a:r>
              <a:rPr lang="en-GB" sz="2000" dirty="0"/>
              <a:t>The height of the plant can range from 0.4m to over 5m in some floating rice.</a:t>
            </a:r>
          </a:p>
          <a:p>
            <a:pPr marL="0" indent="0">
              <a:buNone/>
            </a:pPr>
            <a:endParaRPr lang="en-US" sz="2800" dirty="0"/>
          </a:p>
          <a:p>
            <a:pPr marL="0" indent="0">
              <a:buNone/>
            </a:pPr>
            <a:endParaRPr lang="en-GB" sz="2800" dirty="0"/>
          </a:p>
        </p:txBody>
      </p:sp>
      <p:pic>
        <p:nvPicPr>
          <p:cNvPr id="3" name="Picture 2"/>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627311" y="2572159"/>
            <a:ext cx="4284703" cy="2863893"/>
          </a:xfrm>
          <a:prstGeom prst="rect">
            <a:avLst/>
          </a:prstGeom>
        </p:spPr>
      </p:pic>
    </p:spTree>
    <p:extLst>
      <p:ext uri="{BB962C8B-B14F-4D97-AF65-F5344CB8AC3E}">
        <p14:creationId xmlns:p14="http://schemas.microsoft.com/office/powerpoint/2010/main" val="36226027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Farming rice</a:t>
            </a:r>
          </a:p>
        </p:txBody>
      </p:sp>
      <p:sp>
        <p:nvSpPr>
          <p:cNvPr id="9" name="Subtitle 2"/>
          <p:cNvSpPr>
            <a:spLocks noGrp="1"/>
          </p:cNvSpPr>
          <p:nvPr>
            <p:ph type="subTitle" idx="1"/>
          </p:nvPr>
        </p:nvSpPr>
        <p:spPr>
          <a:xfrm>
            <a:off x="1169276" y="2571092"/>
            <a:ext cx="6997689" cy="3600000"/>
          </a:xfrm>
        </p:spPr>
        <p:txBody>
          <a:bodyPr/>
          <a:lstStyle/>
          <a:p>
            <a:pPr marL="0" indent="0" fontAlgn="base">
              <a:buNone/>
            </a:pPr>
            <a:r>
              <a:rPr lang="en-GB" sz="2000" dirty="0"/>
              <a:t>In many Asian countries the ancient methods for cultivating and harvesting are still practised. </a:t>
            </a:r>
          </a:p>
          <a:p>
            <a:pPr marL="0" indent="0" fontAlgn="base">
              <a:buNone/>
            </a:pPr>
            <a:r>
              <a:rPr lang="en-GB" sz="2000" dirty="0"/>
              <a:t>The fields are prepared by:</a:t>
            </a:r>
          </a:p>
          <a:p>
            <a:pPr marL="342900" indent="-342900" fontAlgn="base">
              <a:buFont typeface="+mj-lt"/>
              <a:buAutoNum type="arabicPeriod"/>
            </a:pPr>
            <a:r>
              <a:rPr lang="en-GB" sz="2000" dirty="0"/>
              <a:t>Ploughing - often with a simple plough drawn by water buffalo, ploughing breaks up the soil.</a:t>
            </a:r>
          </a:p>
          <a:p>
            <a:pPr marL="342900" indent="-342900" fontAlgn="base">
              <a:buFont typeface="+mj-lt"/>
              <a:buAutoNum type="arabicPeriod"/>
            </a:pPr>
            <a:r>
              <a:rPr lang="en-GB" sz="2000" dirty="0"/>
              <a:t>Fertilising - naturally fertilised.</a:t>
            </a:r>
          </a:p>
          <a:p>
            <a:pPr marL="342900" indent="-342900" fontAlgn="base">
              <a:buFont typeface="+mj-lt"/>
              <a:buAutoNum type="arabicPeriod"/>
            </a:pPr>
            <a:r>
              <a:rPr lang="en-GB" sz="2000" dirty="0"/>
              <a:t>Smoothing - where a roller (e.g. a large log) is dragged over the field to smooth the earth, giving a smooth bed for the seedlings to be planted on and ensures the water depth is equal.</a:t>
            </a:r>
          </a:p>
          <a:p>
            <a:pPr marL="0" indent="0">
              <a:buNone/>
            </a:pPr>
            <a:endParaRPr lang="en-GB" sz="2800" dirty="0"/>
          </a:p>
        </p:txBody>
      </p:sp>
      <p:pic>
        <p:nvPicPr>
          <p:cNvPr id="3074" name="Picture 2" descr="Rice fields on terraced at Chiang Mai, Thailand. Rice fields on terraced with a beautiful sunset at Chiang Mai, Thailand stock photography"/>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168310" y="2573392"/>
            <a:ext cx="3819985" cy="25159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742977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GB" dirty="0"/>
              <a:t>Farming rice</a:t>
            </a:r>
          </a:p>
        </p:txBody>
      </p:sp>
      <p:sp>
        <p:nvSpPr>
          <p:cNvPr id="6" name="Subtitle 5"/>
          <p:cNvSpPr>
            <a:spLocks noGrp="1"/>
          </p:cNvSpPr>
          <p:nvPr>
            <p:ph type="subTitle" idx="1"/>
          </p:nvPr>
        </p:nvSpPr>
        <p:spPr>
          <a:xfrm>
            <a:off x="1169276" y="2571092"/>
            <a:ext cx="7018457" cy="3600000"/>
          </a:xfrm>
        </p:spPr>
        <p:txBody>
          <a:bodyPr/>
          <a:lstStyle/>
          <a:p>
            <a:pPr marL="0" indent="0">
              <a:buNone/>
            </a:pPr>
            <a:r>
              <a:rPr lang="en-GB" sz="2000" dirty="0">
                <a:latin typeface="Arial"/>
                <a:cs typeface="Arial"/>
              </a:rPr>
              <a:t>Seedlings are started in beds and, after a period of 30-50 days, are transplanted by hand to fields which have been flooded by rain or river water. </a:t>
            </a:r>
            <a:endParaRPr lang="en-GB" sz="2000" dirty="0"/>
          </a:p>
          <a:p>
            <a:pPr marL="0" indent="0">
              <a:buNone/>
            </a:pPr>
            <a:r>
              <a:rPr lang="en-GB" sz="2000" dirty="0">
                <a:latin typeface="Arial"/>
                <a:cs typeface="Arial"/>
              </a:rPr>
              <a:t>During the growing season, irrigation is maintained by dyke-controlled channels or by hand watering. </a:t>
            </a:r>
            <a:endParaRPr lang="en-GB" sz="2000" dirty="0"/>
          </a:p>
          <a:p>
            <a:pPr marL="0" indent="0">
              <a:buNone/>
            </a:pPr>
            <a:r>
              <a:rPr lang="en-GB" sz="2000" dirty="0"/>
              <a:t>The fields are drained before cutting of the crop commences. </a:t>
            </a:r>
          </a:p>
          <a:p>
            <a:pPr marL="0" indent="0">
              <a:buNone/>
            </a:pPr>
            <a:r>
              <a:rPr lang="en-GB" sz="2000" dirty="0">
                <a:latin typeface="Arial"/>
                <a:cs typeface="Arial"/>
              </a:rPr>
              <a:t>In the USA rice is mainly grown in the southern states and in California. </a:t>
            </a:r>
            <a:endParaRPr lang="en-GB" sz="2000" dirty="0"/>
          </a:p>
          <a:p>
            <a:pPr marL="0" indent="0">
              <a:buNone/>
            </a:pPr>
            <a:r>
              <a:rPr lang="en-GB" sz="2000" dirty="0">
                <a:latin typeface="Arial"/>
                <a:cs typeface="Arial"/>
              </a:rPr>
              <a:t>Fields are flooded in April and May and are then seeded by aeroplane. By September the crop is mature and ready to be harvested. </a:t>
            </a:r>
            <a:endParaRPr lang="en-GB" sz="2000" dirty="0"/>
          </a:p>
          <a:p>
            <a:pPr marL="0" indent="0">
              <a:buNone/>
            </a:pPr>
            <a:endParaRPr lang="en-GB" sz="2000" dirty="0"/>
          </a:p>
        </p:txBody>
      </p:sp>
      <p:pic>
        <p:nvPicPr>
          <p:cNvPr id="4" name="Picture 4" descr="women-working-manually-in-a-green-paddy-field-in-south-India..-484720866 2125x1417"/>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736347" y="2209189"/>
            <a:ext cx="3012903" cy="2017876"/>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738717" y="4524570"/>
            <a:ext cx="3009846" cy="1692936"/>
          </a:xfrm>
          <a:prstGeom prst="rect">
            <a:avLst/>
          </a:prstGeom>
        </p:spPr>
      </p:pic>
    </p:spTree>
    <p:extLst>
      <p:ext uri="{BB962C8B-B14F-4D97-AF65-F5344CB8AC3E}">
        <p14:creationId xmlns:p14="http://schemas.microsoft.com/office/powerpoint/2010/main" val="28297681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Processing rice</a:t>
            </a:r>
          </a:p>
        </p:txBody>
      </p:sp>
      <p:sp>
        <p:nvSpPr>
          <p:cNvPr id="9" name="Subtitle 2"/>
          <p:cNvSpPr>
            <a:spLocks noGrp="1"/>
          </p:cNvSpPr>
          <p:nvPr>
            <p:ph type="subTitle" idx="1"/>
          </p:nvPr>
        </p:nvSpPr>
        <p:spPr>
          <a:xfrm>
            <a:off x="1169273" y="2388212"/>
            <a:ext cx="7522339" cy="3600000"/>
          </a:xfrm>
        </p:spPr>
        <p:txBody>
          <a:bodyPr/>
          <a:lstStyle/>
          <a:p>
            <a:pPr marL="0" indent="0" fontAlgn="base">
              <a:buNone/>
            </a:pPr>
            <a:r>
              <a:rPr lang="en-GB" sz="2000" dirty="0"/>
              <a:t>After harvest, the rice is threshed to loosen the hulls.</a:t>
            </a:r>
          </a:p>
          <a:p>
            <a:pPr marL="0" indent="0" fontAlgn="base">
              <a:buNone/>
            </a:pPr>
            <a:r>
              <a:rPr lang="en-GB" sz="2000" dirty="0"/>
              <a:t>Once sold by the farmer, the rice, known as paddy or rough rice, is screened to remove stones, loose chaff and paddy stalks (part of the plant). </a:t>
            </a:r>
          </a:p>
          <a:p>
            <a:pPr marL="0" indent="0" fontAlgn="base">
              <a:buNone/>
            </a:pPr>
            <a:r>
              <a:rPr lang="en-GB" sz="2000" dirty="0"/>
              <a:t>The rice is then slowly dried by warm air to reduce any moisture and then it is screened to remove dust particles. </a:t>
            </a:r>
          </a:p>
          <a:p>
            <a:pPr marL="0" indent="0" fontAlgn="base">
              <a:buNone/>
            </a:pPr>
            <a:r>
              <a:rPr lang="en-GB" sz="2000" dirty="0"/>
              <a:t>The outer husk is removed next, but the bran layer is left intact, this forms brown rice. The rice is then cleaned and graded. </a:t>
            </a:r>
          </a:p>
          <a:p>
            <a:pPr marL="0" indent="0" fontAlgn="base">
              <a:buNone/>
            </a:pPr>
            <a:r>
              <a:rPr lang="en-GB" sz="2000" dirty="0"/>
              <a:t>If the brown rice is to be sold as white rice, it then goes to the mill where it undergoes milling, an abrasive action which removes the bran layer surrounding the rice grain.</a:t>
            </a:r>
          </a:p>
          <a:p>
            <a:pPr marL="0" indent="0">
              <a:buNone/>
            </a:pPr>
            <a:endParaRPr lang="en-GB" sz="2800" dirty="0"/>
          </a:p>
        </p:txBody>
      </p:sp>
      <p:pic>
        <p:nvPicPr>
          <p:cNvPr id="5" name="Picture 4"/>
          <p:cNvPicPr>
            <a:picLocks noChangeAspect="1"/>
          </p:cNvPicPr>
          <p:nvPr/>
        </p:nvPicPr>
        <p:blipFill rotWithShape="1">
          <a:blip r:embed="rId2" cstate="email">
            <a:extLst>
              <a:ext uri="{28A0092B-C50C-407E-A947-70E740481C1C}">
                <a14:useLocalDpi xmlns:a14="http://schemas.microsoft.com/office/drawing/2010/main"/>
              </a:ext>
            </a:extLst>
          </a:blip>
          <a:srcRect l="24434" t="18842" r="18571" b="5093"/>
          <a:stretch/>
        </p:blipFill>
        <p:spPr>
          <a:xfrm>
            <a:off x="9004119" y="2494090"/>
            <a:ext cx="2735202" cy="2434045"/>
          </a:xfrm>
          <a:prstGeom prst="rect">
            <a:avLst/>
          </a:prstGeom>
        </p:spPr>
      </p:pic>
    </p:spTree>
    <p:extLst>
      <p:ext uri="{BB962C8B-B14F-4D97-AF65-F5344CB8AC3E}">
        <p14:creationId xmlns:p14="http://schemas.microsoft.com/office/powerpoint/2010/main" val="1346135008"/>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D5B78CA333243439763E4169A5FEB7F" ma:contentTypeVersion="13" ma:contentTypeDescription="Create a new document." ma:contentTypeScope="" ma:versionID="5029caf337f57718e1c0dfef63cd682c">
  <xsd:schema xmlns:xsd="http://www.w3.org/2001/XMLSchema" xmlns:xs="http://www.w3.org/2001/XMLSchema" xmlns:p="http://schemas.microsoft.com/office/2006/metadata/properties" xmlns:ns2="c53071f4-7f44-43fd-895c-8e7b6a3746b0" xmlns:ns3="ead97cfe-a968-427f-b02b-893e6ba0355a" targetNamespace="http://schemas.microsoft.com/office/2006/metadata/properties" ma:root="true" ma:fieldsID="fe479430d16b5c2b356496b4bcff2c34" ns2:_="" ns3:_="">
    <xsd:import namespace="c53071f4-7f44-43fd-895c-8e7b6a3746b0"/>
    <xsd:import namespace="ead97cfe-a968-427f-b02b-893e6ba0355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3071f4-7f44-43fd-895c-8e7b6a3746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ad97cfe-a968-427f-b02b-893e6ba0355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0A84615-6D8B-4A8F-B9A5-3805127A3ACB}">
  <ds:schemaRefs>
    <ds:schemaRef ds:uri="http://purl.org/dc/elements/1.1/"/>
    <ds:schemaRef ds:uri="http://schemas.microsoft.com/office/2006/metadata/properties"/>
    <ds:schemaRef ds:uri="http://schemas.microsoft.com/office/infopath/2007/PartnerControls"/>
    <ds:schemaRef ds:uri="8409cf61-8f5f-4421-9a3e-169c7d6c7b55"/>
    <ds:schemaRef ds:uri="http://purl.org/dc/terms/"/>
    <ds:schemaRef ds:uri="http://schemas.microsoft.com/office/2006/documentManagement/types"/>
    <ds:schemaRef ds:uri="http://schemas.openxmlformats.org/package/2006/metadata/core-properties"/>
    <ds:schemaRef ds:uri="3089966e-1c9a-40c5-9c65-11a87eb6eb54"/>
    <ds:schemaRef ds:uri="http://www.w3.org/XML/1998/namespace"/>
    <ds:schemaRef ds:uri="http://purl.org/dc/dcmitype/"/>
  </ds:schemaRefs>
</ds:datastoreItem>
</file>

<file path=customXml/itemProps2.xml><?xml version="1.0" encoding="utf-8"?>
<ds:datastoreItem xmlns:ds="http://schemas.openxmlformats.org/officeDocument/2006/customXml" ds:itemID="{F39F3FD5-8BE4-4C63-8E08-C5A7A17FEE74}">
  <ds:schemaRefs>
    <ds:schemaRef ds:uri="http://schemas.microsoft.com/sharepoint/v3/contenttype/forms"/>
  </ds:schemaRefs>
</ds:datastoreItem>
</file>

<file path=customXml/itemProps3.xml><?xml version="1.0" encoding="utf-8"?>
<ds:datastoreItem xmlns:ds="http://schemas.openxmlformats.org/officeDocument/2006/customXml" ds:itemID="{9F5DAC35-B4F0-40FE-B037-60E976F6E5F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53071f4-7f44-43fd-895c-8e7b6a3746b0"/>
    <ds:schemaRef ds:uri="ead97cfe-a968-427f-b02b-893e6ba0355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2432</TotalTime>
  <Words>1270</Words>
  <Application>Microsoft Office PowerPoint</Application>
  <PresentationFormat>Widescreen</PresentationFormat>
  <Paragraphs>83</Paragraphs>
  <Slides>18</Slides>
  <Notes>0</Notes>
  <HiddenSlides>0</HiddenSlides>
  <MMClips>0</MMClips>
  <ScaleCrop>false</ScaleCrop>
  <HeadingPairs>
    <vt:vector size="4" baseType="variant">
      <vt:variant>
        <vt:lpstr>Theme</vt:lpstr>
      </vt:variant>
      <vt:variant>
        <vt:i4>5</vt:i4>
      </vt:variant>
      <vt:variant>
        <vt:lpstr>Slide Titles</vt:lpstr>
      </vt:variant>
      <vt:variant>
        <vt:i4>18</vt:i4>
      </vt:variant>
    </vt:vector>
  </HeadingPairs>
  <TitlesOfParts>
    <vt:vector size="23" baseType="lpstr">
      <vt:lpstr>Custom Design</vt:lpstr>
      <vt:lpstr>1_Custom Design</vt:lpstr>
      <vt:lpstr>3_Custom Design</vt:lpstr>
      <vt:lpstr>2_Custom Design</vt:lpstr>
      <vt:lpstr>Office Theme</vt:lpstr>
      <vt:lpstr>Rice</vt:lpstr>
      <vt:lpstr>Overview</vt:lpstr>
      <vt:lpstr>Rice around the world </vt:lpstr>
      <vt:lpstr>Rice in the UK</vt:lpstr>
      <vt:lpstr>What is rice?</vt:lpstr>
      <vt:lpstr>Rice - the plant</vt:lpstr>
      <vt:lpstr>Farming rice</vt:lpstr>
      <vt:lpstr>Farming rice</vt:lpstr>
      <vt:lpstr>Processing rice</vt:lpstr>
      <vt:lpstr>Different types of rice and their use in dishes</vt:lpstr>
      <vt:lpstr>Different types of rice and their use in dishes</vt:lpstr>
      <vt:lpstr>Different types of rice and their use in dishes</vt:lpstr>
      <vt:lpstr>Different types of rice and their use in dishes</vt:lpstr>
      <vt:lpstr>Rice in our diet</vt:lpstr>
      <vt:lpstr>Rice - food safety</vt:lpstr>
      <vt:lpstr>Leftovers using rice</vt:lpstr>
      <vt:lpstr>Food and drink made from rice</vt:lpstr>
      <vt:lpstr>Rice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Glenn Carter</dc:creator>
  <cp:lastModifiedBy>Frances Meek</cp:lastModifiedBy>
  <cp:revision>105</cp:revision>
  <dcterms:created xsi:type="dcterms:W3CDTF">2018-10-10T09:22:08Z</dcterms:created>
  <dcterms:modified xsi:type="dcterms:W3CDTF">2021-07-13T09:52:55Z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0x010100BD5B78CA333243439763E4169A5FEB7F</vt:lpwstr>
  </property>
</Properties>
</file>