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738" r:id="rId6"/>
    <p:sldMasterId id="2147483743" r:id="rId7"/>
    <p:sldMasterId id="2147483745" r:id="rId8"/>
    <p:sldMasterId id="2147483747" r:id="rId9"/>
    <p:sldMasterId id="2147483750" r:id="rId10"/>
  </p:sldMasterIdLst>
  <p:notesMasterIdLst>
    <p:notesMasterId r:id="rId19"/>
  </p:notesMasterIdLst>
  <p:handoutMasterIdLst>
    <p:handoutMasterId r:id="rId20"/>
  </p:handoutMasterIdLst>
  <p:sldIdLst>
    <p:sldId id="388" r:id="rId11"/>
    <p:sldId id="469" r:id="rId12"/>
    <p:sldId id="493" r:id="rId13"/>
    <p:sldId id="487" r:id="rId14"/>
    <p:sldId id="494" r:id="rId15"/>
    <p:sldId id="488" r:id="rId16"/>
    <p:sldId id="361" r:id="rId17"/>
    <p:sldId id="362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Lockyer" initials="SL" lastIdx="9" clrIdx="0">
    <p:extLst>
      <p:ext uri="{19B8F6BF-5375-455C-9EA6-DF929625EA0E}">
        <p15:presenceInfo xmlns:p15="http://schemas.microsoft.com/office/powerpoint/2012/main" userId="S-1-5-21-1974762338-2042246095-630515929-1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6698"/>
    <a:srgbClr val="FEECFA"/>
    <a:srgbClr val="FCB0EC"/>
    <a:srgbClr val="F33DA5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B5F0CE-3A6E-149E-BCEB-FB4DDDC10FE4}" v="1" dt="2021-07-14T10:38:03.082"/>
    <p1510:client id="{A249778C-B5AF-4CA4-80D0-EE15F95013E0}" v="31" dt="2021-03-23T11:34:22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86" autoAdjust="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Ballam" userId="S::r.ballam@nutrition.org.uk::c142d6ba-9e44-42ad-85a8-e76793bc375e" providerId="AD" clId="Web-{7CB5F0CE-3A6E-149E-BCEB-FB4DDDC10FE4}"/>
    <pc:docChg chg="modSld">
      <pc:chgData name="Roy Ballam" userId="S::r.ballam@nutrition.org.uk::c142d6ba-9e44-42ad-85a8-e76793bc375e" providerId="AD" clId="Web-{7CB5F0CE-3A6E-149E-BCEB-FB4DDDC10FE4}" dt="2021-07-14T10:38:03.082" v="0" actId="14100"/>
      <pc:docMkLst>
        <pc:docMk/>
      </pc:docMkLst>
      <pc:sldChg chg="modSp">
        <pc:chgData name="Roy Ballam" userId="S::r.ballam@nutrition.org.uk::c142d6ba-9e44-42ad-85a8-e76793bc375e" providerId="AD" clId="Web-{7CB5F0CE-3A6E-149E-BCEB-FB4DDDC10FE4}" dt="2021-07-14T10:38:03.082" v="0" actId="14100"/>
        <pc:sldMkLst>
          <pc:docMk/>
          <pc:sldMk cId="2783010678" sldId="494"/>
        </pc:sldMkLst>
        <pc:picChg chg="mod">
          <ac:chgData name="Roy Ballam" userId="S::r.ballam@nutrition.org.uk::c142d6ba-9e44-42ad-85a8-e76793bc375e" providerId="AD" clId="Web-{7CB5F0CE-3A6E-149E-BCEB-FB4DDDC10FE4}" dt="2021-07-14T10:38:03.082" v="0" actId="14100"/>
          <ac:picMkLst>
            <pc:docMk/>
            <pc:sldMk cId="2783010678" sldId="494"/>
            <ac:picMk id="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CF3D-FF37-4C1C-82E8-430E71F90BAD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F54C-240F-49B2-893A-16BFF9AD5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554F4-ED46-4F26-A2D6-3B07EEE860FA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666ED-86A5-4133-9AFC-9F5F88392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8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7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9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40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5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ACD7-ED27-4292-8B74-2526C0FA4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C6668-8E2B-49E5-A397-1FE62B765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31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TC 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0862997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12" y="1500176"/>
            <a:ext cx="10972800" cy="415604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5A6A8-E67F-4495-8C77-DB6D965D2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56217"/>
            <a:ext cx="1610054" cy="150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4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9AEAC-53E9-43E7-AE3A-448BAF47A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47326"/>
            <a:ext cx="1619552" cy="15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5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4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4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4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>
          <a:xfrm>
            <a:off x="11296651" y="6218239"/>
            <a:ext cx="732367" cy="523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defRPr/>
            </a:pPr>
            <a:fld id="{F38878DE-4658-D147-84A7-944727CC4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68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00" y="274638"/>
            <a:ext cx="635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651" y="1600201"/>
            <a:ext cx="625474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05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7127"/>
            <a:ext cx="11128310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2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837127"/>
            <a:ext cx="11268269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8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5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5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>
              <a:buSzPct val="90000"/>
              <a:buFont typeface="Arial" charset="0"/>
              <a:buChar char="•"/>
              <a:defRPr sz="135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1622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90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>
              <a:buFont typeface="Arial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671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5373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4676504"/>
            <a:ext cx="2656676" cy="248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148" y="1412776"/>
            <a:ext cx="8544949" cy="1728192"/>
          </a:xfrm>
        </p:spPr>
        <p:txBody>
          <a:bodyPr/>
          <a:lstStyle>
            <a:lvl1pPr algn="ctr">
              <a:defRPr sz="6000" b="1" baseline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" y="0"/>
            <a:ext cx="12172508" cy="6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7127"/>
            <a:ext cx="8398374" cy="62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7437"/>
            <a:ext cx="11135932" cy="388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3828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73072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3614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32335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32400" y="274638"/>
            <a:ext cx="635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27651" y="1600201"/>
            <a:ext cx="62547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025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04A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A7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04A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1406/cheese-production-ppt-1114fc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media/1940/gluten-experiment-ws-1114c2.docx" TargetMode="External"/><Relationship Id="rId13" Type="http://schemas.openxmlformats.org/officeDocument/2006/relationships/hyperlink" Target="https://www.foodafactoflife.org.uk/media/6660/bread-making-experiment-1416.docx" TargetMode="External"/><Relationship Id="rId3" Type="http://schemas.openxmlformats.org/officeDocument/2006/relationships/hyperlink" Target="https://www.foodafactoflife.org.uk/11-14-years/food-commodities/cereals/" TargetMode="External"/><Relationship Id="rId7" Type="http://schemas.openxmlformats.org/officeDocument/2006/relationships/hyperlink" Target="https://www.foodafactoflife.org.uk/media/6162/bread-making-theory-i-1114c2.docx" TargetMode="External"/><Relationship Id="rId12" Type="http://schemas.openxmlformats.org/officeDocument/2006/relationships/hyperlink" Target="https://www.foodafactoflife.org.uk/media/6521/exploring-flatbread-lesson-plan-1416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media/1953/bread-listening-activity-ws-1114c2.docx" TargetMode="External"/><Relationship Id="rId11" Type="http://schemas.openxmlformats.org/officeDocument/2006/relationships/hyperlink" Target="https://www.foodafactoflife.org.uk/media/6661/bread-science-lesson-plan-1416.docx" TargetMode="External"/><Relationship Id="rId5" Type="http://schemas.openxmlformats.org/officeDocument/2006/relationships/hyperlink" Target="https://www.foodafactoflife.org.uk/media/6508/types-of-bread-1416.pptx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s://www.foodafactoflife.org.uk/media/6658/the-science-of-bread-making-1416.docx" TargetMode="External"/><Relationship Id="rId4" Type="http://schemas.openxmlformats.org/officeDocument/2006/relationships/hyperlink" Target="https://www.foodafactoflife.org.uk/14-16-years/food-commodities/cereals/" TargetMode="External"/><Relationship Id="rId9" Type="http://schemas.openxmlformats.org/officeDocument/2006/relationships/hyperlink" Target="https://www.foodafactoflife.org.uk/media/9043/the-science-of-bread-making-1416.pptx" TargetMode="External"/><Relationship Id="rId14" Type="http://schemas.openxmlformats.org/officeDocument/2006/relationships/hyperlink" Target="https://www.foodafactoflife.org.uk/media/1955/bread-yeast-experiment-ws-1114c2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remote-learning/activities-and-ideas/knowledge-organisers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foodafactoflife.org.uk/11-14-years/food-commodities/cereals/baking-bread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14-16-years/activity-packs/harvest-festival-activity-pack/" TargetMode="External"/><Relationship Id="rId5" Type="http://schemas.openxmlformats.org/officeDocument/2006/relationships/hyperlink" Target="https://www.foodafactoflife.org.uk/14-16-years/activity-packs/fibre-activity-pack/" TargetMode="External"/><Relationship Id="rId4" Type="http://schemas.openxmlformats.org/officeDocument/2006/relationships/hyperlink" Target="https://www.foodafactoflife.org.uk/14-16-years/activity-packs/bread-activity-pack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5-7-years/food-commodities/cereals/" TargetMode="External"/><Relationship Id="rId3" Type="http://schemas.openxmlformats.org/officeDocument/2006/relationships/hyperlink" Target="https://www.ukflourmillers.org/" TargetMode="External"/><Relationship Id="rId7" Type="http://schemas.openxmlformats.org/officeDocument/2006/relationships/hyperlink" Target="https://youtu.be/bksformGgs8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abflour.co.uk/recipes/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s://www.foodafactoflife.org.uk/recipes/" TargetMode="External"/><Relationship Id="rId10" Type="http://schemas.openxmlformats.org/officeDocument/2006/relationships/hyperlink" Target="https://www.foodafactoflife.org.uk/7-11-years/activity-packs/learn-with-stories/the-bread-stories/" TargetMode="External"/><Relationship Id="rId4" Type="http://schemas.openxmlformats.org/officeDocument/2006/relationships/hyperlink" Target="https://www.foodafactoflife.org.uk/media/6161/bread-buns-recipe-r-1114c2.docx" TargetMode="External"/><Relationship Id="rId9" Type="http://schemas.openxmlformats.org/officeDocument/2006/relationships/hyperlink" Target="https://www.foodafactoflife.org.uk/7-11-years/food-commodities/cereal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training/2021/a-hands-on-approach-to-teaching-food-and-nutrition-education-to-pupils-with-additional-needs/" TargetMode="External"/><Relationship Id="rId7" Type="http://schemas.openxmlformats.org/officeDocument/2006/relationships/hyperlink" Target="https://www.foodafactoflife.org.uk/professional-development/" TargetMode="External"/><Relationship Id="rId2" Type="http://schemas.openxmlformats.org/officeDocument/2006/relationships/hyperlink" Target="https://www.foodafactoflife.org.uk/training/2021/practical-food-skills-and-recipes-masterclass-cheese-makin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training/" TargetMode="External"/><Relationship Id="rId5" Type="http://schemas.openxmlformats.org/officeDocument/2006/relationships/hyperlink" Target="https://www.foodafactoflife.org.uk/news/what-s-new-for-food-training-this-year/" TargetMode="External"/><Relationship Id="rId4" Type="http://schemas.openxmlformats.org/officeDocument/2006/relationships/hyperlink" Target="https://www.foodafactoflife.org.uk/training/2021/food-education-back-to-the-future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9822" y="2990123"/>
            <a:ext cx="10110266" cy="7330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600" dirty="0"/>
              <a:t>Practical food skills and recipes masterclass – artisan bread making</a:t>
            </a:r>
            <a:endParaRPr lang="en-GB" sz="3600" b="0" dirty="0"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452" y="5348177"/>
            <a:ext cx="248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14/07/2021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105" y="1535859"/>
            <a:ext cx="9720000" cy="720000"/>
          </a:xfrm>
        </p:spPr>
        <p:txBody>
          <a:bodyPr/>
          <a:lstStyle/>
          <a:p>
            <a:r>
              <a:rPr lang="en-US" sz="3400" dirty="0">
                <a:latin typeface="Arial"/>
                <a:cs typeface="Arial"/>
              </a:rPr>
              <a:t>Covered in today’s webinar</a:t>
            </a:r>
            <a:endParaRPr lang="en-US" sz="3400" dirty="0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62F2456-A217-44C6-A807-DD5530E01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936" y="2372859"/>
            <a:ext cx="10215001" cy="4079032"/>
          </a:xfrm>
        </p:spPr>
        <p:txBody>
          <a:bodyPr/>
          <a:lstStyle/>
          <a:p>
            <a:r>
              <a:rPr lang="en-US" sz="2000" dirty="0"/>
              <a:t>A day in the life of a bakery.</a:t>
            </a:r>
          </a:p>
          <a:p>
            <a:r>
              <a:rPr lang="en-US" sz="2000" dirty="0"/>
              <a:t>Artisan baking.</a:t>
            </a:r>
          </a:p>
          <a:p>
            <a:r>
              <a:rPr lang="en-US" sz="2000" dirty="0"/>
              <a:t>The science of bread making.</a:t>
            </a:r>
          </a:p>
          <a:p>
            <a:r>
              <a:rPr lang="en-US" sz="2000" dirty="0"/>
              <a:t>How to make three artisan breads, with hints and tips for the classroom</a:t>
            </a:r>
          </a:p>
          <a:p>
            <a:r>
              <a:rPr lang="en-US" sz="2000" dirty="0"/>
              <a:t>Links to </a:t>
            </a:r>
            <a:r>
              <a:rPr lang="en-US" sz="2000" i="1" dirty="0">
                <a:hlinkClick r:id="rId3"/>
              </a:rPr>
              <a:t>Food – a fact of life</a:t>
            </a:r>
            <a:r>
              <a:rPr lang="en-US" sz="2000" i="1" dirty="0"/>
              <a:t>.</a:t>
            </a:r>
            <a:endParaRPr lang="en-US" sz="2000" dirty="0"/>
          </a:p>
          <a:p>
            <a:r>
              <a:rPr lang="en-US" sz="2000" dirty="0"/>
              <a:t>Suggestions for sources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87878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Lewis’ bread recipes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265" y="2448609"/>
            <a:ext cx="9720000" cy="3600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68419"/>
              </p:ext>
            </p:extLst>
          </p:nvPr>
        </p:nvGraphicFramePr>
        <p:xfrm>
          <a:off x="3503945" y="2941278"/>
          <a:ext cx="2525330" cy="2868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870">
                  <a:extLst>
                    <a:ext uri="{9D8B030D-6E8A-4147-A177-3AD203B41FA5}">
                      <a16:colId xmlns:a16="http://schemas.microsoft.com/office/drawing/2014/main" val="2122723247"/>
                    </a:ext>
                  </a:extLst>
                </a:gridCol>
                <a:gridCol w="708460">
                  <a:extLst>
                    <a:ext uri="{9D8B030D-6E8A-4147-A177-3AD203B41FA5}">
                      <a16:colId xmlns:a16="http://schemas.microsoft.com/office/drawing/2014/main" val="3729947185"/>
                    </a:ext>
                  </a:extLst>
                </a:gridCol>
              </a:tblGrid>
              <a:tr h="284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Bloomer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355540"/>
                  </a:ext>
                </a:extLst>
              </a:tr>
              <a:tr h="2608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  <a:r>
                        <a:rPr lang="en-GB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white f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09160"/>
                  </a:ext>
                </a:extLst>
              </a:tr>
              <a:tr h="2608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sponge dough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989966"/>
                  </a:ext>
                </a:extLst>
              </a:tr>
              <a:tr h="2608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172602"/>
                  </a:ext>
                </a:extLst>
              </a:tr>
              <a:tr h="2608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Sourdough dough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156491"/>
                  </a:ext>
                </a:extLst>
              </a:tr>
              <a:tr h="2608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Bread fat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459362"/>
                  </a:ext>
                </a:extLst>
              </a:tr>
              <a:tr h="2608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Yeast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59838"/>
                  </a:ext>
                </a:extLst>
              </a:tr>
              <a:tr h="2608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466955"/>
                  </a:ext>
                </a:extLst>
              </a:tr>
              <a:tr h="2608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06640"/>
                  </a:ext>
                </a:extLst>
              </a:tr>
              <a:tr h="2608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2.293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8883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23731"/>
              </p:ext>
            </p:extLst>
          </p:nvPr>
        </p:nvGraphicFramePr>
        <p:xfrm>
          <a:off x="9148390" y="2952495"/>
          <a:ext cx="2325632" cy="2787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033">
                  <a:extLst>
                    <a:ext uri="{9D8B030D-6E8A-4147-A177-3AD203B41FA5}">
                      <a16:colId xmlns:a16="http://schemas.microsoft.com/office/drawing/2014/main" val="706244545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2562203508"/>
                    </a:ext>
                  </a:extLst>
                </a:gridCol>
              </a:tblGrid>
              <a:tr h="25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Focaccia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kg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45751"/>
                  </a:ext>
                </a:extLst>
              </a:tr>
              <a:tr h="25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51146"/>
                  </a:ext>
                </a:extLst>
              </a:tr>
              <a:tr h="25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white flour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740663"/>
                  </a:ext>
                </a:extLst>
              </a:tr>
              <a:tr h="25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254796"/>
                  </a:ext>
                </a:extLst>
              </a:tr>
              <a:tr h="25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 virgin olive oil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41045"/>
                  </a:ext>
                </a:extLst>
              </a:tr>
              <a:tr h="25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121545"/>
                  </a:ext>
                </a:extLst>
              </a:tr>
              <a:tr h="25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Yeast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5040"/>
                  </a:ext>
                </a:extLst>
              </a:tr>
              <a:tr h="25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35065"/>
                  </a:ext>
                </a:extLst>
              </a:tr>
              <a:tr h="25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2.034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95772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700805"/>
              </p:ext>
            </p:extLst>
          </p:nvPr>
        </p:nvGraphicFramePr>
        <p:xfrm>
          <a:off x="6337738" y="2952495"/>
          <a:ext cx="2451757" cy="2097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033">
                  <a:extLst>
                    <a:ext uri="{9D8B030D-6E8A-4147-A177-3AD203B41FA5}">
                      <a16:colId xmlns:a16="http://schemas.microsoft.com/office/drawing/2014/main" val="2737462783"/>
                    </a:ext>
                  </a:extLst>
                </a:gridCol>
                <a:gridCol w="735724">
                  <a:extLst>
                    <a:ext uri="{9D8B030D-6E8A-4147-A177-3AD203B41FA5}">
                      <a16:colId xmlns:a16="http://schemas.microsoft.com/office/drawing/2014/main" val="110387141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Sourdough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kg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3047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  <a:r>
                        <a:rPr lang="en-GB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white f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4477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80143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starter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50498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93065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2028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2.285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9862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67729"/>
              </p:ext>
            </p:extLst>
          </p:nvPr>
        </p:nvGraphicFramePr>
        <p:xfrm>
          <a:off x="394138" y="2333296"/>
          <a:ext cx="3060918" cy="497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0372">
                  <a:extLst>
                    <a:ext uri="{9D8B030D-6E8A-4147-A177-3AD203B41FA5}">
                      <a16:colId xmlns:a16="http://schemas.microsoft.com/office/drawing/2014/main" val="2737462783"/>
                    </a:ext>
                  </a:extLst>
                </a:gridCol>
                <a:gridCol w="1920546">
                  <a:extLst>
                    <a:ext uri="{9D8B030D-6E8A-4147-A177-3AD203B41FA5}">
                      <a16:colId xmlns:a16="http://schemas.microsoft.com/office/drawing/2014/main" val="1103871417"/>
                    </a:ext>
                  </a:extLst>
                </a:gridCol>
              </a:tblGrid>
              <a:tr h="486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Sourdough starter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 parts flour and water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4477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44893"/>
              </p:ext>
            </p:extLst>
          </p:nvPr>
        </p:nvGraphicFramePr>
        <p:xfrm>
          <a:off x="394138" y="3195144"/>
          <a:ext cx="2451757" cy="1053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033">
                  <a:extLst>
                    <a:ext uri="{9D8B030D-6E8A-4147-A177-3AD203B41FA5}">
                      <a16:colId xmlns:a16="http://schemas.microsoft.com/office/drawing/2014/main" val="2737462783"/>
                    </a:ext>
                  </a:extLst>
                </a:gridCol>
                <a:gridCol w="735724">
                  <a:extLst>
                    <a:ext uri="{9D8B030D-6E8A-4147-A177-3AD203B41FA5}">
                      <a16:colId xmlns:a16="http://schemas.microsoft.com/office/drawing/2014/main" val="1103871417"/>
                    </a:ext>
                  </a:extLst>
                </a:gridCol>
              </a:tblGrid>
              <a:tr h="1398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Sponge</a:t>
                      </a:r>
                      <a:r>
                        <a:rPr lang="en-GB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dough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kg 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3047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Flour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4477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80143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Yeast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50498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960758"/>
              </p:ext>
            </p:extLst>
          </p:nvPr>
        </p:nvGraphicFramePr>
        <p:xfrm>
          <a:off x="394138" y="4736224"/>
          <a:ext cx="2451757" cy="1053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033">
                  <a:extLst>
                    <a:ext uri="{9D8B030D-6E8A-4147-A177-3AD203B41FA5}">
                      <a16:colId xmlns:a16="http://schemas.microsoft.com/office/drawing/2014/main" val="2737462783"/>
                    </a:ext>
                  </a:extLst>
                </a:gridCol>
                <a:gridCol w="735724">
                  <a:extLst>
                    <a:ext uri="{9D8B030D-6E8A-4147-A177-3AD203B41FA5}">
                      <a16:colId xmlns:a16="http://schemas.microsoft.com/office/drawing/2014/main" val="1103871417"/>
                    </a:ext>
                  </a:extLst>
                </a:gridCol>
              </a:tblGrid>
              <a:tr h="1398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kg 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3047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Flour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4477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80143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Yeast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A66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504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53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5">
            <a:extLst>
              <a:ext uri="{FF2B5EF4-FFF2-40B4-BE49-F238E27FC236}">
                <a16:creationId xmlns:a16="http://schemas.microsoft.com/office/drawing/2014/main" id="{147B1964-6DCB-45AB-9B41-C1137E32A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726" y="2033066"/>
            <a:ext cx="4252844" cy="3842726"/>
          </a:xfrm>
        </p:spPr>
        <p:txBody>
          <a:bodyPr/>
          <a:lstStyle/>
          <a:p>
            <a:endParaRPr lang="en-US" dirty="0"/>
          </a:p>
          <a:p>
            <a:endParaRPr lang="en-US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17E414-C792-48DB-A132-297A2F4D4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889" y="1265152"/>
            <a:ext cx="9720000" cy="720000"/>
          </a:xfrm>
        </p:spPr>
        <p:txBody>
          <a:bodyPr/>
          <a:lstStyle/>
          <a:p>
            <a:r>
              <a:rPr lang="en-US" sz="3400" dirty="0"/>
              <a:t>Resources</a:t>
            </a:r>
            <a:endParaRPr lang="en-GB" sz="3400" i="1" dirty="0"/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id="{4063A2AB-B99E-44BE-B6C8-0C74100F7DFA}"/>
              </a:ext>
            </a:extLst>
          </p:cNvPr>
          <p:cNvSpPr txBox="1">
            <a:spLocks/>
          </p:cNvSpPr>
          <p:nvPr/>
        </p:nvSpPr>
        <p:spPr>
          <a:xfrm>
            <a:off x="703175" y="1972282"/>
            <a:ext cx="5318795" cy="3855596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03889" y="1949958"/>
            <a:ext cx="677917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11-14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14-16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cereals resources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Types of bread presentation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Bread making listening activity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supporting notes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Gluten content investigation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hlinkClick r:id="rId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The science of bread making presentation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The science of bread making teachers’ notes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Bread science lesson plan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Exploring flatbread lesson plan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Bread making experiment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Bread making – yeast experiment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83776" y="3002007"/>
            <a:ext cx="3824334" cy="2242655"/>
          </a:xfrm>
          <a:prstGeom prst="rect">
            <a:avLst/>
          </a:prstGeom>
          <a:ln w="25400">
            <a:solidFill>
              <a:srgbClr val="CA6698"/>
            </a:solidFill>
          </a:ln>
        </p:spPr>
      </p:pic>
    </p:spTree>
    <p:extLst>
      <p:ext uri="{BB962C8B-B14F-4D97-AF65-F5344CB8AC3E}">
        <p14:creationId xmlns:p14="http://schemas.microsoft.com/office/powerpoint/2010/main" val="272099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6" y="1436527"/>
            <a:ext cx="9720000" cy="720000"/>
          </a:xfrm>
        </p:spPr>
        <p:txBody>
          <a:bodyPr/>
          <a:lstStyle/>
          <a:p>
            <a:r>
              <a:rPr lang="en-US" sz="3400" dirty="0"/>
              <a:t>Resources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371396"/>
            <a:ext cx="9720000" cy="360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Wheat to bread production videos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Knowledge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organisers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cereals coming soon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Bread activity pack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Fibre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activity pack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Harvest festival activity pack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2818" y="2461961"/>
            <a:ext cx="4787417" cy="2765476"/>
          </a:xfrm>
          <a:prstGeom prst="rect">
            <a:avLst/>
          </a:prstGeom>
          <a:ln w="25400">
            <a:solidFill>
              <a:srgbClr val="CA6698"/>
            </a:solidFill>
          </a:ln>
        </p:spPr>
      </p:pic>
    </p:spTree>
    <p:extLst>
      <p:ext uri="{BB962C8B-B14F-4D97-AF65-F5344CB8AC3E}">
        <p14:creationId xmlns:p14="http://schemas.microsoft.com/office/powerpoint/2010/main" val="278301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5">
            <a:extLst>
              <a:ext uri="{FF2B5EF4-FFF2-40B4-BE49-F238E27FC236}">
                <a16:creationId xmlns:a16="http://schemas.microsoft.com/office/drawing/2014/main" id="{147B1964-6DCB-45AB-9B41-C1137E32A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725" y="2033066"/>
            <a:ext cx="6251695" cy="3842726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17E414-C792-48DB-A132-297A2F4D4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322" y="1252100"/>
            <a:ext cx="9720000" cy="720000"/>
          </a:xfrm>
        </p:spPr>
        <p:txBody>
          <a:bodyPr/>
          <a:lstStyle/>
          <a:p>
            <a:r>
              <a:rPr lang="en-US" sz="3400" dirty="0"/>
              <a:t>Other resources and sources of information</a:t>
            </a:r>
            <a:endParaRPr lang="en-GB" sz="3400" i="1" dirty="0"/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id="{4063A2AB-B99E-44BE-B6C8-0C74100F7DFA}"/>
              </a:ext>
            </a:extLst>
          </p:cNvPr>
          <p:cNvSpPr txBox="1">
            <a:spLocks/>
          </p:cNvSpPr>
          <p:nvPr/>
        </p:nvSpPr>
        <p:spPr>
          <a:xfrm>
            <a:off x="740569" y="2110390"/>
            <a:ext cx="5368131" cy="3855596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30574" y="2033066"/>
            <a:ext cx="74518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Primary processing of wheat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UK Flour Millers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Recipes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Quick bread buns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cold oven method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Food – a fact of life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FabFlour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- Flour Advisory Bureau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Support for primary colleagues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Skill-a-long webinar recording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5-7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7-11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cereals resources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Learn with stories – The bread stories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s://www.foodafactoflife.org.uk/media/3593/quick-bread-buns.jpg?center=0.50174216027874563,0.50132625994694957&amp;mode=crop&amp;width=402&amp;height=245&amp;rnd=1324154645900000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62" y="4376873"/>
            <a:ext cx="3026863" cy="1844731"/>
          </a:xfrm>
          <a:prstGeom prst="rect">
            <a:avLst/>
          </a:prstGeom>
          <a:noFill/>
          <a:ln w="25400">
            <a:solidFill>
              <a:srgbClr val="CA669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50620" y="1972100"/>
            <a:ext cx="3713961" cy="2266870"/>
          </a:xfrm>
          <a:prstGeom prst="rect">
            <a:avLst/>
          </a:prstGeom>
          <a:ln>
            <a:solidFill>
              <a:srgbClr val="CA6698"/>
            </a:solidFill>
          </a:ln>
        </p:spPr>
      </p:pic>
    </p:spTree>
    <p:extLst>
      <p:ext uri="{BB962C8B-B14F-4D97-AF65-F5344CB8AC3E}">
        <p14:creationId xmlns:p14="http://schemas.microsoft.com/office/powerpoint/2010/main" val="368234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138" y="1532390"/>
            <a:ext cx="9720000" cy="720000"/>
          </a:xfrm>
        </p:spPr>
        <p:txBody>
          <a:bodyPr/>
          <a:lstStyle/>
          <a:p>
            <a:r>
              <a:rPr lang="en-US" sz="3400" dirty="0">
                <a:latin typeface="Arial"/>
                <a:cs typeface="Arial"/>
              </a:rPr>
              <a:t>Further training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138" y="2360480"/>
            <a:ext cx="7008255" cy="132419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Cheese making masterclass </a:t>
            </a:r>
            <a:r>
              <a:rPr lang="en-US" sz="2000" dirty="0"/>
              <a:t>- Wednesday 15 September  at 4.30pm</a:t>
            </a:r>
          </a:p>
          <a:p>
            <a:pPr marL="0" indent="0">
              <a:buNone/>
            </a:pPr>
            <a:endParaRPr lang="en-US" sz="2000" dirty="0">
              <a:hlinkClick r:id="rId3"/>
            </a:endParaRP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FFL 30</a:t>
            </a:r>
            <a:r>
              <a:rPr lang="en-US" sz="2000" baseline="30000" dirty="0">
                <a:hlinkClick r:id="rId4"/>
              </a:rPr>
              <a:t>th</a:t>
            </a:r>
            <a:r>
              <a:rPr lang="en-US" sz="2000" dirty="0">
                <a:hlinkClick r:id="rId4"/>
              </a:rPr>
              <a:t> anniversary conference </a:t>
            </a:r>
            <a:r>
              <a:rPr lang="en-US" sz="2000" dirty="0"/>
              <a:t>– Saturday 9 October at 9am </a:t>
            </a:r>
            <a:endParaRPr lang="en-US" sz="2000" dirty="0">
              <a:hlinkClick r:id="rId3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More masterclasses, webinars and practical food skills workshops coming soon and don’t forget our online training!  Read this </a:t>
            </a:r>
            <a:r>
              <a:rPr lang="en-US" sz="2000" b="1" dirty="0">
                <a:hlinkClick r:id="rId5"/>
              </a:rPr>
              <a:t>article</a:t>
            </a:r>
            <a:r>
              <a:rPr lang="en-US" sz="2000" b="1" dirty="0"/>
              <a:t> to find out more.</a:t>
            </a:r>
          </a:p>
          <a:p>
            <a:pPr marL="0" indent="0">
              <a:buNone/>
            </a:pPr>
            <a:endParaRPr lang="en-GB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91413-3B54-4DB6-A2FF-673285B56560}"/>
              </a:ext>
            </a:extLst>
          </p:cNvPr>
          <p:cNvSpPr txBox="1"/>
          <p:nvPr/>
        </p:nvSpPr>
        <p:spPr>
          <a:xfrm>
            <a:off x="8322905" y="1991166"/>
            <a:ext cx="3285460" cy="1477328"/>
          </a:xfrm>
          <a:prstGeom prst="rect">
            <a:avLst/>
          </a:prstGeom>
          <a:noFill/>
          <a:ln w="25400">
            <a:solidFill>
              <a:srgbClr val="CA669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find out more and to book, go to: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https://www.foodafactoflife.org.uk/training/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33601-F0A6-49B8-8530-3BA418D676E4}"/>
              </a:ext>
            </a:extLst>
          </p:cNvPr>
          <p:cNvSpPr txBox="1"/>
          <p:nvPr/>
        </p:nvSpPr>
        <p:spPr>
          <a:xfrm>
            <a:off x="8322905" y="3684674"/>
            <a:ext cx="3285460" cy="1754326"/>
          </a:xfrm>
          <a:prstGeom prst="rect">
            <a:avLst/>
          </a:prstGeom>
          <a:noFill/>
          <a:ln w="25400">
            <a:solidFill>
              <a:srgbClr val="CA669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PPD information, support and newsletter sign-up: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https://www.foodafactoflife.org.uk/professional-development/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3998CA-6DDA-45E3-BD0E-D5C3BCAAE32A}"/>
              </a:ext>
            </a:extLst>
          </p:cNvPr>
          <p:cNvSpPr txBox="1">
            <a:spLocks/>
          </p:cNvSpPr>
          <p:nvPr/>
        </p:nvSpPr>
        <p:spPr>
          <a:xfrm>
            <a:off x="680821" y="4163087"/>
            <a:ext cx="11119924" cy="2259441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/>
          </a:p>
          <a:p>
            <a:pPr marL="0" indent="0">
              <a:buFont typeface="Arial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495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700" dirty="0"/>
              <a:t>For further information, go to:</a:t>
            </a:r>
          </a:p>
          <a:p>
            <a:pPr marL="0" indent="0" algn="ctr">
              <a:buNone/>
            </a:pPr>
            <a:r>
              <a:rPr lang="en-GB" sz="2700" dirty="0"/>
              <a:t>www.foodafactoflife.org.uk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676" y="581132"/>
            <a:ext cx="95728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Practical food skills and recipes masterclass – artisan</a:t>
            </a:r>
            <a:r>
              <a:rPr kumimoji="0" lang="en-GB" sz="3400" b="1" i="0" u="none" strike="noStrike" kern="1200" cap="none" spc="0" normalizeH="0" noProof="0" dirty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bread making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41235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Education">
      <a:dk1>
        <a:srgbClr val="6C0633"/>
      </a:dk1>
      <a:lt1>
        <a:srgbClr val="FFFFFF"/>
      </a:lt1>
      <a:dk2>
        <a:srgbClr val="EE1F60"/>
      </a:dk2>
      <a:lt2>
        <a:srgbClr val="FFFFFF"/>
      </a:lt2>
      <a:accent1>
        <a:srgbClr val="F6A6B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058"/>
      </a:hlink>
      <a:folHlink>
        <a:srgbClr val="005058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d97cfe-a968-427f-b02b-893e6ba0355a">
      <UserInfo>
        <DisplayName>Roy Ballam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048F9D9-86F2-47A8-910C-BB055E151F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077E6A-F2A9-4102-8884-58F6975EA6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5BC0D5-8915-4AD8-A6C0-3960C8FE24FF}">
  <ds:schemaRefs>
    <ds:schemaRef ds:uri="http://purl.org/dc/terms/"/>
    <ds:schemaRef ds:uri="c53071f4-7f44-43fd-895c-8e7b6a3746b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ead97cfe-a968-427f-b02b-893e6ba0355a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BNF Powerpoint Template - Widescreen</Template>
  <TotalTime>2085</TotalTime>
  <Words>401</Words>
  <Application>Microsoft Office PowerPoint</Application>
  <PresentationFormat>Widescreen</PresentationFormat>
  <Paragraphs>127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Custom Design</vt:lpstr>
      <vt:lpstr>1_Custom Design</vt:lpstr>
      <vt:lpstr>2_Custom Design</vt:lpstr>
      <vt:lpstr>3_Custom Design</vt:lpstr>
      <vt:lpstr>5_Custom Design</vt:lpstr>
      <vt:lpstr>Office Theme</vt:lpstr>
      <vt:lpstr>1_Office Theme</vt:lpstr>
      <vt:lpstr>Practical food skills and recipes masterclass – artisan bread making</vt:lpstr>
      <vt:lpstr>Covered in today’s webinar</vt:lpstr>
      <vt:lpstr>Lewis’ bread recipes</vt:lpstr>
      <vt:lpstr>Resources</vt:lpstr>
      <vt:lpstr>Resources</vt:lpstr>
      <vt:lpstr>Other resources and sources of information</vt:lpstr>
      <vt:lpstr>Further training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294</cp:revision>
  <cp:lastPrinted>2019-09-19T12:37:07Z</cp:lastPrinted>
  <dcterms:created xsi:type="dcterms:W3CDTF">2017-10-26T16:07:58Z</dcterms:created>
  <dcterms:modified xsi:type="dcterms:W3CDTF">2021-07-15T08:02:19Z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