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301" r:id="rId9"/>
    <p:sldId id="300" r:id="rId10"/>
    <p:sldId id="271" r:id="rId11"/>
    <p:sldId id="263" r:id="rId12"/>
    <p:sldId id="297" r:id="rId13"/>
    <p:sldId id="292" r:id="rId14"/>
    <p:sldId id="295" r:id="rId15"/>
    <p:sldId id="293" r:id="rId16"/>
    <p:sldId id="294" r:id="rId17"/>
    <p:sldId id="296" r:id="rId18"/>
    <p:sldId id="298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Pig farming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Housing systems</a:t>
            </a:r>
          </a:p>
        </p:txBody>
      </p:sp>
      <p:pic>
        <p:nvPicPr>
          <p:cNvPr id="4" name="Picture 3" descr="S:\Dave\My Pictures\Pock\17 Apr 2008 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72" y="3781053"/>
            <a:ext cx="4216918" cy="25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:\Dave\My Pictures\2009 11 11\11 Nov 2009 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9" y="3776811"/>
            <a:ext cx="4212475" cy="259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 rot="10800000">
            <a:off x="4855095" y="3483947"/>
            <a:ext cx="393700" cy="138580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23095" y="2283798"/>
            <a:ext cx="45974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computerised system picks up which sow is in the feeder and feeds it a particular amount of food depending on how far on in her pregnancy she is.</a:t>
            </a:r>
          </a:p>
        </p:txBody>
      </p:sp>
    </p:spTree>
    <p:extLst>
      <p:ext uri="{BB962C8B-B14F-4D97-AF65-F5344CB8AC3E}">
        <p14:creationId xmlns:p14="http://schemas.microsoft.com/office/powerpoint/2010/main" val="405529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Diet of pigs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52932" cy="3600000"/>
          </a:xfrm>
        </p:spPr>
        <p:txBody>
          <a:bodyPr/>
          <a:lstStyle/>
          <a:p>
            <a:r>
              <a:rPr lang="en-GB" altLang="en-US" sz="2000" dirty="0"/>
              <a:t>Good nutrition is vital and the feeding system on the farm is computerised. There is a liquid feeding system in the indoor unit using the waste products from milk, distilleries and bakers</a:t>
            </a:r>
            <a:r>
              <a:rPr lang="en-GB" altLang="en-US" sz="2000" i="1" dirty="0"/>
              <a:t>. </a:t>
            </a:r>
            <a:r>
              <a:rPr lang="en-GB" sz="2000" i="1" dirty="0" smtClean="0"/>
              <a:t>It is essential that there is no meat in the waste products to prevent harm to pigs and the possible spread </a:t>
            </a:r>
            <a:r>
              <a:rPr lang="en-GB" sz="2000" i="1" dirty="0"/>
              <a:t>of </a:t>
            </a:r>
            <a:r>
              <a:rPr lang="en-GB" sz="2000" i="1" dirty="0" smtClean="0"/>
              <a:t>disease.</a:t>
            </a:r>
            <a:endParaRPr lang="en-GB" altLang="en-US" sz="2000" i="1" dirty="0">
              <a:highlight>
                <a:srgbClr val="FFFF00"/>
              </a:highlight>
            </a:endParaRPr>
          </a:p>
          <a:p>
            <a:r>
              <a:rPr lang="en-GB" altLang="en-US" sz="2000" dirty="0"/>
              <a:t>Wheat, barley and soya are also used for protein and fibre.</a:t>
            </a:r>
          </a:p>
          <a:p>
            <a:r>
              <a:rPr lang="en-GB" altLang="en-US" sz="2000" dirty="0"/>
              <a:t>The outdoor sows are fed with similar ingredients but as a dry pellet.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399" y="4147595"/>
            <a:ext cx="1681534" cy="2239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983" y="2435692"/>
            <a:ext cx="2078365" cy="15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Health &amp; welfare of livestock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478" y="2276282"/>
            <a:ext cx="7174409" cy="3600000"/>
          </a:xfrm>
        </p:spPr>
        <p:txBody>
          <a:bodyPr/>
          <a:lstStyle/>
          <a:p>
            <a:r>
              <a:rPr lang="en-GB" sz="2000" dirty="0"/>
              <a:t>Farmers check their animals every day and provide quality feed with clean fresh water.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Vets and nutritionists work with farmers to provide expert advice on health and welfare.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When animals are housed, the building is kept clean and fresh bedding is provided to keep animals comfortable and free from disease.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If an animal is sick they must be treated immediately, which may require a visit from the vet.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63" y="2480389"/>
            <a:ext cx="3787738" cy="20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5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Pig farming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Agriculture in the UK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87756" cy="3600000"/>
          </a:xfrm>
        </p:spPr>
        <p:txBody>
          <a:bodyPr/>
          <a:lstStyle/>
          <a:p>
            <a:pPr>
              <a:defRPr/>
            </a:pPr>
            <a:r>
              <a:rPr lang="en-GB" altLang="en-US" sz="2000" dirty="0"/>
              <a:t>Livestock farming for meat production has been an established industry in the UK for centuries.</a:t>
            </a:r>
          </a:p>
          <a:p>
            <a:pPr>
              <a:defRPr/>
            </a:pPr>
            <a:r>
              <a:rPr lang="en-GB" altLang="en-US" sz="2000" dirty="0"/>
              <a:t>Diverse range of commodities are produced – beef, lamb, pork, dairy, chicken, potatoes, fruit and vegetables.</a:t>
            </a:r>
          </a:p>
          <a:p>
            <a:pPr>
              <a:defRPr/>
            </a:pPr>
            <a:r>
              <a:rPr lang="en-GB" altLang="en-US" sz="2000" dirty="0"/>
              <a:t>Significant contributor to the UK economy - £8.5 billion.</a:t>
            </a:r>
          </a:p>
          <a:p>
            <a:pPr>
              <a:defRPr/>
            </a:pPr>
            <a:r>
              <a:rPr lang="en-GB" altLang="en-US" sz="2000" dirty="0"/>
              <a:t>We consume just under 50% of the unprocessed food which is produced in the UK.</a:t>
            </a:r>
          </a:p>
          <a:p>
            <a:pPr>
              <a:defRPr/>
            </a:pPr>
            <a:r>
              <a:rPr lang="en-GB" altLang="en-US" sz="2000" dirty="0"/>
              <a:t>Agriculture provides 475,000 jobs directly, and an extra 30,000 through goods and services.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15" y="3058316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pig farming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77444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/>
              <a:t>Today's pig industry has been influenced by 6000 years of history.</a:t>
            </a:r>
          </a:p>
          <a:p>
            <a:pPr marL="0" indent="0">
              <a:buNone/>
            </a:pPr>
            <a:r>
              <a:rPr lang="en-GB" altLang="en-US" sz="2000" dirty="0"/>
              <a:t>From the start pigs were bred to consume waste products, fertilise the land and obviously provide essential meat.</a:t>
            </a:r>
          </a:p>
          <a:p>
            <a:pPr marL="0" indent="0">
              <a:buNone/>
            </a:pPr>
            <a:r>
              <a:rPr lang="en-GB" altLang="en-US" sz="2000" dirty="0"/>
              <a:t>Farming has progressed; everyone used to have backyard pigs however this is very rare now and pigs are generally reared on specialist pig farms</a:t>
            </a:r>
            <a:r>
              <a:rPr lang="en-GB" altLang="en-U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898" y="2138947"/>
            <a:ext cx="2786113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5" y="1344342"/>
            <a:ext cx="9720000" cy="720000"/>
          </a:xfrm>
        </p:spPr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9953153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b="1" dirty="0"/>
              <a:t>Sow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Female pig</a:t>
            </a:r>
          </a:p>
          <a:p>
            <a:pPr marL="0" indent="0">
              <a:buNone/>
            </a:pPr>
            <a:r>
              <a:rPr lang="en-GB" altLang="en-US" sz="2000" b="1" dirty="0"/>
              <a:t>Boar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Male pig</a:t>
            </a:r>
          </a:p>
          <a:p>
            <a:pPr marL="0" indent="0">
              <a:buNone/>
            </a:pPr>
            <a:r>
              <a:rPr lang="en-GB" altLang="en-US" sz="2000" b="1" dirty="0"/>
              <a:t>Gilt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Female pig which has never had any piglets</a:t>
            </a:r>
          </a:p>
          <a:p>
            <a:pPr marL="0" indent="0">
              <a:buNone/>
            </a:pPr>
            <a:r>
              <a:rPr lang="en-GB" altLang="en-US" sz="2000" b="1" dirty="0"/>
              <a:t>Weaner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Piglet after being taken off its mother at 28 days</a:t>
            </a:r>
          </a:p>
          <a:p>
            <a:pPr marL="0" indent="0">
              <a:buNone/>
            </a:pPr>
            <a:r>
              <a:rPr lang="en-GB" altLang="en-US" sz="2000" b="1" dirty="0"/>
              <a:t>Finisher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Pig which is getting fattened ready for slaughter</a:t>
            </a:r>
          </a:p>
          <a:p>
            <a:pPr marL="0" indent="0">
              <a:buNone/>
            </a:pPr>
            <a:r>
              <a:rPr lang="en-GB" altLang="en-US" sz="2000" b="1" dirty="0"/>
              <a:t>Farrowing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When a sow or gilt gives birth</a:t>
            </a:r>
          </a:p>
          <a:p>
            <a:pPr marL="0" indent="0">
              <a:buNone/>
            </a:pPr>
            <a:r>
              <a:rPr lang="en-GB" altLang="en-US" sz="2000" b="1" dirty="0"/>
              <a:t>Serve</a:t>
            </a:r>
            <a:r>
              <a:rPr lang="en-GB" altLang="en-US" sz="2000" dirty="0"/>
              <a:t> -To get the female pregnant </a:t>
            </a:r>
          </a:p>
          <a:p>
            <a:pPr marL="0" indent="0">
              <a:buNone/>
            </a:pPr>
            <a:r>
              <a:rPr lang="en-GB" altLang="en-US" sz="2000" b="1" dirty="0"/>
              <a:t>AI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Artificial insemination</a:t>
            </a:r>
          </a:p>
          <a:p>
            <a:pPr marL="0" indent="0">
              <a:buNone/>
            </a:pPr>
            <a:r>
              <a:rPr lang="en-GB" altLang="en-US" sz="2000" b="1" dirty="0"/>
              <a:t>Wean </a:t>
            </a:r>
            <a:r>
              <a:rPr lang="en-GB" altLang="en-US" sz="2000" dirty="0"/>
              <a:t>-</a:t>
            </a:r>
            <a:r>
              <a:rPr lang="en-GB" altLang="en-US" sz="2000" b="1" dirty="0"/>
              <a:t> </a:t>
            </a:r>
            <a:r>
              <a:rPr lang="en-GB" altLang="en-US" sz="2000" dirty="0"/>
              <a:t>Take the piglets off the mum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3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Pig breeds over the years &amp; today</a:t>
            </a:r>
          </a:p>
        </p:txBody>
      </p:sp>
      <p:pic>
        <p:nvPicPr>
          <p:cNvPr id="6" name="Picture 2" descr="C:\Users\Kate\Pictures\pi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560321"/>
            <a:ext cx="4696218" cy="35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30" y="3050771"/>
            <a:ext cx="3791602" cy="2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lifecycle of a piglet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63044" cy="3600000"/>
          </a:xfrm>
        </p:spPr>
        <p:txBody>
          <a:bodyPr/>
          <a:lstStyle/>
          <a:p>
            <a:r>
              <a:rPr lang="en-GB" altLang="en-US" sz="2000" dirty="0"/>
              <a:t>Piglets stay on their mums for 28 days.</a:t>
            </a:r>
          </a:p>
          <a:p>
            <a:r>
              <a:rPr lang="en-GB" altLang="en-US" sz="2000" dirty="0"/>
              <a:t>They are then weaned off and moved into different accommodation.</a:t>
            </a:r>
          </a:p>
          <a:p>
            <a:r>
              <a:rPr lang="en-GB" altLang="en-US" sz="2000" dirty="0"/>
              <a:t>Some finishers stay in the same accommodation until they are ready for slaughter. Others will move houses part way through.  Finishers will have seven different diets throughout their life.</a:t>
            </a:r>
          </a:p>
          <a:p>
            <a:r>
              <a:rPr lang="en-GB" altLang="en-US" sz="2000" dirty="0"/>
              <a:t>Generally finishers reach slaughter weight in 6 months and will be 110Kg.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7" y="1923798"/>
            <a:ext cx="2682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67" y="4272628"/>
            <a:ext cx="269081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7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lifecycle of a gilt into a sow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011300" cy="3600000"/>
          </a:xfrm>
        </p:spPr>
        <p:txBody>
          <a:bodyPr/>
          <a:lstStyle/>
          <a:p>
            <a:r>
              <a:rPr lang="en-GB" altLang="en-US" dirty="0"/>
              <a:t> </a:t>
            </a:r>
            <a:r>
              <a:rPr lang="en-GB" altLang="en-US" sz="2000" dirty="0"/>
              <a:t>A gilt arrives onto our farm at 180 days.</a:t>
            </a:r>
          </a:p>
          <a:p>
            <a:r>
              <a:rPr lang="en-GB" altLang="en-US" sz="2000" dirty="0"/>
              <a:t> At 230 days she is served with AI.</a:t>
            </a:r>
          </a:p>
          <a:p>
            <a:r>
              <a:rPr lang="en-GB" altLang="en-US" sz="2000" dirty="0"/>
              <a:t> At 21 days post service she is scanned.</a:t>
            </a:r>
          </a:p>
          <a:p>
            <a:r>
              <a:rPr lang="en-GB" altLang="en-US" sz="2000" dirty="0"/>
              <a:t> At 3 months, 3 weeks and 3 days she will farrow. </a:t>
            </a:r>
          </a:p>
          <a:p>
            <a:r>
              <a:rPr lang="en-GB" altLang="en-US" sz="2000" dirty="0"/>
              <a:t> She is now a sow.</a:t>
            </a:r>
          </a:p>
          <a:p>
            <a:r>
              <a:rPr lang="en-GB" altLang="en-US" sz="2000" dirty="0"/>
              <a:t> She looks after her piglets for 28 days.</a:t>
            </a:r>
          </a:p>
          <a:p>
            <a:pPr marL="357188" indent="-357188"/>
            <a:r>
              <a:rPr lang="en-GB" altLang="en-US" sz="2000" dirty="0"/>
              <a:t>Her piglets are then weaned off her</a:t>
            </a:r>
          </a:p>
          <a:p>
            <a:pPr marL="357188" indent="-357188"/>
            <a:r>
              <a:rPr lang="en-GB" altLang="en-US" sz="2000" dirty="0"/>
              <a:t>She is re-served 5 days later and the cycle starts again.</a:t>
            </a:r>
          </a:p>
          <a:p>
            <a:r>
              <a:rPr lang="en-GB" altLang="en-US" sz="2000" dirty="0"/>
              <a:t> On average each sow will have six litters in her lifetime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653" y="2571092"/>
            <a:ext cx="2176461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4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Outdoor breeding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2892" cy="3600000"/>
          </a:xfrm>
        </p:spPr>
        <p:txBody>
          <a:bodyPr/>
          <a:lstStyle/>
          <a:p>
            <a:r>
              <a:rPr lang="en-GB" altLang="en-US" sz="2000" dirty="0"/>
              <a:t>England is the only country to have pigs like this on a large scale – this is perceived as the highest welfare system to house pigs in as they are in their natural environment. </a:t>
            </a:r>
          </a:p>
          <a:p>
            <a:r>
              <a:rPr lang="en-GB" altLang="en-US" sz="2000" dirty="0"/>
              <a:t>40% of the UK’s pig farms are outdoors.</a:t>
            </a:r>
          </a:p>
          <a:p>
            <a:r>
              <a:rPr lang="en-GB" altLang="en-US" sz="2000" dirty="0"/>
              <a:t>There are 1,200 breeding sows in this unit and the sows look after their piglets until they are 28 days old.</a:t>
            </a:r>
          </a:p>
          <a:p>
            <a:endParaRPr lang="en-GB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606" y="2283798"/>
            <a:ext cx="2919846" cy="3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3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Indoor breeding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60908" cy="3600000"/>
          </a:xfrm>
        </p:spPr>
        <p:txBody>
          <a:bodyPr/>
          <a:lstStyle/>
          <a:p>
            <a:r>
              <a:rPr lang="en-GB" altLang="en-US" sz="2000" dirty="0"/>
              <a:t>1,700 breeding sows in this unit.</a:t>
            </a:r>
          </a:p>
          <a:p>
            <a:r>
              <a:rPr lang="en-GB" altLang="en-US" sz="2000" dirty="0"/>
              <a:t>Every week 72 sows are farrowed.</a:t>
            </a:r>
          </a:p>
          <a:p>
            <a:r>
              <a:rPr lang="en-GB" altLang="en-US" sz="2000" dirty="0"/>
              <a:t>The sows look after their piglets until they are 28 days old.</a:t>
            </a:r>
          </a:p>
          <a:p>
            <a:r>
              <a:rPr lang="en-GB" altLang="en-US" sz="2000" dirty="0"/>
              <a:t>All the animals in this unit are kept inside in straw yards until they give birth.</a:t>
            </a:r>
          </a:p>
          <a:p>
            <a:endParaRPr lang="en-GB" dirty="0"/>
          </a:p>
        </p:txBody>
      </p:sp>
      <p:pic>
        <p:nvPicPr>
          <p:cNvPr id="4" name="Picture 2" descr="\\SERVER1\Shared\Dave\My Pictures\high barn &amp; Pockthorpe-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63" y="2283798"/>
            <a:ext cx="2933176" cy="34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576600-02F7-4E9D-A3B3-695B27B36A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0CE2C7-CB20-4471-88CA-5F272240A5F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409cf61-8f5f-4421-9a3e-169c7d6c7b55"/>
    <ds:schemaRef ds:uri="http://purl.org/dc/terms/"/>
    <ds:schemaRef ds:uri="http://schemas.openxmlformats.org/package/2006/metadata/core-properties"/>
    <ds:schemaRef ds:uri="3089966e-1c9a-40c5-9c65-11a87eb6eb5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855268-346D-41F6-9E81-055B72B37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724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ヒラギノ角ゴ Pro W3</vt:lpstr>
      <vt:lpstr>Office Theme</vt:lpstr>
      <vt:lpstr>Custom Design</vt:lpstr>
      <vt:lpstr>1_Custom Design</vt:lpstr>
      <vt:lpstr>3_Custom Design</vt:lpstr>
      <vt:lpstr>Pig farming </vt:lpstr>
      <vt:lpstr>Agriculture in the UK</vt:lpstr>
      <vt:lpstr>Introduction to pig farming</vt:lpstr>
      <vt:lpstr>Glossary</vt:lpstr>
      <vt:lpstr>Pig breeds over the years &amp; today</vt:lpstr>
      <vt:lpstr>The lifecycle of a piglet</vt:lpstr>
      <vt:lpstr>The lifecycle of a gilt into a sow</vt:lpstr>
      <vt:lpstr>Outdoor breeding unit</vt:lpstr>
      <vt:lpstr>Indoor breeding unit</vt:lpstr>
      <vt:lpstr>Housing systems</vt:lpstr>
      <vt:lpstr>Diet of pigs</vt:lpstr>
      <vt:lpstr>Health &amp; welfare of livestock</vt:lpstr>
      <vt:lpstr>Pig farming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41</cp:revision>
  <dcterms:created xsi:type="dcterms:W3CDTF">2018-10-10T09:22:08Z</dcterms:created>
  <dcterms:modified xsi:type="dcterms:W3CDTF">2021-07-15T20:13:22Z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