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303" r:id="rId9"/>
    <p:sldId id="310" r:id="rId10"/>
    <p:sldId id="311" r:id="rId11"/>
    <p:sldId id="301" r:id="rId12"/>
    <p:sldId id="264" r:id="rId13"/>
    <p:sldId id="286" r:id="rId14"/>
    <p:sldId id="304" r:id="rId15"/>
    <p:sldId id="309" r:id="rId16"/>
    <p:sldId id="287" r:id="rId17"/>
    <p:sldId id="305" r:id="rId18"/>
    <p:sldId id="300" r:id="rId19"/>
    <p:sldId id="306" r:id="rId20"/>
    <p:sldId id="307" r:id="rId21"/>
    <p:sldId id="312" r:id="rId22"/>
    <p:sldId id="296" r:id="rId23"/>
    <p:sldId id="297" r:id="rId24"/>
    <p:sldId id="298"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15" clrIdx="0">
    <p:extLst>
      <p:ext uri="{19B8F6BF-5375-455C-9EA6-DF929625EA0E}">
        <p15:presenceInfo xmlns:p15="http://schemas.microsoft.com/office/powerpoint/2012/main" userId="S-1-5-21-1974762338-2042246095-630515929-1143" providerId="AD"/>
      </p:ext>
    </p:extLst>
  </p:cmAuthor>
  <p:cmAuthor id="2" name="Alex Waugh" initials="AW" lastIdx="3" clrIdx="1">
    <p:extLst>
      <p:ext uri="{19B8F6BF-5375-455C-9EA6-DF929625EA0E}">
        <p15:presenceInfo xmlns:p15="http://schemas.microsoft.com/office/powerpoint/2012/main" userId="S::alexwaugh@ukflourmillers.org::8ab1d24a-0344-4c8c-a451-4686cf0c4a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4A98D-4B61-CB44-FB6E-3B69FC586996}" v="68" dt="2021-07-13T09:56:31.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55"/>
  </p:normalViewPr>
  <p:slideViewPr>
    <p:cSldViewPr snapToGrid="0" snapToObjects="1">
      <p:cViewPr varScale="1">
        <p:scale>
          <a:sx n="66" d="100"/>
          <a:sy n="66" d="100"/>
        </p:scale>
        <p:origin x="58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9e58d9a673ca72866b4db1297fd4477a62155ac9b6962afeb8d6c3776491abfc::" providerId="AD" clId="Web-{D834A98D-4B61-CB44-FB6E-3B69FC586996}"/>
    <pc:docChg chg="modSld">
      <pc:chgData name="Guest User" userId="S::urn:spo:anon#9e58d9a673ca72866b4db1297fd4477a62155ac9b6962afeb8d6c3776491abfc::" providerId="AD" clId="Web-{D834A98D-4B61-CB44-FB6E-3B69FC586996}" dt="2021-07-13T09:56:31.936" v="60" actId="1076"/>
      <pc:docMkLst>
        <pc:docMk/>
      </pc:docMkLst>
      <pc:sldChg chg="modSp">
        <pc:chgData name="Guest User" userId="S::urn:spo:anon#9e58d9a673ca72866b4db1297fd4477a62155ac9b6962afeb8d6c3776491abfc::" providerId="AD" clId="Web-{D834A98D-4B61-CB44-FB6E-3B69FC586996}" dt="2021-07-13T09:54:41.871" v="16" actId="14100"/>
        <pc:sldMkLst>
          <pc:docMk/>
          <pc:sldMk cId="2984410009" sldId="264"/>
        </pc:sldMkLst>
        <pc:spChg chg="mod">
          <ac:chgData name="Guest User" userId="S::urn:spo:anon#9e58d9a673ca72866b4db1297fd4477a62155ac9b6962afeb8d6c3776491abfc::" providerId="AD" clId="Web-{D834A98D-4B61-CB44-FB6E-3B69FC586996}" dt="2021-07-13T09:54:41.871" v="16" actId="14100"/>
          <ac:spMkLst>
            <pc:docMk/>
            <pc:sldMk cId="2984410009" sldId="264"/>
            <ac:spMk id="4" creationId="{00000000-0000-0000-0000-000000000000}"/>
          </ac:spMkLst>
        </pc:spChg>
        <pc:picChg chg="mod">
          <ac:chgData name="Guest User" userId="S::urn:spo:anon#9e58d9a673ca72866b4db1297fd4477a62155ac9b6962afeb8d6c3776491abfc::" providerId="AD" clId="Web-{D834A98D-4B61-CB44-FB6E-3B69FC586996}" dt="2021-07-13T09:54:39.043" v="15" actId="14100"/>
          <ac:picMkLst>
            <pc:docMk/>
            <pc:sldMk cId="2984410009" sldId="264"/>
            <ac:picMk id="2050" creationId="{00000000-0000-0000-0000-000000000000}"/>
          </ac:picMkLst>
        </pc:picChg>
      </pc:sldChg>
      <pc:sldChg chg="modSp">
        <pc:chgData name="Guest User" userId="S::urn:spo:anon#9e58d9a673ca72866b4db1297fd4477a62155ac9b6962afeb8d6c3776491abfc::" providerId="AD" clId="Web-{D834A98D-4B61-CB44-FB6E-3B69FC586996}" dt="2021-07-13T09:54:52.231" v="20" actId="14100"/>
        <pc:sldMkLst>
          <pc:docMk/>
          <pc:sldMk cId="1077271230" sldId="286"/>
        </pc:sldMkLst>
        <pc:spChg chg="mod">
          <ac:chgData name="Guest User" userId="S::urn:spo:anon#9e58d9a673ca72866b4db1297fd4477a62155ac9b6962afeb8d6c3776491abfc::" providerId="AD" clId="Web-{D834A98D-4B61-CB44-FB6E-3B69FC586996}" dt="2021-07-13T09:54:52.231" v="20" actId="14100"/>
          <ac:spMkLst>
            <pc:docMk/>
            <pc:sldMk cId="1077271230" sldId="286"/>
            <ac:spMk id="9" creationId="{00000000-0000-0000-0000-000000000000}"/>
          </ac:spMkLst>
        </pc:spChg>
        <pc:picChg chg="mod">
          <ac:chgData name="Guest User" userId="S::urn:spo:anon#9e58d9a673ca72866b4db1297fd4477a62155ac9b6962afeb8d6c3776491abfc::" providerId="AD" clId="Web-{D834A98D-4B61-CB44-FB6E-3B69FC586996}" dt="2021-07-13T09:54:49.903" v="19" actId="14100"/>
          <ac:picMkLst>
            <pc:docMk/>
            <pc:sldMk cId="1077271230" sldId="286"/>
            <ac:picMk id="3074" creationId="{00000000-0000-0000-0000-000000000000}"/>
          </ac:picMkLst>
        </pc:picChg>
      </pc:sldChg>
      <pc:sldChg chg="modSp">
        <pc:chgData name="Guest User" userId="S::urn:spo:anon#9e58d9a673ca72866b4db1297fd4477a62155ac9b6962afeb8d6c3776491abfc::" providerId="AD" clId="Web-{D834A98D-4B61-CB44-FB6E-3B69FC586996}" dt="2021-07-13T09:55:30.498" v="33" actId="14100"/>
        <pc:sldMkLst>
          <pc:docMk/>
          <pc:sldMk cId="3290895324" sldId="287"/>
        </pc:sldMkLst>
        <pc:spChg chg="mod">
          <ac:chgData name="Guest User" userId="S::urn:spo:anon#9e58d9a673ca72866b4db1297fd4477a62155ac9b6962afeb8d6c3776491abfc::" providerId="AD" clId="Web-{D834A98D-4B61-CB44-FB6E-3B69FC586996}" dt="2021-07-13T09:55:30.498" v="33" actId="14100"/>
          <ac:spMkLst>
            <pc:docMk/>
            <pc:sldMk cId="3290895324" sldId="287"/>
            <ac:spMk id="9" creationId="{00000000-0000-0000-0000-000000000000}"/>
          </ac:spMkLst>
        </pc:spChg>
      </pc:sldChg>
      <pc:sldChg chg="modSp">
        <pc:chgData name="Guest User" userId="S::urn:spo:anon#9e58d9a673ca72866b4db1297fd4477a62155ac9b6962afeb8d6c3776491abfc::" providerId="AD" clId="Web-{D834A98D-4B61-CB44-FB6E-3B69FC586996}" dt="2021-07-13T09:56:27.202" v="58" actId="1076"/>
        <pc:sldMkLst>
          <pc:docMk/>
          <pc:sldMk cId="3525834763" sldId="297"/>
        </pc:sldMkLst>
        <pc:spChg chg="mod">
          <ac:chgData name="Guest User" userId="S::urn:spo:anon#9e58d9a673ca72866b4db1297fd4477a62155ac9b6962afeb8d6c3776491abfc::" providerId="AD" clId="Web-{D834A98D-4B61-CB44-FB6E-3B69FC586996}" dt="2021-07-13T09:56:26.186" v="57" actId="14100"/>
          <ac:spMkLst>
            <pc:docMk/>
            <pc:sldMk cId="3525834763" sldId="297"/>
            <ac:spMk id="3" creationId="{00000000-0000-0000-0000-000000000000}"/>
          </ac:spMkLst>
        </pc:spChg>
        <pc:picChg chg="mod">
          <ac:chgData name="Guest User" userId="S::urn:spo:anon#9e58d9a673ca72866b4db1297fd4477a62155ac9b6962afeb8d6c3776491abfc::" providerId="AD" clId="Web-{D834A98D-4B61-CB44-FB6E-3B69FC586996}" dt="2021-07-13T09:56:27.202" v="58" actId="1076"/>
          <ac:picMkLst>
            <pc:docMk/>
            <pc:sldMk cId="3525834763" sldId="297"/>
            <ac:picMk id="1026" creationId="{00000000-0000-0000-0000-000000000000}"/>
          </ac:picMkLst>
        </pc:picChg>
      </pc:sldChg>
      <pc:sldChg chg="modSp">
        <pc:chgData name="Guest User" userId="S::urn:spo:anon#9e58d9a673ca72866b4db1297fd4477a62155ac9b6962afeb8d6c3776491abfc::" providerId="AD" clId="Web-{D834A98D-4B61-CB44-FB6E-3B69FC586996}" dt="2021-07-13T09:56:31.936" v="60" actId="1076"/>
        <pc:sldMkLst>
          <pc:docMk/>
          <pc:sldMk cId="49345513" sldId="298"/>
        </pc:sldMkLst>
        <pc:picChg chg="mod">
          <ac:chgData name="Guest User" userId="S::urn:spo:anon#9e58d9a673ca72866b4db1297fd4477a62155ac9b6962afeb8d6c3776491abfc::" providerId="AD" clId="Web-{D834A98D-4B61-CB44-FB6E-3B69FC586996}" dt="2021-07-13T09:56:30.733" v="59" actId="1076"/>
          <ac:picMkLst>
            <pc:docMk/>
            <pc:sldMk cId="49345513" sldId="298"/>
            <ac:picMk id="1042" creationId="{00000000-0000-0000-0000-000000000000}"/>
          </ac:picMkLst>
        </pc:picChg>
        <pc:picChg chg="mod">
          <ac:chgData name="Guest User" userId="S::urn:spo:anon#9e58d9a673ca72866b4db1297fd4477a62155ac9b6962afeb8d6c3776491abfc::" providerId="AD" clId="Web-{D834A98D-4B61-CB44-FB6E-3B69FC586996}" dt="2021-07-13T09:56:31.936" v="60" actId="1076"/>
          <ac:picMkLst>
            <pc:docMk/>
            <pc:sldMk cId="49345513" sldId="298"/>
            <ac:picMk id="1044" creationId="{00000000-0000-0000-0000-000000000000}"/>
          </ac:picMkLst>
        </pc:picChg>
      </pc:sldChg>
      <pc:sldChg chg="modSp">
        <pc:chgData name="Guest User" userId="S::urn:spo:anon#9e58d9a673ca72866b4db1297fd4477a62155ac9b6962afeb8d6c3776491abfc::" providerId="AD" clId="Web-{D834A98D-4B61-CB44-FB6E-3B69FC586996}" dt="2021-07-13T09:55:48.467" v="40" actId="20577"/>
        <pc:sldMkLst>
          <pc:docMk/>
          <pc:sldMk cId="3875167598" sldId="300"/>
        </pc:sldMkLst>
        <pc:spChg chg="mod">
          <ac:chgData name="Guest User" userId="S::urn:spo:anon#9e58d9a673ca72866b4db1297fd4477a62155ac9b6962afeb8d6c3776491abfc::" providerId="AD" clId="Web-{D834A98D-4B61-CB44-FB6E-3B69FC586996}" dt="2021-07-13T09:55:48.467" v="40" actId="20577"/>
          <ac:spMkLst>
            <pc:docMk/>
            <pc:sldMk cId="3875167598" sldId="300"/>
            <ac:spMk id="3" creationId="{00000000-0000-0000-0000-000000000000}"/>
          </ac:spMkLst>
        </pc:spChg>
        <pc:picChg chg="mod">
          <ac:chgData name="Guest User" userId="S::urn:spo:anon#9e58d9a673ca72866b4db1297fd4477a62155ac9b6962afeb8d6c3776491abfc::" providerId="AD" clId="Web-{D834A98D-4B61-CB44-FB6E-3B69FC586996}" dt="2021-07-13T09:55:46.092" v="38" actId="14100"/>
          <ac:picMkLst>
            <pc:docMk/>
            <pc:sldMk cId="3875167598" sldId="300"/>
            <ac:picMk id="6148" creationId="{00000000-0000-0000-0000-000000000000}"/>
          </ac:picMkLst>
        </pc:picChg>
      </pc:sldChg>
      <pc:sldChg chg="modSp">
        <pc:chgData name="Guest User" userId="S::urn:spo:anon#9e58d9a673ca72866b4db1297fd4477a62155ac9b6962afeb8d6c3776491abfc::" providerId="AD" clId="Web-{D834A98D-4B61-CB44-FB6E-3B69FC586996}" dt="2021-07-13T09:54:34.699" v="13" actId="20577"/>
        <pc:sldMkLst>
          <pc:docMk/>
          <pc:sldMk cId="2126234075" sldId="301"/>
        </pc:sldMkLst>
        <pc:spChg chg="mod">
          <ac:chgData name="Guest User" userId="S::urn:spo:anon#9e58d9a673ca72866b4db1297fd4477a62155ac9b6962afeb8d6c3776491abfc::" providerId="AD" clId="Web-{D834A98D-4B61-CB44-FB6E-3B69FC586996}" dt="2021-07-13T09:54:34.699" v="13" actId="20577"/>
          <ac:spMkLst>
            <pc:docMk/>
            <pc:sldMk cId="2126234075" sldId="301"/>
            <ac:spMk id="3" creationId="{00000000-0000-0000-0000-000000000000}"/>
          </ac:spMkLst>
        </pc:spChg>
      </pc:sldChg>
      <pc:sldChg chg="modSp">
        <pc:chgData name="Guest User" userId="S::urn:spo:anon#9e58d9a673ca72866b4db1297fd4477a62155ac9b6962afeb8d6c3776491abfc::" providerId="AD" clId="Web-{D834A98D-4B61-CB44-FB6E-3B69FC586996}" dt="2021-07-13T09:53:20.510" v="0" actId="20577"/>
        <pc:sldMkLst>
          <pc:docMk/>
          <pc:sldMk cId="2083906333" sldId="303"/>
        </pc:sldMkLst>
        <pc:spChg chg="mod">
          <ac:chgData name="Guest User" userId="S::urn:spo:anon#9e58d9a673ca72866b4db1297fd4477a62155ac9b6962afeb8d6c3776491abfc::" providerId="AD" clId="Web-{D834A98D-4B61-CB44-FB6E-3B69FC586996}" dt="2021-07-13T09:53:20.510" v="0" actId="20577"/>
          <ac:spMkLst>
            <pc:docMk/>
            <pc:sldMk cId="2083906333" sldId="303"/>
            <ac:spMk id="3" creationId="{00000000-0000-0000-0000-000000000000}"/>
          </ac:spMkLst>
        </pc:spChg>
      </pc:sldChg>
      <pc:sldChg chg="modSp">
        <pc:chgData name="Guest User" userId="S::urn:spo:anon#9e58d9a673ca72866b4db1297fd4477a62155ac9b6962afeb8d6c3776491abfc::" providerId="AD" clId="Web-{D834A98D-4B61-CB44-FB6E-3B69FC586996}" dt="2021-07-13T09:55:05.185" v="27" actId="20577"/>
        <pc:sldMkLst>
          <pc:docMk/>
          <pc:sldMk cId="4265603811" sldId="304"/>
        </pc:sldMkLst>
        <pc:spChg chg="mod">
          <ac:chgData name="Guest User" userId="S::urn:spo:anon#9e58d9a673ca72866b4db1297fd4477a62155ac9b6962afeb8d6c3776491abfc::" providerId="AD" clId="Web-{D834A98D-4B61-CB44-FB6E-3B69FC586996}" dt="2021-07-13T09:55:05.185" v="27" actId="20577"/>
          <ac:spMkLst>
            <pc:docMk/>
            <pc:sldMk cId="4265603811" sldId="304"/>
            <ac:spMk id="6" creationId="{00000000-0000-0000-0000-000000000000}"/>
          </ac:spMkLst>
        </pc:spChg>
        <pc:picChg chg="mod">
          <ac:chgData name="Guest User" userId="S::urn:spo:anon#9e58d9a673ca72866b4db1297fd4477a62155ac9b6962afeb8d6c3776491abfc::" providerId="AD" clId="Web-{D834A98D-4B61-CB44-FB6E-3B69FC586996}" dt="2021-07-13T09:54:57.544" v="22" actId="14100"/>
          <ac:picMkLst>
            <pc:docMk/>
            <pc:sldMk cId="4265603811" sldId="304"/>
            <ac:picMk id="4" creationId="{00000000-0000-0000-0000-000000000000}"/>
          </ac:picMkLst>
        </pc:picChg>
      </pc:sldChg>
      <pc:sldChg chg="modSp">
        <pc:chgData name="Guest User" userId="S::urn:spo:anon#9e58d9a673ca72866b4db1297fd4477a62155ac9b6962afeb8d6c3776491abfc::" providerId="AD" clId="Web-{D834A98D-4B61-CB44-FB6E-3B69FC586996}" dt="2021-07-13T09:55:35.670" v="35" actId="14100"/>
        <pc:sldMkLst>
          <pc:docMk/>
          <pc:sldMk cId="1203939394" sldId="305"/>
        </pc:sldMkLst>
        <pc:picChg chg="mod">
          <ac:chgData name="Guest User" userId="S::urn:spo:anon#9e58d9a673ca72866b4db1297fd4477a62155ac9b6962afeb8d6c3776491abfc::" providerId="AD" clId="Web-{D834A98D-4B61-CB44-FB6E-3B69FC586996}" dt="2021-07-13T09:55:35.670" v="35" actId="14100"/>
          <ac:picMkLst>
            <pc:docMk/>
            <pc:sldMk cId="1203939394" sldId="305"/>
            <ac:picMk id="8196" creationId="{00000000-0000-0000-0000-000000000000}"/>
          </ac:picMkLst>
        </pc:picChg>
      </pc:sldChg>
      <pc:sldChg chg="modSp">
        <pc:chgData name="Guest User" userId="S::urn:spo:anon#9e58d9a673ca72866b4db1297fd4477a62155ac9b6962afeb8d6c3776491abfc::" providerId="AD" clId="Web-{D834A98D-4B61-CB44-FB6E-3B69FC586996}" dt="2021-07-13T09:55:59.639" v="48" actId="14100"/>
        <pc:sldMkLst>
          <pc:docMk/>
          <pc:sldMk cId="195060171" sldId="306"/>
        </pc:sldMkLst>
        <pc:spChg chg="mod">
          <ac:chgData name="Guest User" userId="S::urn:spo:anon#9e58d9a673ca72866b4db1297fd4477a62155ac9b6962afeb8d6c3776491abfc::" providerId="AD" clId="Web-{D834A98D-4B61-CB44-FB6E-3B69FC586996}" dt="2021-07-13T09:55:56.733" v="46" actId="14100"/>
          <ac:spMkLst>
            <pc:docMk/>
            <pc:sldMk cId="195060171" sldId="306"/>
            <ac:spMk id="3" creationId="{00000000-0000-0000-0000-000000000000}"/>
          </ac:spMkLst>
        </pc:spChg>
        <pc:picChg chg="mod">
          <ac:chgData name="Guest User" userId="S::urn:spo:anon#9e58d9a673ca72866b4db1297fd4477a62155ac9b6962afeb8d6c3776491abfc::" providerId="AD" clId="Web-{D834A98D-4B61-CB44-FB6E-3B69FC586996}" dt="2021-07-13T09:55:59.639" v="48" actId="14100"/>
          <ac:picMkLst>
            <pc:docMk/>
            <pc:sldMk cId="195060171" sldId="306"/>
            <ac:picMk id="4" creationId="{00000000-0000-0000-0000-000000000000}"/>
          </ac:picMkLst>
        </pc:picChg>
      </pc:sldChg>
      <pc:sldChg chg="modSp">
        <pc:chgData name="Guest User" userId="S::urn:spo:anon#9e58d9a673ca72866b4db1297fd4477a62155ac9b6962afeb8d6c3776491abfc::" providerId="AD" clId="Web-{D834A98D-4B61-CB44-FB6E-3B69FC586996}" dt="2021-07-13T09:56:08.030" v="55" actId="1076"/>
        <pc:sldMkLst>
          <pc:docMk/>
          <pc:sldMk cId="1568881075" sldId="307"/>
        </pc:sldMkLst>
        <pc:spChg chg="mod">
          <ac:chgData name="Guest User" userId="S::urn:spo:anon#9e58d9a673ca72866b4db1297fd4477a62155ac9b6962afeb8d6c3776491abfc::" providerId="AD" clId="Web-{D834A98D-4B61-CB44-FB6E-3B69FC586996}" dt="2021-07-13T09:56:04.608" v="52" actId="20577"/>
          <ac:spMkLst>
            <pc:docMk/>
            <pc:sldMk cId="1568881075" sldId="307"/>
            <ac:spMk id="3" creationId="{00000000-0000-0000-0000-000000000000}"/>
          </ac:spMkLst>
        </pc:spChg>
        <pc:picChg chg="mod">
          <ac:chgData name="Guest User" userId="S::urn:spo:anon#9e58d9a673ca72866b4db1297fd4477a62155ac9b6962afeb8d6c3776491abfc::" providerId="AD" clId="Web-{D834A98D-4B61-CB44-FB6E-3B69FC586996}" dt="2021-07-13T09:56:08.030" v="55" actId="1076"/>
          <ac:picMkLst>
            <pc:docMk/>
            <pc:sldMk cId="1568881075" sldId="307"/>
            <ac:picMk id="4" creationId="{00000000-0000-0000-0000-000000000000}"/>
          </ac:picMkLst>
        </pc:picChg>
      </pc:sldChg>
      <pc:sldChg chg="modSp">
        <pc:chgData name="Guest User" userId="S::urn:spo:anon#9e58d9a673ca72866b4db1297fd4477a62155ac9b6962afeb8d6c3776491abfc::" providerId="AD" clId="Web-{D834A98D-4B61-CB44-FB6E-3B69FC586996}" dt="2021-07-13T09:55:18.872" v="32" actId="14100"/>
        <pc:sldMkLst>
          <pc:docMk/>
          <pc:sldMk cId="4138066220" sldId="309"/>
        </pc:sldMkLst>
        <pc:spChg chg="mod">
          <ac:chgData name="Guest User" userId="S::urn:spo:anon#9e58d9a673ca72866b4db1297fd4477a62155ac9b6962afeb8d6c3776491abfc::" providerId="AD" clId="Web-{D834A98D-4B61-CB44-FB6E-3B69FC586996}" dt="2021-07-13T09:55:17.372" v="31" actId="20577"/>
          <ac:spMkLst>
            <pc:docMk/>
            <pc:sldMk cId="4138066220" sldId="309"/>
            <ac:spMk id="3" creationId="{00000000-0000-0000-0000-000000000000}"/>
          </ac:spMkLst>
        </pc:spChg>
        <pc:picChg chg="mod">
          <ac:chgData name="Guest User" userId="S::urn:spo:anon#9e58d9a673ca72866b4db1297fd4477a62155ac9b6962afeb8d6c3776491abfc::" providerId="AD" clId="Web-{D834A98D-4B61-CB44-FB6E-3B69FC586996}" dt="2021-07-13T09:55:18.872" v="32" actId="14100"/>
          <ac:picMkLst>
            <pc:docMk/>
            <pc:sldMk cId="4138066220" sldId="309"/>
            <ac:picMk id="1026" creationId="{00000000-0000-0000-0000-000000000000}"/>
          </ac:picMkLst>
        </pc:picChg>
      </pc:sldChg>
      <pc:sldChg chg="modSp">
        <pc:chgData name="Guest User" userId="S::urn:spo:anon#9e58d9a673ca72866b4db1297fd4477a62155ac9b6962afeb8d6c3776491abfc::" providerId="AD" clId="Web-{D834A98D-4B61-CB44-FB6E-3B69FC586996}" dt="2021-07-13T09:53:47.230" v="7" actId="20577"/>
        <pc:sldMkLst>
          <pc:docMk/>
          <pc:sldMk cId="1546117327" sldId="310"/>
        </pc:sldMkLst>
        <pc:spChg chg="mod">
          <ac:chgData name="Guest User" userId="S::urn:spo:anon#9e58d9a673ca72866b4db1297fd4477a62155ac9b6962afeb8d6c3776491abfc::" providerId="AD" clId="Web-{D834A98D-4B61-CB44-FB6E-3B69FC586996}" dt="2021-07-13T09:53:47.230" v="7" actId="20577"/>
          <ac:spMkLst>
            <pc:docMk/>
            <pc:sldMk cId="1546117327" sldId="310"/>
            <ac:spMk id="3" creationId="{00000000-0000-0000-0000-000000000000}"/>
          </ac:spMkLst>
        </pc:spChg>
        <pc:picChg chg="mod">
          <ac:chgData name="Guest User" userId="S::urn:spo:anon#9e58d9a673ca72866b4db1297fd4477a62155ac9b6962afeb8d6c3776491abfc::" providerId="AD" clId="Web-{D834A98D-4B61-CB44-FB6E-3B69FC586996}" dt="2021-07-13T09:53:27.260" v="2" actId="14100"/>
          <ac:picMkLst>
            <pc:docMk/>
            <pc:sldMk cId="1546117327" sldId="310"/>
            <ac:picMk id="7172" creationId="{00000000-0000-0000-0000-000000000000}"/>
          </ac:picMkLst>
        </pc:picChg>
      </pc:sldChg>
      <pc:sldChg chg="modSp">
        <pc:chgData name="Guest User" userId="S::urn:spo:anon#9e58d9a673ca72866b4db1297fd4477a62155ac9b6962afeb8d6c3776491abfc::" providerId="AD" clId="Web-{D834A98D-4B61-CB44-FB6E-3B69FC586996}" dt="2021-07-13T09:53:57.839" v="9" actId="20577"/>
        <pc:sldMkLst>
          <pc:docMk/>
          <pc:sldMk cId="2320850725" sldId="311"/>
        </pc:sldMkLst>
        <pc:spChg chg="mod">
          <ac:chgData name="Guest User" userId="S::urn:spo:anon#9e58d9a673ca72866b4db1297fd4477a62155ac9b6962afeb8d6c3776491abfc::" providerId="AD" clId="Web-{D834A98D-4B61-CB44-FB6E-3B69FC586996}" dt="2021-07-13T09:53:57.839" v="9" actId="20577"/>
          <ac:spMkLst>
            <pc:docMk/>
            <pc:sldMk cId="2320850725" sldId="311"/>
            <ac:spMk id="3" creationId="{00000000-0000-0000-0000-000000000000}"/>
          </ac:spMkLst>
        </pc:spChg>
      </pc:sldChg>
      <pc:sldChg chg="modSp">
        <pc:chgData name="Guest User" userId="S::urn:spo:anon#9e58d9a673ca72866b4db1297fd4477a62155ac9b6962afeb8d6c3776491abfc::" providerId="AD" clId="Web-{D834A98D-4B61-CB44-FB6E-3B69FC586996}" dt="2021-07-13T09:56:13.374" v="56" actId="14100"/>
        <pc:sldMkLst>
          <pc:docMk/>
          <pc:sldMk cId="303393483" sldId="312"/>
        </pc:sldMkLst>
        <pc:spChg chg="mod">
          <ac:chgData name="Guest User" userId="S::urn:spo:anon#9e58d9a673ca72866b4db1297fd4477a62155ac9b6962afeb8d6c3776491abfc::" providerId="AD" clId="Web-{D834A98D-4B61-CB44-FB6E-3B69FC586996}" dt="2021-07-13T09:56:13.374" v="56" actId="14100"/>
          <ac:spMkLst>
            <pc:docMk/>
            <pc:sldMk cId="303393483" sldId="31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377"/>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od.gov.uk/safety-hygiene/home-food-fact-checker" TargetMode="External"/><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riceassociation.org.uk/"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riceassociation.org.uk/"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Rice</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128612" cy="720000"/>
          </a:xfrm>
        </p:spPr>
        <p:txBody>
          <a:bodyPr/>
          <a:lstStyle/>
          <a:p>
            <a:r>
              <a:rPr lang="en-GB" dirty="0"/>
              <a:t>Processing rice</a:t>
            </a:r>
          </a:p>
        </p:txBody>
      </p:sp>
      <p:sp>
        <p:nvSpPr>
          <p:cNvPr id="9" name="Subtitle 2"/>
          <p:cNvSpPr>
            <a:spLocks noGrp="1"/>
          </p:cNvSpPr>
          <p:nvPr>
            <p:ph type="subTitle" idx="1"/>
          </p:nvPr>
        </p:nvSpPr>
        <p:spPr>
          <a:xfrm>
            <a:off x="1169275" y="2571092"/>
            <a:ext cx="10295361" cy="3600000"/>
          </a:xfrm>
        </p:spPr>
        <p:txBody>
          <a:bodyPr/>
          <a:lstStyle/>
          <a:p>
            <a:pPr fontAlgn="base"/>
            <a:r>
              <a:rPr lang="en-GB" sz="2000" dirty="0"/>
              <a:t>After the rice has been harvested, it is threshed to loosen the hulls, normally by flailing, treading or working in a mortar and winnowed free of chaff by tossing it in the air above a sheet or mat.</a:t>
            </a:r>
          </a:p>
          <a:p>
            <a:pPr fontAlgn="base"/>
            <a:r>
              <a:rPr lang="en-GB" sz="2000" dirty="0"/>
              <a:t>Once sold by the farmer the rice, known as paddy or rough rice is screened to remove stones, loose chaff and paddy stalks (part of the plant). </a:t>
            </a:r>
          </a:p>
          <a:p>
            <a:pPr fontAlgn="base"/>
            <a:r>
              <a:rPr lang="en-GB" sz="2000" dirty="0"/>
              <a:t>The rice is then slowly dried by warm air to reduce any moisture and then the it is screened to remove dust particles. </a:t>
            </a:r>
          </a:p>
          <a:p>
            <a:pPr fontAlgn="base"/>
            <a:r>
              <a:rPr lang="en-GB" sz="2000" dirty="0"/>
              <a:t>The outer husk is removed next, but the bran layer is left intact, this forms brown rice. The rice is then cleaned and graded. </a:t>
            </a:r>
          </a:p>
          <a:p>
            <a:pPr fontAlgn="base"/>
            <a:r>
              <a:rPr lang="en-GB" sz="2000" dirty="0"/>
              <a:t>If the brown rice is to be sold as white rice it then goes to the mill where it undergoes milling, an abrasive action which removes the bran layer surrounding the rice grain.</a:t>
            </a:r>
          </a:p>
          <a:p>
            <a:pPr marL="0" indent="0">
              <a:buNone/>
            </a:pPr>
            <a:endParaRPr lang="en-GB" sz="2800" dirty="0"/>
          </a:p>
        </p:txBody>
      </p:sp>
    </p:spTree>
    <p:extLst>
      <p:ext uri="{BB962C8B-B14F-4D97-AF65-F5344CB8AC3E}">
        <p14:creationId xmlns:p14="http://schemas.microsoft.com/office/powerpoint/2010/main" val="329089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Different types of rice and their use in dishes</a:t>
            </a:r>
          </a:p>
        </p:txBody>
      </p:sp>
      <p:sp>
        <p:nvSpPr>
          <p:cNvPr id="6" name="Subtitle 5"/>
          <p:cNvSpPr>
            <a:spLocks noGrp="1"/>
          </p:cNvSpPr>
          <p:nvPr>
            <p:ph type="subTitle" idx="1"/>
          </p:nvPr>
        </p:nvSpPr>
        <p:spPr>
          <a:xfrm>
            <a:off x="1169276" y="2571092"/>
            <a:ext cx="7008073" cy="3600000"/>
          </a:xfrm>
        </p:spPr>
        <p:txBody>
          <a:bodyPr/>
          <a:lstStyle/>
          <a:p>
            <a:pPr fontAlgn="base"/>
            <a:r>
              <a:rPr lang="en-GB" sz="2000" dirty="0"/>
              <a:t>Rice is very versatile. It can be served as an accompaniment to a meal, be the basis of a main dish, or served in soups and starters and as a pudding.</a:t>
            </a:r>
          </a:p>
          <a:p>
            <a:pPr fontAlgn="base"/>
            <a:r>
              <a:rPr lang="en-GB" sz="2000" dirty="0"/>
              <a:t>Many countries start the day with a rice breakfast such as congee in China and rice porridge in Japan. One of the most popular form of rice is eaten as breakfast cereals.</a:t>
            </a:r>
          </a:p>
          <a:p>
            <a:pPr fontAlgn="base"/>
            <a:r>
              <a:rPr lang="en-GB" sz="2000" dirty="0"/>
              <a:t>The rice varieties can be divided into three basic groups, long grain, short grain and medium grain. Within the groups there are also speciality and aromatic rice.</a:t>
            </a:r>
          </a:p>
          <a:p>
            <a:pPr fontAlgn="base"/>
            <a:endParaRPr lang="en-GB" sz="2000" dirty="0"/>
          </a:p>
          <a:p>
            <a:endParaRPr lang="en-GB" dirty="0"/>
          </a:p>
        </p:txBody>
      </p:sp>
      <p:pic>
        <p:nvPicPr>
          <p:cNvPr id="8196" name="Picture 4" descr="Rice types. Assortment of different rice types royalty 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986" y="2571092"/>
            <a:ext cx="2558096" cy="392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3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 types of rice and their use in dishes</a:t>
            </a:r>
          </a:p>
        </p:txBody>
      </p:sp>
      <p:sp>
        <p:nvSpPr>
          <p:cNvPr id="3" name="Subtitle 2"/>
          <p:cNvSpPr>
            <a:spLocks noGrp="1"/>
          </p:cNvSpPr>
          <p:nvPr>
            <p:ph type="subTitle" idx="1"/>
          </p:nvPr>
        </p:nvSpPr>
        <p:spPr>
          <a:xfrm>
            <a:off x="1169275" y="2571092"/>
            <a:ext cx="5950972" cy="3600000"/>
          </a:xfrm>
        </p:spPr>
        <p:txBody>
          <a:bodyPr/>
          <a:lstStyle/>
          <a:p>
            <a:pPr marL="0" indent="0">
              <a:buNone/>
            </a:pPr>
            <a:r>
              <a:rPr lang="en-GB" sz="2000" b="1" dirty="0"/>
              <a:t>Long grain rice </a:t>
            </a:r>
          </a:p>
          <a:p>
            <a:pPr marL="0" indent="0">
              <a:buNone/>
            </a:pPr>
            <a:r>
              <a:rPr lang="en-GB" sz="2000" dirty="0"/>
              <a:t>Regular long grain rice is one of the most popular types of rice because it works well with rich and delicate sauces. On cooking the grains separate to give a fluffy effect. </a:t>
            </a:r>
          </a:p>
          <a:p>
            <a:pPr marL="0" indent="0">
              <a:buNone/>
            </a:pPr>
            <a:r>
              <a:rPr lang="en-GB" sz="2000" dirty="0">
                <a:latin typeface="Arial"/>
                <a:cs typeface="Arial"/>
              </a:rPr>
              <a:t>Types include - all purpose, easy cook, brown (or wholegrain), basmati and jasmine</a:t>
            </a:r>
            <a:r>
              <a:rPr lang="en-GB" sz="2000" i="1" dirty="0">
                <a:latin typeface="Arial"/>
                <a:cs typeface="Arial"/>
              </a:rPr>
              <a:t>. </a:t>
            </a:r>
            <a:endParaRPr lang="en-GB" sz="2000" i="1" dirty="0"/>
          </a:p>
        </p:txBody>
      </p:sp>
      <p:pic>
        <p:nvPicPr>
          <p:cNvPr id="6148" name="Picture 4" descr="Curry and rice. On white background stock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797" y="2283798"/>
            <a:ext cx="4529164" cy="307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6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 types of rice and their use in dishes</a:t>
            </a:r>
          </a:p>
        </p:txBody>
      </p:sp>
      <p:sp>
        <p:nvSpPr>
          <p:cNvPr id="3" name="Subtitle 2"/>
          <p:cNvSpPr>
            <a:spLocks noGrp="1"/>
          </p:cNvSpPr>
          <p:nvPr>
            <p:ph type="subTitle" idx="1"/>
          </p:nvPr>
        </p:nvSpPr>
        <p:spPr>
          <a:xfrm>
            <a:off x="1169275" y="2571092"/>
            <a:ext cx="6030140" cy="3600000"/>
          </a:xfrm>
        </p:spPr>
        <p:txBody>
          <a:bodyPr/>
          <a:lstStyle/>
          <a:p>
            <a:pPr marL="0" indent="0">
              <a:buNone/>
            </a:pPr>
            <a:r>
              <a:rPr lang="en-GB" sz="2000" b="1" dirty="0"/>
              <a:t>Medium grain rice</a:t>
            </a:r>
            <a:endParaRPr lang="en-GB" sz="2000" dirty="0"/>
          </a:p>
          <a:p>
            <a:pPr marL="0" indent="0">
              <a:buNone/>
            </a:pPr>
            <a:r>
              <a:rPr lang="en-GB" sz="2000" dirty="0"/>
              <a:t>In Europe, medium grain rice is typically associated with risotto, as it is creamy when cooked. Medium grain rice is also particularly suitable for puddings and other dishes that utilise liquid in the cooking method. </a:t>
            </a:r>
          </a:p>
          <a:p>
            <a:pPr marL="0" indent="0">
              <a:buNone/>
            </a:pPr>
            <a:r>
              <a:rPr lang="en-GB" sz="2000" dirty="0">
                <a:latin typeface="Arial"/>
                <a:cs typeface="Arial"/>
              </a:rPr>
              <a:t>Types include - arborio, </a:t>
            </a:r>
            <a:r>
              <a:rPr lang="en-GB" sz="2000" dirty="0" err="1">
                <a:latin typeface="Arial"/>
                <a:cs typeface="Arial"/>
              </a:rPr>
              <a:t>carnaroli</a:t>
            </a:r>
            <a:r>
              <a:rPr lang="en-GB" sz="2000" dirty="0">
                <a:latin typeface="Arial"/>
                <a:cs typeface="Arial"/>
              </a:rPr>
              <a:t>, </a:t>
            </a:r>
            <a:r>
              <a:rPr lang="en-GB" sz="2000" dirty="0" err="1">
                <a:latin typeface="Arial"/>
                <a:cs typeface="Arial"/>
              </a:rPr>
              <a:t>roma</a:t>
            </a:r>
            <a:r>
              <a:rPr lang="en-GB" sz="2000" dirty="0">
                <a:latin typeface="Arial"/>
                <a:cs typeface="Arial"/>
              </a:rPr>
              <a:t> and </a:t>
            </a:r>
            <a:r>
              <a:rPr lang="en-GB" sz="2000" dirty="0" err="1">
                <a:latin typeface="Arial"/>
                <a:cs typeface="Arial"/>
              </a:rPr>
              <a:t>ribe</a:t>
            </a:r>
            <a:r>
              <a:rPr lang="en-GB" sz="2000" dirty="0">
                <a:latin typeface="Arial"/>
                <a:cs typeface="Arial"/>
              </a:rPr>
              <a:t>.</a:t>
            </a:r>
          </a:p>
          <a:p>
            <a:endParaRPr lang="en-GB" dirty="0"/>
          </a:p>
        </p:txBody>
      </p:sp>
      <p:pic>
        <p:nvPicPr>
          <p:cNvPr id="4" name="Picture 12" descr="Tasty cinnamon rice pudding dessert. Lemon and orange stock photo"/>
          <p:cNvPicPr>
            <a:picLocks noChangeAspect="1" noChangeArrowheads="1"/>
          </p:cNvPicPr>
          <p:nvPr/>
        </p:nvPicPr>
        <p:blipFill rotWithShape="1">
          <a:blip r:embed="rId2">
            <a:extLst>
              <a:ext uri="{28A0092B-C50C-407E-A947-70E740481C1C}">
                <a14:useLocalDpi xmlns:a14="http://schemas.microsoft.com/office/drawing/2010/main" val="0"/>
              </a:ext>
            </a:extLst>
          </a:blip>
          <a:srcRect t="36225" b="8103"/>
          <a:stretch/>
        </p:blipFill>
        <p:spPr bwMode="auto">
          <a:xfrm>
            <a:off x="8171460" y="2671167"/>
            <a:ext cx="3671613" cy="306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 types of rice and their use in dishes</a:t>
            </a:r>
          </a:p>
        </p:txBody>
      </p:sp>
      <p:sp>
        <p:nvSpPr>
          <p:cNvPr id="3" name="Subtitle 2"/>
          <p:cNvSpPr>
            <a:spLocks noGrp="1"/>
          </p:cNvSpPr>
          <p:nvPr>
            <p:ph type="subTitle" idx="1"/>
          </p:nvPr>
        </p:nvSpPr>
        <p:spPr>
          <a:xfrm>
            <a:off x="1169276" y="2571092"/>
            <a:ext cx="6132861" cy="3600000"/>
          </a:xfrm>
        </p:spPr>
        <p:txBody>
          <a:bodyPr/>
          <a:lstStyle/>
          <a:p>
            <a:pPr marL="0" indent="0">
              <a:buNone/>
            </a:pPr>
            <a:r>
              <a:rPr lang="en-GB" sz="2000" b="1" dirty="0"/>
              <a:t>Short grain rice</a:t>
            </a:r>
          </a:p>
          <a:p>
            <a:pPr marL="0" indent="0">
              <a:buNone/>
            </a:pPr>
            <a:r>
              <a:rPr lang="en-GB" sz="2000" dirty="0"/>
              <a:t>Tends to be almost round and is typically moist when cooked, giving sticky rice, which is perfect for puddings, and is also used in sushi. </a:t>
            </a:r>
          </a:p>
          <a:p>
            <a:pPr marL="0" indent="0">
              <a:buNone/>
            </a:pPr>
            <a:r>
              <a:rPr lang="en-GB" sz="2000" dirty="0">
                <a:latin typeface="Arial"/>
                <a:cs typeface="Arial"/>
              </a:rPr>
              <a:t>Types include – </a:t>
            </a:r>
            <a:r>
              <a:rPr lang="en-GB" sz="2000" dirty="0" err="1">
                <a:latin typeface="Arial"/>
                <a:cs typeface="Arial"/>
              </a:rPr>
              <a:t>bomba</a:t>
            </a:r>
            <a:r>
              <a:rPr lang="en-GB" sz="2000" dirty="0">
                <a:latin typeface="Arial"/>
                <a:cs typeface="Arial"/>
              </a:rPr>
              <a:t> and </a:t>
            </a:r>
            <a:r>
              <a:rPr lang="en-GB" sz="2000" dirty="0" err="1">
                <a:latin typeface="Arial"/>
                <a:cs typeface="Arial"/>
              </a:rPr>
              <a:t>originario</a:t>
            </a:r>
            <a:r>
              <a:rPr lang="en-GB" sz="2000" dirty="0">
                <a:latin typeface="Arial"/>
                <a:cs typeface="Arial"/>
              </a:rPr>
              <a:t>.</a:t>
            </a:r>
          </a:p>
          <a:p>
            <a:endParaRPr lang="en-GB" dirty="0"/>
          </a:p>
        </p:txBody>
      </p:sp>
      <p:pic>
        <p:nvPicPr>
          <p:cNvPr id="4" name="Picture 18" descr="Japanese sushi rolls. On a white background. Isolation, shallow DOF royalty free stock 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712" y="2884130"/>
            <a:ext cx="4067902" cy="285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8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Rice in our diet</a:t>
            </a:r>
            <a:endParaRPr lang="en-GB" dirty="0"/>
          </a:p>
        </p:txBody>
      </p:sp>
      <p:sp>
        <p:nvSpPr>
          <p:cNvPr id="3" name="Subtitle 2"/>
          <p:cNvSpPr>
            <a:spLocks noGrp="1"/>
          </p:cNvSpPr>
          <p:nvPr>
            <p:ph type="subTitle" idx="1"/>
          </p:nvPr>
        </p:nvSpPr>
        <p:spPr>
          <a:xfrm>
            <a:off x="1169276" y="2571092"/>
            <a:ext cx="7309396" cy="3600000"/>
          </a:xfrm>
        </p:spPr>
        <p:txBody>
          <a:bodyPr/>
          <a:lstStyle/>
          <a:p>
            <a:pPr marL="0" indent="0">
              <a:buNone/>
            </a:pPr>
            <a:r>
              <a:rPr lang="en-GB" sz="2000" dirty="0">
                <a:latin typeface="Arial" panose="020B0604020202020204" pitchFamily="34" charset="0"/>
                <a:cs typeface="Arial" panose="020B0604020202020204" pitchFamily="34" charset="0"/>
              </a:rPr>
              <a:t>The recommendations from the Eatwell Guide is to base meals on starchy carbohydrates.</a:t>
            </a:r>
          </a:p>
          <a:p>
            <a:pPr marL="0" indent="0">
              <a:buNone/>
            </a:pPr>
            <a:r>
              <a:rPr lang="en-GB" sz="2000" dirty="0">
                <a:latin typeface="Arial" panose="020B0604020202020204" pitchFamily="34" charset="0"/>
                <a:cs typeface="Arial" panose="020B0604020202020204" pitchFamily="34" charset="0"/>
              </a:rPr>
              <a:t>Around a third of what people eat should be potatoes, bread, rice, pasta and other starchy carbohydrates.</a:t>
            </a:r>
          </a:p>
          <a:p>
            <a:pPr marL="0" lvl="0" indent="0">
              <a:buNone/>
            </a:pPr>
            <a:r>
              <a:rPr lang="en-GB" sz="2000" dirty="0">
                <a:latin typeface="Arial" panose="020B0604020202020204" pitchFamily="34" charset="0"/>
                <a:cs typeface="Arial" panose="020B0604020202020204" pitchFamily="34" charset="0"/>
              </a:rPr>
              <a:t>People should be choosing wholegrain versions of starchy carbohydrates where possible, and brown rice is a wholegrain.</a:t>
            </a:r>
          </a:p>
          <a:p>
            <a:pPr marL="0" lvl="0" indent="0">
              <a:buNone/>
            </a:pPr>
            <a:r>
              <a:rPr lang="en-GB" sz="2000" dirty="0">
                <a:latin typeface="Arial" panose="020B0604020202020204" pitchFamily="34" charset="0"/>
                <a:cs typeface="Arial" panose="020B0604020202020204" pitchFamily="34" charset="0"/>
              </a:rPr>
              <a:t>Having more wholegrains is a good way to increase fibre intake, which is important for health. </a:t>
            </a:r>
          </a:p>
          <a:p>
            <a:pPr marL="0" indent="0">
              <a:buNone/>
            </a:pPr>
            <a:r>
              <a:rPr lang="en-GB" sz="2000" dirty="0">
                <a:latin typeface="Arial" panose="020B0604020202020204" pitchFamily="34" charset="0"/>
                <a:cs typeface="Arial" panose="020B0604020202020204" pitchFamily="34" charset="0"/>
              </a:rPr>
              <a:t>Wholegrains also provide some essential vitamins and minerals that have a wide range of important functions in our body.</a:t>
            </a:r>
          </a:p>
          <a:p>
            <a:endParaRPr lang="en-GB" dirty="0"/>
          </a:p>
        </p:txBody>
      </p:sp>
      <p:pic>
        <p:nvPicPr>
          <p:cNvPr id="1026" name="Picture 2">
            <a:extLst>
              <a:ext uri="{FF2B5EF4-FFF2-40B4-BE49-F238E27FC236}">
                <a16:creationId xmlns:a16="http://schemas.microsoft.com/office/drawing/2014/main" id="{60569102-E529-4C1B-B4C9-B680986E2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272" y="2144367"/>
            <a:ext cx="3243030" cy="410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Rice - food safety</a:t>
            </a:r>
            <a:endParaRPr lang="en-GB" dirty="0"/>
          </a:p>
        </p:txBody>
      </p:sp>
      <p:sp>
        <p:nvSpPr>
          <p:cNvPr id="3" name="Subtitle 2"/>
          <p:cNvSpPr>
            <a:spLocks noGrp="1"/>
          </p:cNvSpPr>
          <p:nvPr>
            <p:ph type="subTitle" idx="1"/>
          </p:nvPr>
        </p:nvSpPr>
        <p:spPr>
          <a:xfrm>
            <a:off x="1169276" y="2571092"/>
            <a:ext cx="7002572" cy="2838306"/>
          </a:xfrm>
        </p:spPr>
        <p:txBody>
          <a:bodyPr/>
          <a:lstStyle/>
          <a:p>
            <a:pPr marL="0" indent="0">
              <a:buNone/>
            </a:pPr>
            <a:r>
              <a:rPr lang="en-US" sz="2000" dirty="0"/>
              <a:t>Dried rice can be contaminated with </a:t>
            </a:r>
            <a:r>
              <a:rPr lang="en-US" sz="2000" dirty="0">
                <a:latin typeface="Arial" panose="020B0604020202020204" pitchFamily="34" charset="0"/>
                <a:cs typeface="Arial" panose="020B0604020202020204" pitchFamily="34" charset="0"/>
              </a:rPr>
              <a:t>Bacillus cereous bacteria, which produces spores. Spores produce toxins which can lead to digestive upset.</a:t>
            </a:r>
          </a:p>
          <a:p>
            <a:pPr marL="0" indent="0">
              <a:buNone/>
            </a:pPr>
            <a:r>
              <a:rPr lang="en-US" sz="2000" dirty="0">
                <a:latin typeface="Arial" panose="020B0604020202020204" pitchFamily="34" charset="0"/>
                <a:cs typeface="Arial" panose="020B0604020202020204" pitchFamily="34" charset="0"/>
              </a:rPr>
              <a:t>Spores are not destroyed by cooking. If left at room temperature, the bacteria could start multiplying. If not eaten straight away, rice should be cooled quickly and stored in a fridge below 5°C, to prevent multiplication.</a:t>
            </a:r>
          </a:p>
          <a:p>
            <a:pPr marL="0" indent="0">
              <a:buNone/>
            </a:pPr>
            <a:r>
              <a:rPr lang="en-US" sz="2000" dirty="0">
                <a:latin typeface="Arial" panose="020B0604020202020204" pitchFamily="34" charset="0"/>
                <a:cs typeface="Arial" panose="020B0604020202020204" pitchFamily="34" charset="0"/>
              </a:rPr>
              <a:t>Reheating will not kill the spores.</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6948" y="2707434"/>
            <a:ext cx="3058194" cy="1663658"/>
          </a:xfrm>
          <a:prstGeom prst="rect">
            <a:avLst/>
          </a:prstGeom>
        </p:spPr>
      </p:pic>
      <p:sp>
        <p:nvSpPr>
          <p:cNvPr id="4" name="TextBox 3"/>
          <p:cNvSpPr txBox="1"/>
          <p:nvPr/>
        </p:nvSpPr>
        <p:spPr>
          <a:xfrm>
            <a:off x="1169274" y="5938787"/>
            <a:ext cx="379736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3"/>
              </a:rPr>
              <a:t>FSA Fact checker</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37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Leftovers using rice</a:t>
            </a:r>
            <a:endParaRPr lang="en-GB" dirty="0"/>
          </a:p>
        </p:txBody>
      </p:sp>
      <p:sp>
        <p:nvSpPr>
          <p:cNvPr id="3" name="Subtitle 2"/>
          <p:cNvSpPr>
            <a:spLocks noGrp="1"/>
          </p:cNvSpPr>
          <p:nvPr>
            <p:ph type="subTitle" idx="1"/>
          </p:nvPr>
        </p:nvSpPr>
        <p:spPr>
          <a:xfrm>
            <a:off x="1169276" y="2571092"/>
            <a:ext cx="6557176" cy="3600000"/>
          </a:xfrm>
        </p:spPr>
        <p:txBody>
          <a:bodyPr/>
          <a:lstStyle/>
          <a:p>
            <a:pPr marL="0" indent="0">
              <a:buNone/>
            </a:pPr>
            <a:r>
              <a:rPr lang="en-GB" sz="2000" dirty="0"/>
              <a:t>Leftovers should be cooled as quickly as possible within two hours, and then stored in the fridge below 5ºC. Separating the food into smaller containers can help.</a:t>
            </a:r>
          </a:p>
          <a:p>
            <a:pPr marL="0" indent="0">
              <a:buNone/>
            </a:pPr>
            <a:r>
              <a:rPr lang="en-GB" sz="2000" dirty="0"/>
              <a:t>When leftovers are reheated they need to be steaming hot. If using a digital probe, food should be reheated to a minimum of 75°C. In Scotland food must be reheated to a core temperature of 82°C.</a:t>
            </a:r>
          </a:p>
          <a:p>
            <a:pPr marL="0" indent="0">
              <a:buNone/>
            </a:pPr>
            <a:r>
              <a:rPr lang="en-GB" sz="2000" dirty="0"/>
              <a:t>Leftovers should not be reheated more than once and should be used within 48 hours from when it was made.</a:t>
            </a:r>
          </a:p>
          <a:p>
            <a:pPr marL="0" indent="0">
              <a:buNone/>
            </a:pPr>
            <a:r>
              <a:rPr lang="en-GB" sz="2000" dirty="0"/>
              <a:t>Leftover rice dishes should be used within 24 hours from when it was made. </a:t>
            </a:r>
          </a:p>
        </p:txBody>
      </p:sp>
      <p:pic>
        <p:nvPicPr>
          <p:cNvPr id="1026" name="Picture 2" descr="https://www.foodafactoflife.org.uk/media/6459/hp-select17.jpg?anchor=center&amp;mode=crop&amp;width=402&amp;height=245&amp;rnd=1324154646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680" y="2654259"/>
            <a:ext cx="38290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3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Food and drink made from rice</a:t>
            </a:r>
            <a:endParaRPr lang="en-GB" dirty="0"/>
          </a:p>
        </p:txBody>
      </p:sp>
      <p:pic>
        <p:nvPicPr>
          <p:cNvPr id="1026" name="Picture 2" descr="Pile of three puffed rice cakes. Pile of three puffed rice cakes isolated on white stock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600" y="4746300"/>
            <a:ext cx="2805161" cy="1868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king rice noodles with chopsticks from bowl on white. Background royalty free stock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181" y="2582996"/>
            <a:ext cx="3208750" cy="24627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ttle of rice vinegar. Isolated on white stock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748" y="2283798"/>
            <a:ext cx="1450060" cy="291306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thumbs.dreamstime.com/z/rice-flour-isolated-white-background-44677824.jpg"/>
          <p:cNvPicPr>
            <a:picLocks noChangeAspect="1" noChangeArrowheads="1"/>
          </p:cNvPicPr>
          <p:nvPr/>
        </p:nvPicPr>
        <p:blipFill rotWithShape="1">
          <a:blip r:embed="rId5">
            <a:extLst>
              <a:ext uri="{28A0092B-C50C-407E-A947-70E740481C1C}">
                <a14:useLocalDpi xmlns:a14="http://schemas.microsoft.com/office/drawing/2010/main" val="0"/>
              </a:ext>
            </a:extLst>
          </a:blip>
          <a:srcRect l="11127" t="15349" r="15663" b="16182"/>
          <a:stretch/>
        </p:blipFill>
        <p:spPr bwMode="auto">
          <a:xfrm>
            <a:off x="476917" y="3636975"/>
            <a:ext cx="2836750" cy="28367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risped puffed rice breakfast cereal background. Crisped puffed rice breakfast cereal as an abstract background texture - close detail stock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327" y="4259243"/>
            <a:ext cx="2394801" cy="159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Rice</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p:cNvSpPr txBox="1"/>
          <p:nvPr/>
        </p:nvSpPr>
        <p:spPr>
          <a:xfrm>
            <a:off x="308008" y="6153461"/>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a:t>
            </a:r>
          </a:p>
        </p:txBody>
      </p:sp>
      <p:sp>
        <p:nvSpPr>
          <p:cNvPr id="3" name="Subtitle 2"/>
          <p:cNvSpPr>
            <a:spLocks noGrp="1"/>
          </p:cNvSpPr>
          <p:nvPr>
            <p:ph type="subTitle" idx="1"/>
          </p:nvPr>
        </p:nvSpPr>
        <p:spPr/>
        <p:txBody>
          <a:bodyPr/>
          <a:lstStyle/>
          <a:p>
            <a:pPr marL="0" indent="0">
              <a:buNone/>
            </a:pPr>
            <a:r>
              <a:rPr lang="en-US" sz="2000" dirty="0">
                <a:latin typeface="Arial"/>
                <a:cs typeface="Arial"/>
              </a:rPr>
              <a:t>This presentation covers:</a:t>
            </a:r>
          </a:p>
          <a:p>
            <a:r>
              <a:rPr lang="en-US" sz="2000" dirty="0"/>
              <a:t>how rice is grown and processed;</a:t>
            </a:r>
          </a:p>
          <a:p>
            <a:r>
              <a:rPr lang="en-US" sz="2000" dirty="0"/>
              <a:t>different types of rice and their use in dishes;</a:t>
            </a:r>
          </a:p>
          <a:p>
            <a:r>
              <a:rPr lang="en-US" sz="2000" dirty="0"/>
              <a:t>rice in our diet;</a:t>
            </a:r>
          </a:p>
          <a:p>
            <a:r>
              <a:rPr lang="en-US" sz="2000" dirty="0"/>
              <a:t>cooking with rice;</a:t>
            </a:r>
          </a:p>
          <a:p>
            <a:r>
              <a:rPr lang="en-US" sz="2000" dirty="0"/>
              <a:t>food and drink made from rice.</a:t>
            </a:r>
          </a:p>
        </p:txBody>
      </p:sp>
      <p:pic>
        <p:nvPicPr>
          <p:cNvPr id="4098" name="Picture 2" descr="Rice-000061432260 L0-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725" y="2571092"/>
            <a:ext cx="3546754" cy="22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0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Rice around the world </a:t>
            </a:r>
          </a:p>
        </p:txBody>
      </p:sp>
      <p:sp>
        <p:nvSpPr>
          <p:cNvPr id="3" name="Subtitle 2"/>
          <p:cNvSpPr>
            <a:spLocks noGrp="1"/>
          </p:cNvSpPr>
          <p:nvPr>
            <p:ph type="subTitle" idx="1"/>
          </p:nvPr>
        </p:nvSpPr>
        <p:spPr>
          <a:xfrm>
            <a:off x="1169276" y="2571092"/>
            <a:ext cx="6145924" cy="3469490"/>
          </a:xfrm>
        </p:spPr>
        <p:txBody>
          <a:bodyPr/>
          <a:lstStyle/>
          <a:p>
            <a:pPr fontAlgn="base"/>
            <a:r>
              <a:rPr lang="en-GB" sz="2000" dirty="0">
                <a:latin typeface="Arial"/>
                <a:cs typeface="Arial"/>
              </a:rPr>
              <a:t>There are more than 40,000 varieties of cultivated rice (the grass species Oryza sativa) said to exist. But the exact figure is uncertain. Over 90,000 samples of cultivated rice and wild species are stored at the International Rice Gene Bank and these are used by researchers all over the world.</a:t>
            </a:r>
          </a:p>
          <a:p>
            <a:pPr fontAlgn="base"/>
            <a:r>
              <a:rPr lang="en-GB" sz="2000" dirty="0">
                <a:latin typeface="Arial"/>
                <a:cs typeface="Arial"/>
              </a:rPr>
              <a:t>Rice is grown in every continent of the world except Antarctica and each country has developed its own recipes, e.g. paella in Spain, risotto in Italy, fiery </a:t>
            </a:r>
            <a:r>
              <a:rPr lang="en-GB" sz="2000" dirty="0" err="1">
                <a:latin typeface="Arial"/>
                <a:cs typeface="Arial"/>
              </a:rPr>
              <a:t>cajun</a:t>
            </a:r>
            <a:r>
              <a:rPr lang="en-GB" sz="2000" dirty="0">
                <a:latin typeface="Arial"/>
                <a:cs typeface="Arial"/>
              </a:rPr>
              <a:t> and creole dishes from the US, and the precisely prepared delicacies of sushi in Japan.</a:t>
            </a:r>
          </a:p>
          <a:p>
            <a:pPr marL="0" indent="0">
              <a:buNone/>
            </a:pPr>
            <a:endParaRPr lang="en-GB" sz="2000" dirty="0"/>
          </a:p>
        </p:txBody>
      </p:sp>
      <p:pic>
        <p:nvPicPr>
          <p:cNvPr id="7172" name="Picture 4" descr="map-of-the-world-made-of-white-rice-000079002509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083" y="2573269"/>
            <a:ext cx="4101285" cy="2712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49382" y="6143210"/>
            <a:ext cx="3797362" cy="307777"/>
          </a:xfrm>
          <a:prstGeom prst="rect">
            <a:avLst/>
          </a:prstGeom>
          <a:noFill/>
        </p:spPr>
        <p:txBody>
          <a:bodyPr wrap="square" rtlCol="0">
            <a:spAutoFit/>
          </a:bodyPr>
          <a:lstStyle/>
          <a:p>
            <a:pPr fontAlgn="base"/>
            <a:r>
              <a:rPr lang="en-GB" sz="1400" dirty="0">
                <a:latin typeface="Arial" panose="020B0604020202020204" pitchFamily="34" charset="0"/>
                <a:cs typeface="Arial" panose="020B0604020202020204" pitchFamily="34" charset="0"/>
                <a:hlinkClick r:id="rId3"/>
              </a:rPr>
              <a:t>The Rice Association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11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Rice in the UK</a:t>
            </a:r>
          </a:p>
        </p:txBody>
      </p:sp>
      <p:sp>
        <p:nvSpPr>
          <p:cNvPr id="3" name="Subtitle 2"/>
          <p:cNvSpPr>
            <a:spLocks noGrp="1"/>
          </p:cNvSpPr>
          <p:nvPr>
            <p:ph type="subTitle" idx="1"/>
          </p:nvPr>
        </p:nvSpPr>
        <p:spPr>
          <a:xfrm>
            <a:off x="1169276" y="2571092"/>
            <a:ext cx="6485558" cy="3600000"/>
          </a:xfrm>
        </p:spPr>
        <p:txBody>
          <a:bodyPr/>
          <a:lstStyle/>
          <a:p>
            <a:r>
              <a:rPr lang="en-GB" sz="2000" dirty="0"/>
              <a:t>The rice industry in the UK is worth around £750m annually to the economy and £400m for retail. </a:t>
            </a:r>
          </a:p>
          <a:p>
            <a:r>
              <a:rPr lang="en-GB" sz="2000" dirty="0">
                <a:latin typeface="Arial"/>
                <a:cs typeface="Arial"/>
              </a:rPr>
              <a:t>In 2017 there was 78 new rice products launched, including microwavable rice which is useful to today's smaller households and people with less time to spend in the kitchen. Rice pouches now make up over half retail sales. </a:t>
            </a:r>
            <a:endParaRPr lang="en-GB" sz="2000" dirty="0"/>
          </a:p>
          <a:p>
            <a:r>
              <a:rPr lang="en-GB" sz="2000" dirty="0"/>
              <a:t>Rice eaten per person per week has grown 450% since the 1970s, with 90% of UK households buying rice.</a:t>
            </a:r>
          </a:p>
          <a:p>
            <a:r>
              <a:rPr lang="en-GB" sz="2000" dirty="0"/>
              <a:t>There are 11 rice mills in the UK. </a:t>
            </a:r>
          </a:p>
        </p:txBody>
      </p:sp>
      <p:pic>
        <p:nvPicPr>
          <p:cNvPr id="11266" name="Picture 2" descr="Family eating a healthy vegetarian food. Vegan lunch table top view, plant based diet. Baked vegetables, fresh salad, berries,. Flat lay of family hands eating stock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2187" t="2573" r="9298" b="-2573"/>
          <a:stretch/>
        </p:blipFill>
        <p:spPr bwMode="auto">
          <a:xfrm>
            <a:off x="7811588" y="2571092"/>
            <a:ext cx="3958617" cy="33591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49382" y="6143210"/>
            <a:ext cx="3797362" cy="307777"/>
          </a:xfrm>
          <a:prstGeom prst="rect">
            <a:avLst/>
          </a:prstGeom>
          <a:noFill/>
        </p:spPr>
        <p:txBody>
          <a:bodyPr wrap="square" rtlCol="0">
            <a:spAutoFit/>
          </a:bodyPr>
          <a:lstStyle/>
          <a:p>
            <a:pPr fontAlgn="base"/>
            <a:r>
              <a:rPr lang="en-GB" sz="1400" dirty="0">
                <a:latin typeface="Arial" panose="020B0604020202020204" pitchFamily="34" charset="0"/>
                <a:cs typeface="Arial" panose="020B0604020202020204" pitchFamily="34" charset="0"/>
                <a:hlinkClick r:id="rId3"/>
              </a:rPr>
              <a:t>The Rice Association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85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rice?</a:t>
            </a:r>
          </a:p>
        </p:txBody>
      </p:sp>
      <p:sp>
        <p:nvSpPr>
          <p:cNvPr id="3" name="Subtitle 2"/>
          <p:cNvSpPr>
            <a:spLocks noGrp="1"/>
          </p:cNvSpPr>
          <p:nvPr>
            <p:ph type="subTitle" idx="1"/>
          </p:nvPr>
        </p:nvSpPr>
        <p:spPr/>
        <p:txBody>
          <a:bodyPr/>
          <a:lstStyle/>
          <a:p>
            <a:pPr fontAlgn="base"/>
            <a:r>
              <a:rPr lang="en-GB" sz="2000" dirty="0">
                <a:latin typeface="Arial"/>
                <a:cs typeface="Arial"/>
              </a:rPr>
              <a:t>When rice is harvested it is called ‘paddy'. A paddy is a complete seed of rice and one grain of paddy contains one rice kernel. Each paddy grain has many layers, the outermost layer is the husk. The husk consists of two interlocked half shells. Each protects one half of the paddy grain. The husk is composed of silica and cellulose.</a:t>
            </a:r>
          </a:p>
          <a:p>
            <a:pPr fontAlgn="base"/>
            <a:r>
              <a:rPr lang="en-GB" sz="2000" dirty="0">
                <a:latin typeface="Arial"/>
                <a:cs typeface="Arial"/>
              </a:rPr>
              <a:t>Inside the husk is the grain kernel itself. This is made up of outer bran layers and the internal white starchy endosperm. The bran consists of several very fine layers. Bran is mainly composed of fibre, Vitamin B complexes, protein and fat. At the base of each grain is an embryo, which will grow into a new plant if planted.</a:t>
            </a:r>
          </a:p>
          <a:p>
            <a:pPr fontAlgn="base"/>
            <a:r>
              <a:rPr lang="en-GB" sz="2000" dirty="0"/>
              <a:t>The inner part of the grain is the endosperm, which is composed of mainly starch.  This is what forms milled (white) rice.  Rice starch is composed of mainly two types of starches, amylose and amylopectin. The exact mixture of these determines the cooking texture of the rice.</a:t>
            </a:r>
          </a:p>
          <a:p>
            <a:endParaRPr lang="en-GB" dirty="0"/>
          </a:p>
        </p:txBody>
      </p:sp>
    </p:spTree>
    <p:extLst>
      <p:ext uri="{BB962C8B-B14F-4D97-AF65-F5344CB8AC3E}">
        <p14:creationId xmlns:p14="http://schemas.microsoft.com/office/powerpoint/2010/main" val="212623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Rice - the plant</a:t>
            </a:r>
            <a:endParaRPr lang="en-GB" dirty="0"/>
          </a:p>
        </p:txBody>
      </p:sp>
      <p:sp>
        <p:nvSpPr>
          <p:cNvPr id="4" name="Subtitle 2"/>
          <p:cNvSpPr>
            <a:spLocks noGrp="1"/>
          </p:cNvSpPr>
          <p:nvPr>
            <p:ph type="subTitle" idx="1"/>
          </p:nvPr>
        </p:nvSpPr>
        <p:spPr>
          <a:xfrm>
            <a:off x="1169277" y="2571092"/>
            <a:ext cx="6017275" cy="3600000"/>
          </a:xfrm>
        </p:spPr>
        <p:txBody>
          <a:bodyPr/>
          <a:lstStyle/>
          <a:p>
            <a:pPr marL="0" indent="0" fontAlgn="base">
              <a:buNone/>
            </a:pPr>
            <a:r>
              <a:rPr lang="en-GB" sz="2000" dirty="0"/>
              <a:t>The plant has many different variations, but is generally a short living plant, with an average life span of 3-7 months, depending on the climate and the variety. </a:t>
            </a:r>
          </a:p>
          <a:p>
            <a:pPr marL="0" indent="0" fontAlgn="base">
              <a:buNone/>
            </a:pPr>
            <a:r>
              <a:rPr lang="en-GB" sz="2000" dirty="0"/>
              <a:t>Substantial amounts of water are required for the planting of rice. </a:t>
            </a:r>
          </a:p>
          <a:p>
            <a:pPr marL="0" indent="0" fontAlgn="base">
              <a:buNone/>
            </a:pPr>
            <a:r>
              <a:rPr lang="en-GB" sz="2000" dirty="0"/>
              <a:t>The height of the plant can range from 0.4m to over 5m in some floating rice.</a:t>
            </a:r>
          </a:p>
          <a:p>
            <a:pPr marL="0" indent="0">
              <a:buNone/>
            </a:pPr>
            <a:endParaRPr lang="en-US" sz="2800" dirty="0"/>
          </a:p>
          <a:p>
            <a:pPr marL="0" indent="0">
              <a:buNone/>
            </a:pPr>
            <a:endParaRPr lang="en-GB" sz="2800" dirty="0"/>
          </a:p>
        </p:txBody>
      </p:sp>
      <p:pic>
        <p:nvPicPr>
          <p:cNvPr id="2050" name="Picture 2" descr="Rice Field. Ripe rice in the field stock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420" y="2571092"/>
            <a:ext cx="4158634" cy="277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1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9128612" cy="720000"/>
          </a:xfrm>
        </p:spPr>
        <p:txBody>
          <a:bodyPr/>
          <a:lstStyle/>
          <a:p>
            <a:r>
              <a:rPr lang="en-GB" dirty="0"/>
              <a:t>Farming rice</a:t>
            </a:r>
          </a:p>
        </p:txBody>
      </p:sp>
      <p:sp>
        <p:nvSpPr>
          <p:cNvPr id="9" name="Subtitle 2"/>
          <p:cNvSpPr>
            <a:spLocks noGrp="1"/>
          </p:cNvSpPr>
          <p:nvPr>
            <p:ph type="subTitle" idx="1"/>
          </p:nvPr>
        </p:nvSpPr>
        <p:spPr>
          <a:xfrm>
            <a:off x="1169275" y="2571092"/>
            <a:ext cx="6927520" cy="3600000"/>
          </a:xfrm>
        </p:spPr>
        <p:txBody>
          <a:bodyPr/>
          <a:lstStyle/>
          <a:p>
            <a:pPr marL="0" indent="0" fontAlgn="base">
              <a:buNone/>
            </a:pPr>
            <a:r>
              <a:rPr lang="en-GB" sz="2000" dirty="0"/>
              <a:t>In many Asian countries the ancient methods for cultivating and harvesting are still practised. </a:t>
            </a:r>
          </a:p>
          <a:p>
            <a:pPr marL="0" indent="0" fontAlgn="base">
              <a:buNone/>
            </a:pPr>
            <a:r>
              <a:rPr lang="en-GB" sz="2000" dirty="0"/>
              <a:t>The fields are prepared by:</a:t>
            </a:r>
          </a:p>
          <a:p>
            <a:pPr marL="342900" indent="-342900" fontAlgn="base">
              <a:buFont typeface="+mj-lt"/>
              <a:buAutoNum type="arabicPeriod"/>
            </a:pPr>
            <a:r>
              <a:rPr lang="en-GB" sz="2000" dirty="0"/>
              <a:t>Ploughing - often with a simple plough drawn by water buffalo, ploughing breaks up the soil.</a:t>
            </a:r>
          </a:p>
          <a:p>
            <a:pPr marL="342900" indent="-342900" fontAlgn="base">
              <a:buFont typeface="+mj-lt"/>
              <a:buAutoNum type="arabicPeriod"/>
            </a:pPr>
            <a:r>
              <a:rPr lang="en-GB" sz="2000" dirty="0"/>
              <a:t>Fertilising - naturally fertilised.</a:t>
            </a:r>
          </a:p>
          <a:p>
            <a:pPr marL="342900" indent="-342900" fontAlgn="base">
              <a:buFont typeface="+mj-lt"/>
              <a:buAutoNum type="arabicPeriod"/>
            </a:pPr>
            <a:r>
              <a:rPr lang="en-GB" sz="2000" dirty="0"/>
              <a:t>Smoothing - where a roller (e.g. a large log) is dragged over the field to smooth the earth, giving a smooth bed for the seedlings to be planted on and ensures the water depth is equal.</a:t>
            </a:r>
          </a:p>
          <a:p>
            <a:pPr marL="0" indent="0">
              <a:buNone/>
            </a:pPr>
            <a:endParaRPr lang="en-GB" sz="2800" dirty="0"/>
          </a:p>
        </p:txBody>
      </p:sp>
      <p:pic>
        <p:nvPicPr>
          <p:cNvPr id="3074" name="Picture 2" descr="Rice fields on terraced at Chiang Mai, Thailand. Rice fields on terraced with a beautiful sunset at Chiang Mai, Thailand stock 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7" y="2572504"/>
            <a:ext cx="3564589" cy="237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27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Farming rice</a:t>
            </a:r>
          </a:p>
        </p:txBody>
      </p:sp>
      <p:sp>
        <p:nvSpPr>
          <p:cNvPr id="6" name="Subtitle 5"/>
          <p:cNvSpPr>
            <a:spLocks noGrp="1"/>
          </p:cNvSpPr>
          <p:nvPr>
            <p:ph type="subTitle" idx="1"/>
          </p:nvPr>
        </p:nvSpPr>
        <p:spPr>
          <a:xfrm>
            <a:off x="1169276" y="2571092"/>
            <a:ext cx="6509507" cy="3600000"/>
          </a:xfrm>
        </p:spPr>
        <p:txBody>
          <a:bodyPr/>
          <a:lstStyle/>
          <a:p>
            <a:r>
              <a:rPr lang="en-GB" sz="2000" dirty="0"/>
              <a:t>Seedlings are started in beds and a after a period of 30-50 days are transplanted by hand to fields which have been flooded by rain or river water. </a:t>
            </a:r>
          </a:p>
          <a:p>
            <a:r>
              <a:rPr lang="en-GB" sz="2000" dirty="0">
                <a:latin typeface="Arial"/>
                <a:cs typeface="Arial"/>
              </a:rPr>
              <a:t>During the growing season, irrigation is maintained by dyke-controlled channels or by hand watering. </a:t>
            </a:r>
            <a:endParaRPr lang="en-GB" sz="2000" dirty="0"/>
          </a:p>
          <a:p>
            <a:r>
              <a:rPr lang="en-GB" sz="2000" dirty="0"/>
              <a:t>The fields are drained before cutting of the crop commences. </a:t>
            </a:r>
          </a:p>
        </p:txBody>
      </p:sp>
      <p:pic>
        <p:nvPicPr>
          <p:cNvPr id="4" name="Picture 4" descr="women-working-manually-in-a-green-paddy-field-in-south-India..-484720866 2125x1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0595" y="2505778"/>
            <a:ext cx="3932327" cy="261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0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Farming rice</a:t>
            </a:r>
          </a:p>
        </p:txBody>
      </p:sp>
      <p:sp>
        <p:nvSpPr>
          <p:cNvPr id="3" name="Subtitle 2"/>
          <p:cNvSpPr>
            <a:spLocks noGrp="1"/>
          </p:cNvSpPr>
          <p:nvPr>
            <p:ph type="subTitle" idx="1"/>
          </p:nvPr>
        </p:nvSpPr>
        <p:spPr>
          <a:xfrm>
            <a:off x="1169276" y="2571092"/>
            <a:ext cx="6589269" cy="3600000"/>
          </a:xfrm>
        </p:spPr>
        <p:txBody>
          <a:bodyPr/>
          <a:lstStyle/>
          <a:p>
            <a:r>
              <a:rPr lang="en-GB" sz="2000" dirty="0">
                <a:latin typeface="Arial"/>
                <a:cs typeface="Arial"/>
              </a:rPr>
              <a:t>In the USA rice is mainly grown in the southern states and in California. </a:t>
            </a:r>
            <a:endParaRPr lang="en-GB" sz="2000" dirty="0"/>
          </a:p>
          <a:p>
            <a:r>
              <a:rPr lang="en-GB" sz="2000" dirty="0"/>
              <a:t>Computerised laser guided land levelling and re-circulating irrigation systems help farmers to increase yield and reduce the amounts of water required. </a:t>
            </a:r>
          </a:p>
          <a:p>
            <a:r>
              <a:rPr lang="en-GB" sz="2000" dirty="0"/>
              <a:t>Fields are flooded in April and May and are then seeded by aeroplane. </a:t>
            </a:r>
          </a:p>
          <a:p>
            <a:r>
              <a:rPr lang="en-GB" sz="2000" dirty="0">
                <a:latin typeface="Arial"/>
                <a:cs typeface="Arial"/>
              </a:rPr>
              <a:t>By September the crop is mature and ready to be harvested. </a:t>
            </a:r>
            <a:endParaRPr lang="en-GB" sz="2000" dirty="0"/>
          </a:p>
          <a:p>
            <a:r>
              <a:rPr lang="en-GB" sz="2000" dirty="0"/>
              <a:t>The rice is transported to dryers to remove moisture and then sent to mills for processing.</a:t>
            </a:r>
          </a:p>
          <a:p>
            <a:endParaRPr lang="en-GB" dirty="0"/>
          </a:p>
        </p:txBody>
      </p:sp>
      <p:pic>
        <p:nvPicPr>
          <p:cNvPr id="1026" name="Picture 2" descr="SHF Rice Dryer and Warehous. Davis, California, USA, 11 January 2017. - Flood around the SHF Rice Dryer and Warehouse by the Yolo Causeway after heavy rains all royalty free stock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573" y="2634428"/>
            <a:ext cx="3849324" cy="216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66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EE807C-CB41-46A3-B272-8B1483FCF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D2B014-A1AF-437C-8923-34C0FD28E699}">
  <ds:schemaRefs>
    <ds:schemaRef ds:uri="http://schemas.microsoft.com/sharepoint/v3/contenttype/forms"/>
  </ds:schemaRefs>
</ds:datastoreItem>
</file>

<file path=customXml/itemProps3.xml><?xml version="1.0" encoding="utf-8"?>
<ds:datastoreItem xmlns:ds="http://schemas.openxmlformats.org/officeDocument/2006/customXml" ds:itemID="{1CF89275-726D-4E17-92CB-CEFDFEF0B41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409cf61-8f5f-4421-9a3e-169c7d6c7b55"/>
    <ds:schemaRef ds:uri="http://purl.org/dc/terms/"/>
    <ds:schemaRef ds:uri="http://schemas.openxmlformats.org/package/2006/metadata/core-properties"/>
    <ds:schemaRef ds:uri="3089966e-1c9a-40c5-9c65-11a87eb6eb5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2062</TotalTime>
  <Words>1515</Words>
  <Application>Microsoft Office PowerPoint</Application>
  <PresentationFormat>Widescreen</PresentationFormat>
  <Paragraphs>85</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Custom Design</vt:lpstr>
      <vt:lpstr>1_Custom Design</vt:lpstr>
      <vt:lpstr>3_Custom Design</vt:lpstr>
      <vt:lpstr>Rice</vt:lpstr>
      <vt:lpstr>Overview</vt:lpstr>
      <vt:lpstr>Rice around the world </vt:lpstr>
      <vt:lpstr>Rice in the UK</vt:lpstr>
      <vt:lpstr>What is rice?</vt:lpstr>
      <vt:lpstr>Rice - the plant</vt:lpstr>
      <vt:lpstr>Farming rice</vt:lpstr>
      <vt:lpstr>Farming rice</vt:lpstr>
      <vt:lpstr>Farming rice</vt:lpstr>
      <vt:lpstr>Processing rice</vt:lpstr>
      <vt:lpstr>Different types of rice and their use in dishes</vt:lpstr>
      <vt:lpstr>Different types of rice and their use in dishes</vt:lpstr>
      <vt:lpstr>Different types of rice and their use in dishes</vt:lpstr>
      <vt:lpstr>Different types of rice and their use in dishes</vt:lpstr>
      <vt:lpstr>Rice in our diet</vt:lpstr>
      <vt:lpstr>Rice - food safety</vt:lpstr>
      <vt:lpstr>Leftovers using rice</vt:lpstr>
      <vt:lpstr>Food and drink made from rice</vt:lpstr>
      <vt:lpstr>Rice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109</cp:revision>
  <dcterms:created xsi:type="dcterms:W3CDTF">2018-10-10T09:22:08Z</dcterms:created>
  <dcterms:modified xsi:type="dcterms:W3CDTF">2021-07-13T09:56:38Z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