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8" r:id="rId5"/>
    <p:sldId id="299" r:id="rId6"/>
    <p:sldId id="294" r:id="rId7"/>
    <p:sldId id="306" r:id="rId8"/>
    <p:sldId id="300" r:id="rId9"/>
    <p:sldId id="301" r:id="rId10"/>
    <p:sldId id="303" r:id="rId11"/>
    <p:sldId id="302" r:id="rId12"/>
    <p:sldId id="304" r:id="rId13"/>
    <p:sldId id="30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058"/>
    <a:srgbClr val="F6F6F6"/>
    <a:srgbClr val="F5F5F5"/>
    <a:srgbClr val="FDC92F"/>
    <a:srgbClr val="E5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DE59B-DF16-4FB7-BA8F-0CBAC8CE3E28}" v="38" dt="2021-10-04T13:54:27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5833"/>
  </p:normalViewPr>
  <p:slideViewPr>
    <p:cSldViewPr snapToGrid="0" snapToObjects="1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92ADE59B-DF16-4FB7-BA8F-0CBAC8CE3E28}"/>
    <pc:docChg chg="undo redo custSel addSld modSld">
      <pc:chgData name="Roy Ballam" userId="c142d6ba-9e44-42ad-85a8-e76793bc375e" providerId="ADAL" clId="{92ADE59B-DF16-4FB7-BA8F-0CBAC8CE3E28}" dt="2021-10-01T07:23:59.681" v="555" actId="20577"/>
      <pc:docMkLst>
        <pc:docMk/>
      </pc:docMkLst>
      <pc:sldChg chg="modSp mod">
        <pc:chgData name="Roy Ballam" userId="c142d6ba-9e44-42ad-85a8-e76793bc375e" providerId="ADAL" clId="{92ADE59B-DF16-4FB7-BA8F-0CBAC8CE3E28}" dt="2021-09-27T13:55:57.551" v="162" actId="20577"/>
        <pc:sldMkLst>
          <pc:docMk/>
          <pc:sldMk cId="213333460" sldId="278"/>
        </pc:sldMkLst>
        <pc:spChg chg="mod">
          <ac:chgData name="Roy Ballam" userId="c142d6ba-9e44-42ad-85a8-e76793bc375e" providerId="ADAL" clId="{92ADE59B-DF16-4FB7-BA8F-0CBAC8CE3E28}" dt="2021-09-27T13:55:57.551" v="162" actId="20577"/>
          <ac:spMkLst>
            <pc:docMk/>
            <pc:sldMk cId="213333460" sldId="278"/>
            <ac:spMk id="2" creationId="{6591C189-ADE1-9245-9053-9E690E565D00}"/>
          </ac:spMkLst>
        </pc:spChg>
      </pc:sldChg>
      <pc:sldChg chg="modSp mod">
        <pc:chgData name="Roy Ballam" userId="c142d6ba-9e44-42ad-85a8-e76793bc375e" providerId="ADAL" clId="{92ADE59B-DF16-4FB7-BA8F-0CBAC8CE3E28}" dt="2021-09-27T14:08:47.486" v="450" actId="20577"/>
        <pc:sldMkLst>
          <pc:docMk/>
          <pc:sldMk cId="3770971002" sldId="294"/>
        </pc:sldMkLst>
        <pc:spChg chg="mod">
          <ac:chgData name="Roy Ballam" userId="c142d6ba-9e44-42ad-85a8-e76793bc375e" providerId="ADAL" clId="{92ADE59B-DF16-4FB7-BA8F-0CBAC8CE3E28}" dt="2021-09-27T14:07:37.112" v="219" actId="5793"/>
          <ac:spMkLst>
            <pc:docMk/>
            <pc:sldMk cId="3770971002" sldId="294"/>
            <ac:spMk id="2" creationId="{AE0F8792-9E6B-8A4E-9A16-4FA2C0BC605A}"/>
          </ac:spMkLst>
        </pc:spChg>
        <pc:spChg chg="mod">
          <ac:chgData name="Roy Ballam" userId="c142d6ba-9e44-42ad-85a8-e76793bc375e" providerId="ADAL" clId="{92ADE59B-DF16-4FB7-BA8F-0CBAC8CE3E28}" dt="2021-09-27T14:08:47.486" v="450" actId="20577"/>
          <ac:spMkLst>
            <pc:docMk/>
            <pc:sldMk cId="3770971002" sldId="294"/>
            <ac:spMk id="3" creationId="{63C02056-3F0E-6841-A8A5-323391F73CE7}"/>
          </ac:spMkLst>
        </pc:spChg>
      </pc:sldChg>
      <pc:sldChg chg="modSp mod">
        <pc:chgData name="Roy Ballam" userId="c142d6ba-9e44-42ad-85a8-e76793bc375e" providerId="ADAL" clId="{92ADE59B-DF16-4FB7-BA8F-0CBAC8CE3E28}" dt="2021-09-27T14:00:19.704" v="196" actId="20578"/>
        <pc:sldMkLst>
          <pc:docMk/>
          <pc:sldMk cId="2527970779" sldId="299"/>
        </pc:sldMkLst>
        <pc:spChg chg="mod">
          <ac:chgData name="Roy Ballam" userId="c142d6ba-9e44-42ad-85a8-e76793bc375e" providerId="ADAL" clId="{92ADE59B-DF16-4FB7-BA8F-0CBAC8CE3E28}" dt="2021-09-27T14:00:19.704" v="196" actId="20578"/>
          <ac:spMkLst>
            <pc:docMk/>
            <pc:sldMk cId="2527970779" sldId="299"/>
            <ac:spMk id="3" creationId="{63C02056-3F0E-6841-A8A5-323391F73CE7}"/>
          </ac:spMkLst>
        </pc:spChg>
      </pc:sldChg>
      <pc:sldChg chg="modSp new mod">
        <pc:chgData name="Roy Ballam" userId="c142d6ba-9e44-42ad-85a8-e76793bc375e" providerId="ADAL" clId="{92ADE59B-DF16-4FB7-BA8F-0CBAC8CE3E28}" dt="2021-09-27T13:57:02.112" v="172" actId="113"/>
        <pc:sldMkLst>
          <pc:docMk/>
          <pc:sldMk cId="116566529" sldId="300"/>
        </pc:sldMkLst>
        <pc:spChg chg="mod">
          <ac:chgData name="Roy Ballam" userId="c142d6ba-9e44-42ad-85a8-e76793bc375e" providerId="ADAL" clId="{92ADE59B-DF16-4FB7-BA8F-0CBAC8CE3E28}" dt="2021-09-27T13:52:33.430" v="120" actId="20577"/>
          <ac:spMkLst>
            <pc:docMk/>
            <pc:sldMk cId="116566529" sldId="300"/>
            <ac:spMk id="2" creationId="{9A5377E9-BF50-4091-94EC-4075254FA14A}"/>
          </ac:spMkLst>
        </pc:spChg>
        <pc:spChg chg="mod">
          <ac:chgData name="Roy Ballam" userId="c142d6ba-9e44-42ad-85a8-e76793bc375e" providerId="ADAL" clId="{92ADE59B-DF16-4FB7-BA8F-0CBAC8CE3E28}" dt="2021-09-27T13:57:02.112" v="172" actId="113"/>
          <ac:spMkLst>
            <pc:docMk/>
            <pc:sldMk cId="116566529" sldId="300"/>
            <ac:spMk id="3" creationId="{90C7127D-8AA9-4616-8D9E-3D48F1A8E51D}"/>
          </ac:spMkLst>
        </pc:spChg>
      </pc:sldChg>
      <pc:sldChg chg="modSp new mod">
        <pc:chgData name="Roy Ballam" userId="c142d6ba-9e44-42ad-85a8-e76793bc375e" providerId="ADAL" clId="{92ADE59B-DF16-4FB7-BA8F-0CBAC8CE3E28}" dt="2021-10-01T07:22:46.453" v="529" actId="20577"/>
        <pc:sldMkLst>
          <pc:docMk/>
          <pc:sldMk cId="4263830327" sldId="301"/>
        </pc:sldMkLst>
        <pc:spChg chg="mod">
          <ac:chgData name="Roy Ballam" userId="c142d6ba-9e44-42ad-85a8-e76793bc375e" providerId="ADAL" clId="{92ADE59B-DF16-4FB7-BA8F-0CBAC8CE3E28}" dt="2021-09-27T13:56:05.769" v="166" actId="20577"/>
          <ac:spMkLst>
            <pc:docMk/>
            <pc:sldMk cId="4263830327" sldId="301"/>
            <ac:spMk id="2" creationId="{C8FF3C53-74A6-446E-8F2F-20F3364F2FE6}"/>
          </ac:spMkLst>
        </pc:spChg>
        <pc:spChg chg="mod">
          <ac:chgData name="Roy Ballam" userId="c142d6ba-9e44-42ad-85a8-e76793bc375e" providerId="ADAL" clId="{92ADE59B-DF16-4FB7-BA8F-0CBAC8CE3E28}" dt="2021-10-01T07:22:46.453" v="529" actId="20577"/>
          <ac:spMkLst>
            <pc:docMk/>
            <pc:sldMk cId="4263830327" sldId="301"/>
            <ac:spMk id="3" creationId="{B7DCA923-CBCC-49D1-9925-D7D6136F5B26}"/>
          </ac:spMkLst>
        </pc:spChg>
      </pc:sldChg>
      <pc:sldChg chg="modSp add mod">
        <pc:chgData name="Roy Ballam" userId="c142d6ba-9e44-42ad-85a8-e76793bc375e" providerId="ADAL" clId="{92ADE59B-DF16-4FB7-BA8F-0CBAC8CE3E28}" dt="2021-10-01T07:23:28.804" v="553" actId="20577"/>
        <pc:sldMkLst>
          <pc:docMk/>
          <pc:sldMk cId="2953565931" sldId="302"/>
        </pc:sldMkLst>
        <pc:spChg chg="mod">
          <ac:chgData name="Roy Ballam" userId="c142d6ba-9e44-42ad-85a8-e76793bc375e" providerId="ADAL" clId="{92ADE59B-DF16-4FB7-BA8F-0CBAC8CE3E28}" dt="2021-10-01T07:23:28.804" v="553" actId="20577"/>
          <ac:spMkLst>
            <pc:docMk/>
            <pc:sldMk cId="2953565931" sldId="302"/>
            <ac:spMk id="3" creationId="{B7DCA923-CBCC-49D1-9925-D7D6136F5B26}"/>
          </ac:spMkLst>
        </pc:spChg>
      </pc:sldChg>
      <pc:sldChg chg="modSp mod">
        <pc:chgData name="Roy Ballam" userId="c142d6ba-9e44-42ad-85a8-e76793bc375e" providerId="ADAL" clId="{92ADE59B-DF16-4FB7-BA8F-0CBAC8CE3E28}" dt="2021-10-01T07:23:59.681" v="555" actId="20577"/>
        <pc:sldMkLst>
          <pc:docMk/>
          <pc:sldMk cId="3241883327" sldId="304"/>
        </pc:sldMkLst>
        <pc:spChg chg="mod">
          <ac:chgData name="Roy Ballam" userId="c142d6ba-9e44-42ad-85a8-e76793bc375e" providerId="ADAL" clId="{92ADE59B-DF16-4FB7-BA8F-0CBAC8CE3E28}" dt="2021-10-01T07:23:59.681" v="555" actId="20577"/>
          <ac:spMkLst>
            <pc:docMk/>
            <pc:sldMk cId="3241883327" sldId="304"/>
            <ac:spMk id="3" creationId="{B7DCA923-CBCC-49D1-9925-D7D6136F5B26}"/>
          </ac:spMkLst>
        </pc:spChg>
      </pc:sldChg>
      <pc:sldChg chg="addSp modSp mod modAnim">
        <pc:chgData name="Roy Ballam" userId="c142d6ba-9e44-42ad-85a8-e76793bc375e" providerId="ADAL" clId="{92ADE59B-DF16-4FB7-BA8F-0CBAC8CE3E28}" dt="2021-10-01T07:22:49.057" v="533" actId="1076"/>
        <pc:sldMkLst>
          <pc:docMk/>
          <pc:sldMk cId="2907251167" sldId="306"/>
        </pc:sldMkLst>
        <pc:spChg chg="mod">
          <ac:chgData name="Roy Ballam" userId="c142d6ba-9e44-42ad-85a8-e76793bc375e" providerId="ADAL" clId="{92ADE59B-DF16-4FB7-BA8F-0CBAC8CE3E28}" dt="2021-10-01T07:21:28.193" v="487" actId="14100"/>
          <ac:spMkLst>
            <pc:docMk/>
            <pc:sldMk cId="2907251167" sldId="306"/>
            <ac:spMk id="3" creationId="{63C02056-3F0E-6841-A8A5-323391F73CE7}"/>
          </ac:spMkLst>
        </pc:spChg>
        <pc:picChg chg="add mod">
          <ac:chgData name="Roy Ballam" userId="c142d6ba-9e44-42ad-85a8-e76793bc375e" providerId="ADAL" clId="{92ADE59B-DF16-4FB7-BA8F-0CBAC8CE3E28}" dt="2021-10-01T07:22:49.057" v="533" actId="1076"/>
          <ac:picMkLst>
            <pc:docMk/>
            <pc:sldMk cId="2907251167" sldId="306"/>
            <ac:picMk id="5" creationId="{6A10E6EA-F318-4D67-9A0A-841A35983F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1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Pink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7A242-6236-0341-B7C7-7CE47CB8EF63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995-8BFF-E840-BA7D-570C8FF42DE8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F710F-5606-7646-A322-512C2DF26FF5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Section Divider: Plain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5750F5-B00C-4841-AA7D-EE297926A599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Blocks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Green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Tan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Yellow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Blue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nbu.12524#nbu12524-bib-0003" TargetMode="External"/><Relationship Id="rId2" Type="http://schemas.openxmlformats.org/officeDocument/2006/relationships/hyperlink" Target="https://onlinelibrary.wiley.com/doi/full/10.1111/nbu.12524#nbu12524-bib-0012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hyperlink" Target="https://onlinelibrary.wiley.com/doi/full/10.1111/nbu.12524#nbu12524-bib-000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nlinelibrary.wiley.com/doi/full/10.1111/nbu.12524#nbu12524-bib-0014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Setting the scene and context: Why might change be needed? 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Roy Ballam, British Nutrition Foundation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54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provide evidence for change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2056-3F0E-6841-A8A5-323391F73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0" y="1833279"/>
            <a:ext cx="6987573" cy="4721525"/>
          </a:xfrm>
        </p:spPr>
        <p:txBody>
          <a:bodyPr>
            <a:normAutofit/>
          </a:bodyPr>
          <a:lstStyle/>
          <a:p>
            <a:pPr marL="331787" indent="-342900">
              <a:buFont typeface="Arial" panose="020B0604020202020204" pitchFamily="34" charset="0"/>
              <a:buChar char="•"/>
            </a:pPr>
            <a:r>
              <a:rPr lang="en-US" sz="1600" dirty="0"/>
              <a:t>… set the ‘collective’ agenda for food education. If not us, who?</a:t>
            </a:r>
            <a:endParaRPr lang="en-GB" sz="1600" dirty="0"/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say how we want to shape the subject. Content, management, pedagogy, resource, time, teacher recruitment … 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check that ‘food’ reflects modern UK food culture, which is diverse and inclusive of many the different cultures and many traditions within our communities.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ensure lessons intrinsically teach about health, as well as link to being more sustainable, all while instilling a love of food for all.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reimagine what food teaching look like in 10–30 years.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define the skills, knowledge and experience might be required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understand what young people want and need.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… consider what’s important for the UK (e.g. health, inequality, social mobility, careers, life, enjoyment …)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9" b="-1"/>
          <a:stretch/>
        </p:blipFill>
        <p:spPr>
          <a:xfrm>
            <a:off x="8163404" y="1833279"/>
            <a:ext cx="3765862" cy="29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189-ADE1-9245-9053-9E690E56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163" y="1834582"/>
            <a:ext cx="9500135" cy="87206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you, make your voice heard and enjoy the morning</a:t>
            </a:r>
          </a:p>
        </p:txBody>
      </p:sp>
    </p:spTree>
    <p:extLst>
      <p:ext uri="{BB962C8B-B14F-4D97-AF65-F5344CB8AC3E}">
        <p14:creationId xmlns:p14="http://schemas.microsoft.com/office/powerpoint/2010/main" val="21333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change might be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2056-3F0E-6841-A8A5-323391F73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79"/>
            <a:ext cx="6256051" cy="4788902"/>
          </a:xfrm>
        </p:spPr>
        <p:txBody>
          <a:bodyPr>
            <a:normAutofit fontScale="92500" lnSpcReduction="10000"/>
          </a:bodyPr>
          <a:lstStyle/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Societal change, e.g. family structures, working world, time to cook 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Diversity in our population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US" sz="2000" dirty="0"/>
              <a:t>Education opportunity </a:t>
            </a:r>
            <a:endParaRPr lang="en-GB" sz="2000" dirty="0"/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Health and health inequality 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Financial and financial inequality 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How we shop, cook and eat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Trends in, and availability of, ingredients, foods, dishes and cuisines 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Technological change (cooking and information)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Cooking skills in general adult population </a:t>
            </a:r>
          </a:p>
          <a:p>
            <a:pPr marL="274637" indent="-285750">
              <a:buFont typeface="Arial" panose="020B0604020202020204" pitchFamily="34" charset="0"/>
              <a:buChar char="•"/>
            </a:pPr>
            <a:r>
              <a:rPr lang="en-GB" sz="2000" dirty="0"/>
              <a:t>Sustainability - issues and growing concern/interest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845" y="1934678"/>
            <a:ext cx="4504625" cy="30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worry about food education?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2056-3F0E-6841-A8A5-323391F73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79"/>
            <a:ext cx="7090508" cy="4577145"/>
          </a:xfrm>
        </p:spPr>
        <p:txBody>
          <a:bodyPr>
            <a:noAutofit/>
          </a:bodyPr>
          <a:lstStyle/>
          <a:p>
            <a:pPr marL="331787" indent="-342900">
              <a:buFont typeface="Arial" panose="020B0604020202020204" pitchFamily="34" charset="0"/>
              <a:buChar char="•"/>
            </a:pPr>
            <a:r>
              <a:rPr lang="en-US" sz="1600" dirty="0"/>
              <a:t>Have we kept up with change? If we went back 20 years, what’s changed?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Food Education Learning Landscape (JOFF, </a:t>
            </a:r>
            <a:r>
              <a:rPr lang="en-GB" sz="1600" b="1" u="sng" dirty="0">
                <a:hlinkClick r:id="rId2"/>
              </a:rPr>
              <a:t>2017</a:t>
            </a:r>
            <a:r>
              <a:rPr lang="en-GB" sz="1600" dirty="0"/>
              <a:t>) - reported limited opportunities for pupils to develop cooking and healthy eating skills; food education was not meeting pupil aspirations for their learning; teachers reported they were heavily constrained in their delivery by lack of training, time, budget and facilities; and food education had a low status. </a:t>
            </a:r>
            <a:endParaRPr lang="en-US" sz="1600" dirty="0"/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Research undertaken with teachers to review the impact of the removal of A-levels in food indicated that, as a consequence, there is less teaching of food and nutrition overall in the curriculum (from 11 to 16 years); less funding to support the subject; and, the status of food education is in decline (Ballam &amp; Davies, </a:t>
            </a:r>
            <a:r>
              <a:rPr lang="en-GB" sz="1600" b="1" u="sng" dirty="0">
                <a:hlinkClick r:id="rId3"/>
              </a:rPr>
              <a:t>2021</a:t>
            </a:r>
            <a:r>
              <a:rPr lang="en-GB" sz="1600" dirty="0"/>
              <a:t>). 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sz="1600" dirty="0"/>
              <a:t>Academies and free schools in England do not have to follow the National Curriculum - 50% of primary and secondary schools are academies or free schools (</a:t>
            </a:r>
            <a:r>
              <a:rPr lang="en-GB" sz="1600" dirty="0" err="1"/>
              <a:t>DfE</a:t>
            </a:r>
            <a:r>
              <a:rPr lang="en-GB" sz="1600" dirty="0"/>
              <a:t>, </a:t>
            </a:r>
            <a:r>
              <a:rPr lang="en-GB" sz="1600" b="1" u="sng" dirty="0">
                <a:hlinkClick r:id="rId4"/>
              </a:rPr>
              <a:t>2019</a:t>
            </a:r>
            <a:r>
              <a:rPr lang="en-GB" sz="1600" dirty="0"/>
              <a:t>).</a:t>
            </a:r>
            <a:r>
              <a:rPr lang="en-GB" sz="1600" b="1" u="sng" dirty="0">
                <a:hlinkClick r:id="rId3"/>
              </a:rPr>
              <a:t>2021</a:t>
            </a:r>
            <a:r>
              <a:rPr lang="en-GB" sz="1600" dirty="0"/>
              <a:t>). 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81" y="1919906"/>
            <a:ext cx="3952743" cy="26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time to take food education seriously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2056-3F0E-6841-A8A5-323391F73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79"/>
            <a:ext cx="8164286" cy="4577145"/>
          </a:xfrm>
        </p:spPr>
        <p:txBody>
          <a:bodyPr>
            <a:noAutofit/>
          </a:bodyPr>
          <a:lstStyle/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dirty="0"/>
              <a:t>‘It is time to take food education seriously’ states recommendation three in the National Food Strategy (NFS, </a:t>
            </a:r>
            <a:r>
              <a:rPr lang="en-GB" b="1" u="sng" dirty="0">
                <a:hlinkClick r:id="rId2"/>
              </a:rPr>
              <a:t>2021</a:t>
            </a:r>
            <a:r>
              <a:rPr lang="en-GB" dirty="0"/>
              <a:t>). 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dirty="0"/>
              <a:t>The NFS describes initiatives to support food and nutrition education in schools, including curriculum changes, such as food education for nursery and reinstating a food A-level, inspecting what is taught, providing ingredients and recruiting staff. 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dirty="0"/>
              <a:t>The next 2 years will be important in seeing recommendations taken forward and implemented as policy. 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dirty="0"/>
              <a:t>If food education is to be taken seriously, it needs funding and championing over decades, separated from changes in government and initiatives that ‘come and go’.</a:t>
            </a:r>
          </a:p>
          <a:p>
            <a:pPr marL="331787" indent="-342900">
              <a:buFont typeface="Arial" panose="020B0604020202020204" pitchFamily="34" charset="0"/>
              <a:buChar char="•"/>
            </a:pPr>
            <a:r>
              <a:rPr lang="en-GB" dirty="0"/>
              <a:t>Long-term investment is required – ensuring we have the staff, resources and infrastructure in place.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0E6EA-F318-4D67-9A0A-841A35983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42" y="1933903"/>
            <a:ext cx="2658941" cy="34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77E9-BF50-4091-94EC-4075254FA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are we doing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127D-8AA9-4616-8D9E-3D48F1A8E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65690"/>
            <a:ext cx="10935091" cy="623481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We want to 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develop a modern food teaching and learning paradigm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C7127D-8AA9-4616-8D9E-3D48F1A8E51D}"/>
              </a:ext>
            </a:extLst>
          </p:cNvPr>
          <p:cNvSpPr txBox="1">
            <a:spLocks/>
          </p:cNvSpPr>
          <p:nvPr/>
        </p:nvSpPr>
        <p:spPr>
          <a:xfrm>
            <a:off x="808892" y="2714384"/>
            <a:ext cx="10935091" cy="62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n-lt"/>
                <a:ea typeface="Times New Roman" panose="02020603050405020304" pitchFamily="18" charset="0"/>
              </a:rPr>
              <a:t>moving the </a:t>
            </a:r>
            <a:r>
              <a:rPr lang="en-GB" sz="2400" b="1" dirty="0">
                <a:latin typeface="+mn-lt"/>
                <a:ea typeface="Times New Roman" panose="02020603050405020304" pitchFamily="18" charset="0"/>
              </a:rPr>
              <a:t>profession forward </a:t>
            </a:r>
            <a:r>
              <a:rPr lang="en-GB" sz="2400" dirty="0">
                <a:latin typeface="+mn-lt"/>
                <a:ea typeface="Times New Roman" panose="02020603050405020304" pitchFamily="18" charset="0"/>
              </a:rPr>
              <a:t>from current practice,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C7127D-8AA9-4616-8D9E-3D48F1A8E51D}"/>
              </a:ext>
            </a:extLst>
          </p:cNvPr>
          <p:cNvSpPr txBox="1">
            <a:spLocks/>
          </p:cNvSpPr>
          <p:nvPr/>
        </p:nvSpPr>
        <p:spPr>
          <a:xfrm>
            <a:off x="808891" y="4493599"/>
            <a:ext cx="10935091" cy="78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n-lt"/>
                <a:ea typeface="Times New Roman" panose="02020603050405020304" pitchFamily="18" charset="0"/>
              </a:rPr>
              <a:t>in particular, </a:t>
            </a:r>
            <a:r>
              <a:rPr lang="en-GB" sz="2400" b="1" dirty="0">
                <a:latin typeface="+mn-lt"/>
                <a:ea typeface="Times New Roman" panose="02020603050405020304" pitchFamily="18" charset="0"/>
              </a:rPr>
              <a:t>reflects and meets the needs of our culturally diverse society</a:t>
            </a:r>
            <a:r>
              <a:rPr lang="en-GB" sz="2400" dirty="0">
                <a:latin typeface="+mn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C7127D-8AA9-4616-8D9E-3D48F1A8E51D}"/>
              </a:ext>
            </a:extLst>
          </p:cNvPr>
          <p:cNvSpPr txBox="1">
            <a:spLocks/>
          </p:cNvSpPr>
          <p:nvPr/>
        </p:nvSpPr>
        <p:spPr>
          <a:xfrm>
            <a:off x="808893" y="3639800"/>
            <a:ext cx="10935091" cy="62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n-lt"/>
                <a:ea typeface="Times New Roman" panose="02020603050405020304" pitchFamily="18" charset="0"/>
              </a:rPr>
              <a:t>which is </a:t>
            </a:r>
            <a:r>
              <a:rPr lang="en-GB" sz="2400" b="1" dirty="0">
                <a:latin typeface="+mn-lt"/>
                <a:ea typeface="Times New Roman" panose="02020603050405020304" pitchFamily="18" charset="0"/>
              </a:rPr>
              <a:t>‘fit for the future’, </a:t>
            </a:r>
            <a:r>
              <a:rPr lang="en-GB" sz="2400" dirty="0">
                <a:latin typeface="+mn-lt"/>
                <a:ea typeface="Times New Roman" panose="02020603050405020304" pitchFamily="18" charset="0"/>
              </a:rPr>
              <a:t>and, </a:t>
            </a:r>
          </a:p>
        </p:txBody>
      </p:sp>
    </p:spTree>
    <p:extLst>
      <p:ext uri="{BB962C8B-B14F-4D97-AF65-F5344CB8AC3E}">
        <p14:creationId xmlns:p14="http://schemas.microsoft.com/office/powerpoint/2010/main" val="1165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C53-74A6-446E-8F2F-20F3364F2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4-step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A923-CBCC-49D1-9925-D7D6136F5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80"/>
            <a:ext cx="6236801" cy="3892146"/>
          </a:xfrm>
        </p:spPr>
        <p:txBody>
          <a:bodyPr>
            <a:normAutofit lnSpcReduction="10000"/>
          </a:bodyPr>
          <a:lstStyle/>
          <a:p>
            <a:pPr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</a:rPr>
              <a:t>1) What do pupils want? – Understanding and responding to pupil voice. </a:t>
            </a:r>
          </a:p>
          <a:p>
            <a:pPr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onduct a survey with pupils, aged 14-18 years, to find out about their food and cooking experiences, as well as better understand what they would have liked to have been taught. </a:t>
            </a:r>
          </a:p>
          <a:p>
            <a:pPr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The outcome for this work is to ascertain possible future content, as well as a baseline for pupils’ food skills after compulsory food education at 14 years of age.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241" y="969745"/>
            <a:ext cx="3226067" cy="48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3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C53-74A6-446E-8F2F-20F3364F2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4-step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A923-CBCC-49D1-9925-D7D6136F5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80"/>
            <a:ext cx="5803664" cy="3892146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+mn-lt"/>
                <a:ea typeface="Times New Roman" panose="02020603050405020304" pitchFamily="18" charset="0"/>
              </a:rPr>
              <a:t>2)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</a:rPr>
              <a:t>What’s modern food teaching? – Understanding the profession and society. </a:t>
            </a:r>
          </a:p>
          <a:p>
            <a:r>
              <a:rPr lang="en-GB" sz="2000" dirty="0">
                <a:latin typeface="+mn-lt"/>
                <a:ea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rrange a consensus building event with experts in the field of food and nutrition education to debate the concepts of future, modern food education. </a:t>
            </a:r>
            <a:r>
              <a:rPr lang="en-US" sz="2000" dirty="0">
                <a:latin typeface="+mn-lt"/>
              </a:rPr>
              <a:t>Publish a report. </a:t>
            </a:r>
          </a:p>
          <a:p>
            <a:r>
              <a:rPr lang="en-US" sz="2000" dirty="0">
                <a:latin typeface="+mn-lt"/>
              </a:rPr>
              <a:t>Undertake a teacher survey. </a:t>
            </a:r>
          </a:p>
          <a:p>
            <a:endParaRPr lang="en-GB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081" y="1980879"/>
            <a:ext cx="4295237" cy="2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C53-74A6-446E-8F2F-20F3364F2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4-step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A923-CBCC-49D1-9925-D7D6136F5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3280"/>
            <a:ext cx="6066042" cy="3892146"/>
          </a:xfrm>
        </p:spPr>
        <p:txBody>
          <a:bodyPr>
            <a:normAutofit fontScale="92500" lnSpcReduction="20000"/>
          </a:bodyPr>
          <a:lstStyle/>
          <a:p>
            <a:pPr lvl="0" indent="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ea typeface="Times New Roman" panose="02020603050405020304" pitchFamily="18" charset="0"/>
              </a:rPr>
              <a:t>3) What’s cooking? – Ensuring recipe diversity. </a:t>
            </a:r>
          </a:p>
          <a:p>
            <a:pPr lvl="0" indent="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</a:rPr>
              <a:t>Using the outcomes from (1) and (2), develop a range of recipes which reflect modern food teaching and cultural inclusion, ensuring that these can be used to support the curriculum, food skill development and progression. </a:t>
            </a:r>
          </a:p>
          <a:p>
            <a:pPr lvl="0" indent="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</a:rPr>
              <a:t>H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ighlight and provide recipes which are suitable and practical for schools and their budgets, promote healthier eating, more sustainable, reflect more global cuisine, and encourage dialogue around culture and inclusivity.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81" y="1833280"/>
            <a:ext cx="4151039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C53-74A6-446E-8F2F-20F3364F2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4-step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A923-CBCC-49D1-9925-D7D6136F5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3280"/>
            <a:ext cx="5718909" cy="3892146"/>
          </a:xfrm>
        </p:spPr>
        <p:txBody>
          <a:bodyPr>
            <a:normAutofit/>
          </a:bodyPr>
          <a:lstStyle/>
          <a:p>
            <a:pPr lvl="0" indent="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</a:rPr>
              <a:t>4) What future paradigm? – Bringing teachers on the journey.</a:t>
            </a:r>
          </a:p>
          <a:p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Taking the learnings from the pupil voice and consensus building event, host teacher training sessions, all set in the context of diversity and inclusivity. </a:t>
            </a:r>
          </a:p>
          <a:p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The emphasis will be on using modern food experiences and culture to inform the training, creating a natural link to educating and motivating young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69" y="1973178"/>
            <a:ext cx="4764506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.potx" id="{1CD4080F-D04A-43E6-985F-2DDF769CC79C}" vid="{F678C2D7-D49A-4AC6-A045-C30739E864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325598-D3BD-4598-8C1F-EBB047447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2607A0-CB04-499A-863B-3B807C1C248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137</TotalTime>
  <Words>928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Office Theme</vt:lpstr>
      <vt:lpstr>Setting the scene and context: Why might change be needed? </vt:lpstr>
      <vt:lpstr>Why change might be needed?</vt:lpstr>
      <vt:lpstr>Why worry about food education?</vt:lpstr>
      <vt:lpstr>It’s time to take food education seriously </vt:lpstr>
      <vt:lpstr>Why are we doing this?</vt:lpstr>
      <vt:lpstr>Our 4-step plan</vt:lpstr>
      <vt:lpstr>Our 4-step plan</vt:lpstr>
      <vt:lpstr>4-step plan</vt:lpstr>
      <vt:lpstr>4-step plan</vt:lpstr>
      <vt:lpstr>Let’s provide evidence for change …</vt:lpstr>
      <vt:lpstr>Thank you, make your voice heard and enjoy the morning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food education - context</dc:title>
  <dc:creator>Roy Ballam</dc:creator>
  <cp:lastModifiedBy>Roy Ballam</cp:lastModifiedBy>
  <cp:revision>13</cp:revision>
  <dcterms:created xsi:type="dcterms:W3CDTF">2021-09-20T14:43:25Z</dcterms:created>
  <dcterms:modified xsi:type="dcterms:W3CDTF">2021-10-04T13:54:29Z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