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97" r:id="rId5"/>
    <p:sldId id="299" r:id="rId6"/>
    <p:sldId id="295" r:id="rId7"/>
    <p:sldId id="301" r:id="rId8"/>
    <p:sldId id="298" r:id="rId9"/>
    <p:sldId id="284" r:id="rId10"/>
    <p:sldId id="258" r:id="rId11"/>
    <p:sldId id="300" r:id="rId12"/>
    <p:sldId id="287" r:id="rId13"/>
    <p:sldId id="302" r:id="rId14"/>
    <p:sldId id="264" r:id="rId15"/>
    <p:sldId id="304" r:id="rId16"/>
    <p:sldId id="307" r:id="rId17"/>
    <p:sldId id="303" r:id="rId18"/>
    <p:sldId id="309" r:id="rId19"/>
    <p:sldId id="310"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8" clrIdx="0">
    <p:extLst>
      <p:ext uri="{19B8F6BF-5375-455C-9EA6-DF929625EA0E}">
        <p15:presenceInfo xmlns:p15="http://schemas.microsoft.com/office/powerpoint/2012/main" userId="S::e.trafford@nutrition.org.uk::e520b4bf-a196-48b7-bc10-b1590a457daa" providerId="AD"/>
      </p:ext>
    </p:extLst>
  </p:cmAuthor>
  <p:cmAuthor id="2" name="Stacey Lockyer" initials="SL" lastIdx="19" clrIdx="1">
    <p:extLst>
      <p:ext uri="{19B8F6BF-5375-455C-9EA6-DF929625EA0E}">
        <p15:presenceInfo xmlns:p15="http://schemas.microsoft.com/office/powerpoint/2012/main" userId="S::S.Lockyer@nutrition.org.uk::5b66536b-0e1a-4ade-8027-8ea49e5eea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058"/>
    <a:srgbClr val="F6F6F6"/>
    <a:srgbClr val="F5F5F5"/>
    <a:srgbClr val="FDC92F"/>
    <a:srgbClr val="E53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9A33A-41BE-424C-87C3-7659B599E618}" v="199" dt="2021-10-04T13:54:5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Ballam" userId="c142d6ba-9e44-42ad-85a8-e76793bc375e" providerId="ADAL" clId="{42E9A33A-41BE-424C-87C3-7659B599E618}"/>
    <pc:docChg chg="custSel modSld">
      <pc:chgData name="Roy Ballam" userId="c142d6ba-9e44-42ad-85a8-e76793bc375e" providerId="ADAL" clId="{42E9A33A-41BE-424C-87C3-7659B599E618}" dt="2021-10-01T13:29:48.904" v="195" actId="404"/>
      <pc:docMkLst>
        <pc:docMk/>
      </pc:docMkLst>
      <pc:sldChg chg="modSp mod">
        <pc:chgData name="Roy Ballam" userId="c142d6ba-9e44-42ad-85a8-e76793bc375e" providerId="ADAL" clId="{42E9A33A-41BE-424C-87C3-7659B599E618}" dt="2021-10-01T13:29:48.904" v="195" actId="404"/>
        <pc:sldMkLst>
          <pc:docMk/>
          <pc:sldMk cId="2689269343" sldId="287"/>
        </pc:sldMkLst>
        <pc:spChg chg="mod">
          <ac:chgData name="Roy Ballam" userId="c142d6ba-9e44-42ad-85a8-e76793bc375e" providerId="ADAL" clId="{42E9A33A-41BE-424C-87C3-7659B599E618}" dt="2021-10-01T13:29:48.904" v="195" actId="404"/>
          <ac:spMkLst>
            <pc:docMk/>
            <pc:sldMk cId="2689269343" sldId="287"/>
            <ac:spMk id="6" creationId="{B7706FDF-C779-244C-AA26-1562F02570B7}"/>
          </ac:spMkLst>
        </pc:spChg>
      </pc:sldChg>
      <pc:sldChg chg="modSp mod">
        <pc:chgData name="Roy Ballam" userId="c142d6ba-9e44-42ad-85a8-e76793bc375e" providerId="ADAL" clId="{42E9A33A-41BE-424C-87C3-7659B599E618}" dt="2021-10-01T13:29:44.341" v="194" actId="404"/>
        <pc:sldMkLst>
          <pc:docMk/>
          <pc:sldMk cId="4265964761" sldId="302"/>
        </pc:sldMkLst>
        <pc:spChg chg="mod">
          <ac:chgData name="Roy Ballam" userId="c142d6ba-9e44-42ad-85a8-e76793bc375e" providerId="ADAL" clId="{42E9A33A-41BE-424C-87C3-7659B599E618}" dt="2021-10-01T13:29:44.341" v="194" actId="404"/>
          <ac:spMkLst>
            <pc:docMk/>
            <pc:sldMk cId="4265964761" sldId="302"/>
            <ac:spMk id="6" creationId="{B7706FDF-C779-244C-AA26-1562F02570B7}"/>
          </ac:spMkLst>
        </pc:spChg>
      </pc:sldChg>
      <pc:sldChg chg="modSp mod">
        <pc:chgData name="Roy Ballam" userId="c142d6ba-9e44-42ad-85a8-e76793bc375e" providerId="ADAL" clId="{42E9A33A-41BE-424C-87C3-7659B599E618}" dt="2021-10-01T13:25:15.260" v="90" actId="20577"/>
        <pc:sldMkLst>
          <pc:docMk/>
          <pc:sldMk cId="3262559896" sldId="303"/>
        </pc:sldMkLst>
        <pc:spChg chg="mod">
          <ac:chgData name="Roy Ballam" userId="c142d6ba-9e44-42ad-85a8-e76793bc375e" providerId="ADAL" clId="{42E9A33A-41BE-424C-87C3-7659B599E618}" dt="2021-10-01T13:25:15.260" v="90" actId="20577"/>
          <ac:spMkLst>
            <pc:docMk/>
            <pc:sldMk cId="3262559896" sldId="303"/>
            <ac:spMk id="6" creationId="{F36CF72F-7615-6F45-A0F8-15EFB8F8FECE}"/>
          </ac:spMkLst>
        </pc:spChg>
      </pc:sldChg>
      <pc:sldChg chg="modSp mod">
        <pc:chgData name="Roy Ballam" userId="c142d6ba-9e44-42ad-85a8-e76793bc375e" providerId="ADAL" clId="{42E9A33A-41BE-424C-87C3-7659B599E618}" dt="2021-10-01T13:29:30.762" v="193" actId="404"/>
        <pc:sldMkLst>
          <pc:docMk/>
          <pc:sldMk cId="1584875436" sldId="304"/>
        </pc:sldMkLst>
        <pc:spChg chg="mod">
          <ac:chgData name="Roy Ballam" userId="c142d6ba-9e44-42ad-85a8-e76793bc375e" providerId="ADAL" clId="{42E9A33A-41BE-424C-87C3-7659B599E618}" dt="2021-10-01T13:29:30.762" v="193" actId="404"/>
          <ac:spMkLst>
            <pc:docMk/>
            <pc:sldMk cId="1584875436" sldId="304"/>
            <ac:spMk id="6" creationId="{F36CF72F-7615-6F45-A0F8-15EFB8F8FECE}"/>
          </ac:spMkLst>
        </pc:spChg>
      </pc:sldChg>
      <pc:sldChg chg="modSp mod">
        <pc:chgData name="Roy Ballam" userId="c142d6ba-9e44-42ad-85a8-e76793bc375e" providerId="ADAL" clId="{42E9A33A-41BE-424C-87C3-7659B599E618}" dt="2021-10-01T13:29:26.220" v="192" actId="404"/>
        <pc:sldMkLst>
          <pc:docMk/>
          <pc:sldMk cId="1607302839" sldId="307"/>
        </pc:sldMkLst>
        <pc:spChg chg="mod">
          <ac:chgData name="Roy Ballam" userId="c142d6ba-9e44-42ad-85a8-e76793bc375e" providerId="ADAL" clId="{42E9A33A-41BE-424C-87C3-7659B599E618}" dt="2021-10-01T13:29:26.220" v="192" actId="404"/>
          <ac:spMkLst>
            <pc:docMk/>
            <pc:sldMk cId="1607302839" sldId="307"/>
            <ac:spMk id="5" creationId="{9B1B2FD4-1744-412F-AB13-AA226A22A738}"/>
          </ac:spMkLst>
        </pc:spChg>
      </pc:sldChg>
      <pc:sldChg chg="modSp mod">
        <pc:chgData name="Roy Ballam" userId="c142d6ba-9e44-42ad-85a8-e76793bc375e" providerId="ADAL" clId="{42E9A33A-41BE-424C-87C3-7659B599E618}" dt="2021-10-01T13:29:18.870" v="191" actId="404"/>
        <pc:sldMkLst>
          <pc:docMk/>
          <pc:sldMk cId="1698490878" sldId="309"/>
        </pc:sldMkLst>
        <pc:spChg chg="mod">
          <ac:chgData name="Roy Ballam" userId="c142d6ba-9e44-42ad-85a8-e76793bc375e" providerId="ADAL" clId="{42E9A33A-41BE-424C-87C3-7659B599E618}" dt="2021-10-01T13:29:18.870" v="191" actId="404"/>
          <ac:spMkLst>
            <pc:docMk/>
            <pc:sldMk cId="1698490878" sldId="309"/>
            <ac:spMk id="5" creationId="{2F9AFEE6-FD23-4EDB-B0CF-B4CC7AFDC726}"/>
          </ac:spMkLst>
        </pc:spChg>
      </pc:sldChg>
      <pc:sldChg chg="modSp mod">
        <pc:chgData name="Roy Ballam" userId="c142d6ba-9e44-42ad-85a8-e76793bc375e" providerId="ADAL" clId="{42E9A33A-41BE-424C-87C3-7659B599E618}" dt="2021-10-01T13:28:33.583" v="190" actId="404"/>
        <pc:sldMkLst>
          <pc:docMk/>
          <pc:sldMk cId="3288307445" sldId="310"/>
        </pc:sldMkLst>
        <pc:spChg chg="mod">
          <ac:chgData name="Roy Ballam" userId="c142d6ba-9e44-42ad-85a8-e76793bc375e" providerId="ADAL" clId="{42E9A33A-41BE-424C-87C3-7659B599E618}" dt="2021-10-01T13:28:33.583" v="190" actId="404"/>
          <ac:spMkLst>
            <pc:docMk/>
            <pc:sldMk cId="3288307445" sldId="310"/>
            <ac:spMk id="6" creationId="{3D757769-4237-4837-9274-5B934CFBBBDD}"/>
          </ac:spMkLst>
        </pc:spChg>
      </pc:sldChg>
    </pc:docChg>
  </pc:docChgLst>
  <pc:docChgLst>
    <pc:chgData name="Ewen Trafford" userId="e520b4bf-a196-48b7-bc10-b1590a457daa" providerId="ADAL" clId="{58FB8682-1B75-4093-8019-5B3714C42192}"/>
    <pc:docChg chg="undo custSel delSld modSld sldOrd modShowInfo">
      <pc:chgData name="Ewen Trafford" userId="e520b4bf-a196-48b7-bc10-b1590a457daa" providerId="ADAL" clId="{58FB8682-1B75-4093-8019-5B3714C42192}" dt="2021-10-02T07:41:10.349" v="6801" actId="2744"/>
      <pc:docMkLst>
        <pc:docMk/>
      </pc:docMkLst>
      <pc:sldChg chg="modSp mod modNotesTx">
        <pc:chgData name="Ewen Trafford" userId="e520b4bf-a196-48b7-bc10-b1590a457daa" providerId="ADAL" clId="{58FB8682-1B75-4093-8019-5B3714C42192}" dt="2021-10-02T07:24:19.343" v="4298" actId="20577"/>
        <pc:sldMkLst>
          <pc:docMk/>
          <pc:sldMk cId="1545370175" sldId="258"/>
        </pc:sldMkLst>
        <pc:spChg chg="mod">
          <ac:chgData name="Ewen Trafford" userId="e520b4bf-a196-48b7-bc10-b1590a457daa" providerId="ADAL" clId="{58FB8682-1B75-4093-8019-5B3714C42192}" dt="2021-10-02T07:23:48.208" v="4224" actId="1076"/>
          <ac:spMkLst>
            <pc:docMk/>
            <pc:sldMk cId="1545370175" sldId="258"/>
            <ac:spMk id="5" creationId="{87CF6991-206A-4C12-94ED-DEDA26B88687}"/>
          </ac:spMkLst>
        </pc:spChg>
      </pc:sldChg>
      <pc:sldChg chg="modSp mod">
        <pc:chgData name="Ewen Trafford" userId="e520b4bf-a196-48b7-bc10-b1590a457daa" providerId="ADAL" clId="{58FB8682-1B75-4093-8019-5B3714C42192}" dt="2021-10-01T11:28:40.911" v="501" actId="20577"/>
        <pc:sldMkLst>
          <pc:docMk/>
          <pc:sldMk cId="2498449847" sldId="264"/>
        </pc:sldMkLst>
        <pc:spChg chg="mod">
          <ac:chgData name="Ewen Trafford" userId="e520b4bf-a196-48b7-bc10-b1590a457daa" providerId="ADAL" clId="{58FB8682-1B75-4093-8019-5B3714C42192}" dt="2021-10-01T11:28:40.911" v="501" actId="20577"/>
          <ac:spMkLst>
            <pc:docMk/>
            <pc:sldMk cId="2498449847" sldId="264"/>
            <ac:spMk id="2" creationId="{EA121206-87A5-364B-A17F-B2CBE393A4C8}"/>
          </ac:spMkLst>
        </pc:spChg>
      </pc:sldChg>
      <pc:sldChg chg="modNotesTx">
        <pc:chgData name="Ewen Trafford" userId="e520b4bf-a196-48b7-bc10-b1590a457daa" providerId="ADAL" clId="{58FB8682-1B75-4093-8019-5B3714C42192}" dt="2021-10-02T07:02:46.877" v="1564" actId="20577"/>
        <pc:sldMkLst>
          <pc:docMk/>
          <pc:sldMk cId="433890173" sldId="284"/>
        </pc:sldMkLst>
      </pc:sldChg>
      <pc:sldChg chg="modNotesTx">
        <pc:chgData name="Ewen Trafford" userId="e520b4bf-a196-48b7-bc10-b1590a457daa" providerId="ADAL" clId="{58FB8682-1B75-4093-8019-5B3714C42192}" dt="2021-10-02T06:55:14.589" v="629"/>
        <pc:sldMkLst>
          <pc:docMk/>
          <pc:sldMk cId="1796222503" sldId="295"/>
        </pc:sldMkLst>
      </pc:sldChg>
      <pc:sldChg chg="addSp delSp modSp mod">
        <pc:chgData name="Ewen Trafford" userId="e520b4bf-a196-48b7-bc10-b1590a457daa" providerId="ADAL" clId="{58FB8682-1B75-4093-8019-5B3714C42192}" dt="2021-10-01T11:16:35.396" v="57" actId="20577"/>
        <pc:sldMkLst>
          <pc:docMk/>
          <pc:sldMk cId="281221578" sldId="297"/>
        </pc:sldMkLst>
        <pc:spChg chg="mod">
          <ac:chgData name="Ewen Trafford" userId="e520b4bf-a196-48b7-bc10-b1590a457daa" providerId="ADAL" clId="{58FB8682-1B75-4093-8019-5B3714C42192}" dt="2021-10-01T11:15:55.912" v="2"/>
          <ac:spMkLst>
            <pc:docMk/>
            <pc:sldMk cId="281221578" sldId="297"/>
            <ac:spMk id="2" creationId="{6451674F-D3DB-9C4A-887A-D21ADA091C1C}"/>
          </ac:spMkLst>
        </pc:spChg>
        <pc:spChg chg="del">
          <ac:chgData name="Ewen Trafford" userId="e520b4bf-a196-48b7-bc10-b1590a457daa" providerId="ADAL" clId="{58FB8682-1B75-4093-8019-5B3714C42192}" dt="2021-10-01T11:16:01.012" v="3" actId="478"/>
          <ac:spMkLst>
            <pc:docMk/>
            <pc:sldMk cId="281221578" sldId="297"/>
            <ac:spMk id="3" creationId="{A71048B5-F307-A244-8D81-9CDADDD01303}"/>
          </ac:spMkLst>
        </pc:spChg>
        <pc:spChg chg="add del mod">
          <ac:chgData name="Ewen Trafford" userId="e520b4bf-a196-48b7-bc10-b1590a457daa" providerId="ADAL" clId="{58FB8682-1B75-4093-8019-5B3714C42192}" dt="2021-10-01T11:16:35.396" v="57" actId="20577"/>
          <ac:spMkLst>
            <pc:docMk/>
            <pc:sldMk cId="281221578" sldId="297"/>
            <ac:spMk id="5" creationId="{081CF4B8-E836-4D37-8C17-F8E738C785A5}"/>
          </ac:spMkLst>
        </pc:spChg>
      </pc:sldChg>
      <pc:sldChg chg="modNotesTx">
        <pc:chgData name="Ewen Trafford" userId="e520b4bf-a196-48b7-bc10-b1590a457daa" providerId="ADAL" clId="{58FB8682-1B75-4093-8019-5B3714C42192}" dt="2021-10-02T06:59:17.473" v="1122" actId="20577"/>
        <pc:sldMkLst>
          <pc:docMk/>
          <pc:sldMk cId="4075908501" sldId="298"/>
        </pc:sldMkLst>
      </pc:sldChg>
      <pc:sldChg chg="modNotesTx">
        <pc:chgData name="Ewen Trafford" userId="e520b4bf-a196-48b7-bc10-b1590a457daa" providerId="ADAL" clId="{58FB8682-1B75-4093-8019-5B3714C42192}" dt="2021-10-02T06:55:03.514" v="628"/>
        <pc:sldMkLst>
          <pc:docMk/>
          <pc:sldMk cId="2933722017" sldId="299"/>
        </pc:sldMkLst>
      </pc:sldChg>
      <pc:sldChg chg="modNotesTx">
        <pc:chgData name="Ewen Trafford" userId="e520b4bf-a196-48b7-bc10-b1590a457daa" providerId="ADAL" clId="{58FB8682-1B75-4093-8019-5B3714C42192}" dt="2021-10-02T07:24:51.844" v="4308" actId="20577"/>
        <pc:sldMkLst>
          <pc:docMk/>
          <pc:sldMk cId="2380094099" sldId="300"/>
        </pc:sldMkLst>
      </pc:sldChg>
      <pc:sldChg chg="modSp mod modNotesTx">
        <pc:chgData name="Ewen Trafford" userId="e520b4bf-a196-48b7-bc10-b1590a457daa" providerId="ADAL" clId="{58FB8682-1B75-4093-8019-5B3714C42192}" dt="2021-10-02T06:55:48.455" v="631" actId="20577"/>
        <pc:sldMkLst>
          <pc:docMk/>
          <pc:sldMk cId="2647763476" sldId="301"/>
        </pc:sldMkLst>
        <pc:spChg chg="mod">
          <ac:chgData name="Ewen Trafford" userId="e520b4bf-a196-48b7-bc10-b1590a457daa" providerId="ADAL" clId="{58FB8682-1B75-4093-8019-5B3714C42192}" dt="2021-10-01T11:18:05.410" v="62" actId="20577"/>
          <ac:spMkLst>
            <pc:docMk/>
            <pc:sldMk cId="2647763476" sldId="301"/>
            <ac:spMk id="7" creationId="{EE4DC694-FFCF-4405-9F46-794CB6FC1979}"/>
          </ac:spMkLst>
        </pc:spChg>
      </pc:sldChg>
      <pc:sldChg chg="modNotesTx">
        <pc:chgData name="Ewen Trafford" userId="e520b4bf-a196-48b7-bc10-b1590a457daa" providerId="ADAL" clId="{58FB8682-1B75-4093-8019-5B3714C42192}" dt="2021-10-02T07:25:12.776" v="4309" actId="20577"/>
        <pc:sldMkLst>
          <pc:docMk/>
          <pc:sldMk cId="4265964761" sldId="302"/>
        </pc:sldMkLst>
      </pc:sldChg>
      <pc:sldChg chg="modSp mod modNotesTx">
        <pc:chgData name="Ewen Trafford" userId="e520b4bf-a196-48b7-bc10-b1590a457daa" providerId="ADAL" clId="{58FB8682-1B75-4093-8019-5B3714C42192}" dt="2021-10-02T07:32:43.761" v="6196" actId="20577"/>
        <pc:sldMkLst>
          <pc:docMk/>
          <pc:sldMk cId="3262559896" sldId="303"/>
        </pc:sldMkLst>
        <pc:spChg chg="mod">
          <ac:chgData name="Ewen Trafford" userId="e520b4bf-a196-48b7-bc10-b1590a457daa" providerId="ADAL" clId="{58FB8682-1B75-4093-8019-5B3714C42192}" dt="2021-10-02T07:28:01.127" v="4936" actId="14100"/>
          <ac:spMkLst>
            <pc:docMk/>
            <pc:sldMk cId="3262559896" sldId="303"/>
            <ac:spMk id="6" creationId="{F36CF72F-7615-6F45-A0F8-15EFB8F8FECE}"/>
          </ac:spMkLst>
        </pc:spChg>
        <pc:picChg chg="mod">
          <ac:chgData name="Ewen Trafford" userId="e520b4bf-a196-48b7-bc10-b1590a457daa" providerId="ADAL" clId="{58FB8682-1B75-4093-8019-5B3714C42192}" dt="2021-10-02T07:28:08.161" v="4956" actId="1038"/>
          <ac:picMkLst>
            <pc:docMk/>
            <pc:sldMk cId="3262559896" sldId="303"/>
            <ac:picMk id="11" creationId="{DF40B268-17E0-4F6F-8008-7CBF3D5041B2}"/>
          </ac:picMkLst>
        </pc:picChg>
      </pc:sldChg>
      <pc:sldChg chg="modSp mod">
        <pc:chgData name="Ewen Trafford" userId="e520b4bf-a196-48b7-bc10-b1590a457daa" providerId="ADAL" clId="{58FB8682-1B75-4093-8019-5B3714C42192}" dt="2021-10-01T13:37:58.064" v="627" actId="20577"/>
        <pc:sldMkLst>
          <pc:docMk/>
          <pc:sldMk cId="1584875436" sldId="304"/>
        </pc:sldMkLst>
        <pc:spChg chg="mod">
          <ac:chgData name="Ewen Trafford" userId="e520b4bf-a196-48b7-bc10-b1590a457daa" providerId="ADAL" clId="{58FB8682-1B75-4093-8019-5B3714C42192}" dt="2021-10-01T13:37:58.064" v="627" actId="20577"/>
          <ac:spMkLst>
            <pc:docMk/>
            <pc:sldMk cId="1584875436" sldId="304"/>
            <ac:spMk id="5" creationId="{5B146F32-C3B1-1A45-B38A-973EFD700A23}"/>
          </ac:spMkLst>
        </pc:spChg>
        <pc:spChg chg="mod">
          <ac:chgData name="Ewen Trafford" userId="e520b4bf-a196-48b7-bc10-b1590a457daa" providerId="ADAL" clId="{58FB8682-1B75-4093-8019-5B3714C42192}" dt="2021-10-01T13:37:47.776" v="626" actId="403"/>
          <ac:spMkLst>
            <pc:docMk/>
            <pc:sldMk cId="1584875436" sldId="304"/>
            <ac:spMk id="6" creationId="{F36CF72F-7615-6F45-A0F8-15EFB8F8FECE}"/>
          </ac:spMkLst>
        </pc:spChg>
      </pc:sldChg>
      <pc:sldChg chg="del">
        <pc:chgData name="Ewen Trafford" userId="e520b4bf-a196-48b7-bc10-b1590a457daa" providerId="ADAL" clId="{58FB8682-1B75-4093-8019-5B3714C42192}" dt="2021-10-01T11:27:55.887" v="462" actId="47"/>
        <pc:sldMkLst>
          <pc:docMk/>
          <pc:sldMk cId="1331238171" sldId="306"/>
        </pc:sldMkLst>
      </pc:sldChg>
      <pc:sldChg chg="modSp mod ord modNotesTx">
        <pc:chgData name="Ewen Trafford" userId="e520b4bf-a196-48b7-bc10-b1590a457daa" providerId="ADAL" clId="{58FB8682-1B75-4093-8019-5B3714C42192}" dt="2021-10-02T07:27:21.252" v="4811" actId="20577"/>
        <pc:sldMkLst>
          <pc:docMk/>
          <pc:sldMk cId="1607302839" sldId="307"/>
        </pc:sldMkLst>
        <pc:spChg chg="mod">
          <ac:chgData name="Ewen Trafford" userId="e520b4bf-a196-48b7-bc10-b1590a457daa" providerId="ADAL" clId="{58FB8682-1B75-4093-8019-5B3714C42192}" dt="2021-10-01T11:30:15.152" v="540" actId="20577"/>
          <ac:spMkLst>
            <pc:docMk/>
            <pc:sldMk cId="1607302839" sldId="307"/>
            <ac:spMk id="5" creationId="{9B1B2FD4-1744-412F-AB13-AA226A22A738}"/>
          </ac:spMkLst>
        </pc:spChg>
      </pc:sldChg>
      <pc:sldChg chg="modSp mod modNotesTx">
        <pc:chgData name="Ewen Trafford" userId="e520b4bf-a196-48b7-bc10-b1590a457daa" providerId="ADAL" clId="{58FB8682-1B75-4093-8019-5B3714C42192}" dt="2021-10-02T07:37:58.625" v="6800" actId="20577"/>
        <pc:sldMkLst>
          <pc:docMk/>
          <pc:sldMk cId="1698490878" sldId="309"/>
        </pc:sldMkLst>
        <pc:spChg chg="mod">
          <ac:chgData name="Ewen Trafford" userId="e520b4bf-a196-48b7-bc10-b1590a457daa" providerId="ADAL" clId="{58FB8682-1B75-4093-8019-5B3714C42192}" dt="2021-10-01T11:25:04.385" v="125" actId="20577"/>
          <ac:spMkLst>
            <pc:docMk/>
            <pc:sldMk cId="1698490878" sldId="309"/>
            <ac:spMk id="5" creationId="{2F9AFEE6-FD23-4EDB-B0CF-B4CC7AFDC726}"/>
          </ac:spMkLst>
        </pc:spChg>
      </pc:sldChg>
      <pc:sldChg chg="modNotesTx">
        <pc:chgData name="Ewen Trafford" userId="e520b4bf-a196-48b7-bc10-b1590a457daa" providerId="ADAL" clId="{58FB8682-1B75-4093-8019-5B3714C42192}" dt="2021-10-01T11:29:47.195" v="539" actId="20577"/>
        <pc:sldMkLst>
          <pc:docMk/>
          <pc:sldMk cId="3288307445" sldId="3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SSBs</c:v>
          </c:tx>
          <c:spPr>
            <a:solidFill>
              <a:srgbClr val="E43812"/>
            </a:solidFill>
            <a:ln>
              <a:noFill/>
            </a:ln>
            <a:effectLst/>
          </c:spPr>
          <c:invertIfNegative val="0"/>
          <c:cat>
            <c:strRef>
              <c:f>'[1]3.10_macronutrients_free sugars'!$B$6:$F$6</c:f>
              <c:strCache>
                <c:ptCount val="5"/>
                <c:pt idx="0">
                  <c:v>2008-2010</c:v>
                </c:pt>
                <c:pt idx="1">
                  <c:v>2010-2012</c:v>
                </c:pt>
                <c:pt idx="2">
                  <c:v>2012-2014</c:v>
                </c:pt>
                <c:pt idx="3">
                  <c:v>2014-2016</c:v>
                </c:pt>
                <c:pt idx="4">
                  <c:v>2016-2019</c:v>
                </c:pt>
              </c:strCache>
            </c:strRef>
          </c:cat>
          <c:val>
            <c:numRef>
              <c:f>Sheet1!$A$4:$E$4</c:f>
              <c:numCache>
                <c:formatCode>0</c:formatCode>
                <c:ptCount val="5"/>
                <c:pt idx="0">
                  <c:v>987.43954080793196</c:v>
                </c:pt>
                <c:pt idx="1">
                  <c:v>899.90212209329104</c:v>
                </c:pt>
                <c:pt idx="2">
                  <c:v>756.12660574556901</c:v>
                </c:pt>
                <c:pt idx="3">
                  <c:v>845.82879479665303</c:v>
                </c:pt>
                <c:pt idx="4">
                  <c:v>687.59979764687398</c:v>
                </c:pt>
              </c:numCache>
            </c:numRef>
          </c:val>
          <c:extLst>
            <c:ext xmlns:c16="http://schemas.microsoft.com/office/drawing/2014/chart" uri="{C3380CC4-5D6E-409C-BE32-E72D297353CC}">
              <c16:uniqueId val="{00000000-62C5-4253-A7DC-81E738FF36DA}"/>
            </c:ext>
          </c:extLst>
        </c:ser>
        <c:dLbls>
          <c:showLegendKey val="0"/>
          <c:showVal val="0"/>
          <c:showCatName val="0"/>
          <c:showSerName val="0"/>
          <c:showPercent val="0"/>
          <c:showBubbleSize val="0"/>
        </c:dLbls>
        <c:gapWidth val="150"/>
        <c:axId val="941549664"/>
        <c:axId val="941547168"/>
      </c:barChart>
      <c:lineChart>
        <c:grouping val="standard"/>
        <c:varyColors val="0"/>
        <c:ser>
          <c:idx val="0"/>
          <c:order val="0"/>
          <c:spPr>
            <a:ln w="38100" cap="rnd">
              <a:solidFill>
                <a:srgbClr val="34713B"/>
              </a:solidFill>
              <a:round/>
            </a:ln>
            <a:effectLst/>
          </c:spPr>
          <c:marker>
            <c:symbol val="circle"/>
            <c:size val="5"/>
            <c:spPr>
              <a:solidFill>
                <a:srgbClr val="34713B"/>
              </a:solidFill>
              <a:ln w="9525">
                <a:solidFill>
                  <a:schemeClr val="accent1"/>
                </a:solidFill>
              </a:ln>
              <a:effectLst/>
            </c:spPr>
          </c:marker>
          <c:cat>
            <c:strRef>
              <c:f>'[1]3.10_macronutrients_free sugars'!$B$6:$F$6</c:f>
              <c:strCache>
                <c:ptCount val="5"/>
                <c:pt idx="0">
                  <c:v>2008-2010</c:v>
                </c:pt>
                <c:pt idx="1">
                  <c:v>2010-2012</c:v>
                </c:pt>
                <c:pt idx="2">
                  <c:v>2012-2014</c:v>
                </c:pt>
                <c:pt idx="3">
                  <c:v>2014-2016</c:v>
                </c:pt>
                <c:pt idx="4">
                  <c:v>2016-2019</c:v>
                </c:pt>
              </c:strCache>
            </c:strRef>
          </c:cat>
          <c:val>
            <c:numRef>
              <c:f>'[1]3.10_macronutrients_free sugars'!$B$50:$F$50</c:f>
              <c:numCache>
                <c:formatCode>0.0</c:formatCode>
                <c:ptCount val="5"/>
                <c:pt idx="0">
                  <c:v>167.75111284270099</c:v>
                </c:pt>
                <c:pt idx="1">
                  <c:v>172.99419279302299</c:v>
                </c:pt>
                <c:pt idx="2">
                  <c:v>180.628945057842</c:v>
                </c:pt>
                <c:pt idx="3">
                  <c:v>159.81029404576299</c:v>
                </c:pt>
                <c:pt idx="4">
                  <c:v>125.108944763609</c:v>
                </c:pt>
              </c:numCache>
            </c:numRef>
          </c:val>
          <c:smooth val="0"/>
          <c:extLst>
            <c:ext xmlns:c16="http://schemas.microsoft.com/office/drawing/2014/chart" uri="{C3380CC4-5D6E-409C-BE32-E72D297353CC}">
              <c16:uniqueId val="{00000001-62C5-4253-A7DC-81E738FF36DA}"/>
            </c:ext>
          </c:extLst>
        </c:ser>
        <c:dLbls>
          <c:showLegendKey val="0"/>
          <c:showVal val="0"/>
          <c:showCatName val="0"/>
          <c:showSerName val="0"/>
          <c:showPercent val="0"/>
          <c:showBubbleSize val="0"/>
        </c:dLbls>
        <c:marker val="1"/>
        <c:smooth val="0"/>
        <c:axId val="946647408"/>
        <c:axId val="946646992"/>
      </c:lineChart>
      <c:catAx>
        <c:axId val="941549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NDNS year ranges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547168"/>
        <c:crosses val="autoZero"/>
        <c:auto val="1"/>
        <c:lblAlgn val="ctr"/>
        <c:lblOffset val="100"/>
        <c:noMultiLvlLbl val="0"/>
      </c:catAx>
      <c:valAx>
        <c:axId val="941547168"/>
        <c:scaling>
          <c:orientation val="minMax"/>
          <c:max val="1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Sugary</a:t>
                </a:r>
                <a:r>
                  <a:rPr lang="en-GB" baseline="0"/>
                  <a:t> drinks intake (g/day)</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549664"/>
        <c:crosses val="autoZero"/>
        <c:crossBetween val="between"/>
        <c:majorUnit val="200"/>
        <c:minorUnit val="2"/>
      </c:valAx>
      <c:valAx>
        <c:axId val="946646992"/>
        <c:scaling>
          <c:orientation val="minMax"/>
          <c:max val="2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Free sugar intake (g/day)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6647408"/>
        <c:crosses val="max"/>
        <c:crossBetween val="between"/>
        <c:majorUnit val="40"/>
      </c:valAx>
      <c:catAx>
        <c:axId val="946647408"/>
        <c:scaling>
          <c:orientation val="minMax"/>
        </c:scaling>
        <c:delete val="1"/>
        <c:axPos val="b"/>
        <c:numFmt formatCode="General" sourceLinked="1"/>
        <c:majorTickMark val="out"/>
        <c:minorTickMark val="none"/>
        <c:tickLblPos val="nextTo"/>
        <c:crossAx val="9466469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4682F-F51F-AB45-987C-E929843F021D}"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FF4A-AB65-7D45-A481-EBCF32640305}" type="slidenum">
              <a:rPr lang="en-US" smtClean="0"/>
              <a:t>‹#›</a:t>
            </a:fld>
            <a:endParaRPr lang="en-US"/>
          </a:p>
        </p:txBody>
      </p:sp>
    </p:spTree>
    <p:extLst>
      <p:ext uri="{BB962C8B-B14F-4D97-AF65-F5344CB8AC3E}">
        <p14:creationId xmlns:p14="http://schemas.microsoft.com/office/powerpoint/2010/main" val="280688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hs.uk/conditions/rickets-and-osteomalaci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a:t>
            </a:fld>
            <a:endParaRPr lang="en-US"/>
          </a:p>
        </p:txBody>
      </p:sp>
    </p:spTree>
    <p:extLst>
      <p:ext uri="{BB962C8B-B14F-4D97-AF65-F5344CB8AC3E}">
        <p14:creationId xmlns:p14="http://schemas.microsoft.com/office/powerpoint/2010/main" val="261839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10</a:t>
            </a:fld>
            <a:endParaRPr lang="en-US"/>
          </a:p>
        </p:txBody>
      </p:sp>
    </p:spTree>
    <p:extLst>
      <p:ext uri="{BB962C8B-B14F-4D97-AF65-F5344CB8AC3E}">
        <p14:creationId xmlns:p14="http://schemas.microsoft.com/office/powerpoint/2010/main" val="79741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11</a:t>
            </a:fld>
            <a:endParaRPr lang="en-US"/>
          </a:p>
        </p:txBody>
      </p:sp>
    </p:spTree>
    <p:extLst>
      <p:ext uri="{BB962C8B-B14F-4D97-AF65-F5344CB8AC3E}">
        <p14:creationId xmlns:p14="http://schemas.microsoft.com/office/powerpoint/2010/main" val="51600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https://academic.oup.com/her/article/21/2/239/671343</a:t>
            </a:r>
          </a:p>
        </p:txBody>
      </p:sp>
      <p:sp>
        <p:nvSpPr>
          <p:cNvPr id="4" name="Slide Number Placeholder 3"/>
          <p:cNvSpPr>
            <a:spLocks noGrp="1"/>
          </p:cNvSpPr>
          <p:nvPr>
            <p:ph type="sldNum" sz="quarter" idx="5"/>
          </p:nvPr>
        </p:nvSpPr>
        <p:spPr/>
        <p:txBody>
          <a:bodyPr/>
          <a:lstStyle/>
          <a:p>
            <a:fld id="{7466FF4A-AB65-7D45-A481-EBCF32640305}" type="slidenum">
              <a:rPr lang="en-US" smtClean="0"/>
              <a:t>12</a:t>
            </a:fld>
            <a:endParaRPr lang="en-US"/>
          </a:p>
        </p:txBody>
      </p:sp>
    </p:spTree>
    <p:extLst>
      <p:ext uri="{BB962C8B-B14F-4D97-AF65-F5344CB8AC3E}">
        <p14:creationId xmlns:p14="http://schemas.microsoft.com/office/powerpoint/2010/main" val="202053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Basics of food and nutrition – start with the Eatwell Guide</a:t>
            </a:r>
          </a:p>
          <a:p>
            <a:endParaRPr lang="en-GB" dirty="0"/>
          </a:p>
          <a:p>
            <a:r>
              <a:rPr lang="en-GB" dirty="0"/>
              <a:t>Nutrition knowledge needs to be applicable – both inside and outside the classroom (see ‘apply’)</a:t>
            </a:r>
          </a:p>
          <a:p>
            <a:endParaRPr lang="en-GB" dirty="0"/>
          </a:p>
          <a:p>
            <a:r>
              <a:rPr lang="en-GB" dirty="0"/>
              <a:t>Information should be presented in a memorable way to pupils but also from pupils to each other, due to the importance of peer learning</a:t>
            </a:r>
          </a:p>
          <a:p>
            <a:endParaRPr lang="en-GB" dirty="0"/>
          </a:p>
          <a:p>
            <a:r>
              <a:rPr lang="en-GB" dirty="0"/>
              <a:t>Where possible, learning should be a bidirectional relationship and understanding the gaps in pupils knowledge through receiving feedback is really important</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13</a:t>
            </a:fld>
            <a:endParaRPr lang="en-US"/>
          </a:p>
        </p:txBody>
      </p:sp>
    </p:spTree>
    <p:extLst>
      <p:ext uri="{BB962C8B-B14F-4D97-AF65-F5344CB8AC3E}">
        <p14:creationId xmlns:p14="http://schemas.microsoft.com/office/powerpoint/2010/main" val="88097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and nutrition can be applied in many ways – this can help to keep it in the forefront of pupils minds</a:t>
            </a:r>
          </a:p>
          <a:p>
            <a:endParaRPr lang="en-GB" dirty="0"/>
          </a:p>
          <a:p>
            <a:r>
              <a:rPr lang="en-GB" dirty="0"/>
              <a:t>Understanding nutrition can link into practical work – pupils may consider whether the dish they are creating is healthy and/or sustainable. They can have an idea </a:t>
            </a:r>
            <a:r>
              <a:rPr lang="en-GB"/>
              <a:t>about </a:t>
            </a:r>
            <a:r>
              <a:rPr lang="en-GB" dirty="0"/>
              <a:t>what nutrients are in the food they are making and perhaps those that are not.</a:t>
            </a:r>
          </a:p>
          <a:p>
            <a:endParaRPr lang="en-GB" dirty="0"/>
          </a:p>
          <a:p>
            <a:r>
              <a:rPr lang="en-GB" dirty="0"/>
              <a:t>Life skills are really important – particularly for students with special needs. Even being able to apply the basic principles of the Eatwell Guide and cook simple meals can be really useful – and we know that people who cook more for themselves are typically healthier. Cooking and eating together with friends/family can also play an important role in social interactions for young people</a:t>
            </a:r>
          </a:p>
          <a:p>
            <a:endParaRPr lang="en-GB" dirty="0"/>
          </a:p>
          <a:p>
            <a:r>
              <a:rPr lang="en-GB" dirty="0"/>
              <a:t>Pupils should be made aware of the wide array of career opportunities that may be available through studying food</a:t>
            </a:r>
          </a:p>
          <a:p>
            <a:endParaRPr lang="en-GB" dirty="0"/>
          </a:p>
          <a:p>
            <a:r>
              <a:rPr lang="en-GB" err="1"/>
              <a:t>pHood</a:t>
            </a:r>
            <a:r>
              <a:rPr lang="en-GB"/>
              <a:t> Futures</a:t>
            </a:r>
            <a:r>
              <a:rPr lang="en-GB" dirty="0"/>
              <a:t> is a project we are a part of with 7 other organisations and organised by the Royal Society of Chemistry. We are identifying schools that we can provide resources and support to around the chemistry of food. The goal is to make chemistry applicable in a real world setting by using food and encouraging uptake of Chemistry post-16.</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14</a:t>
            </a:fld>
            <a:endParaRPr lang="en-US"/>
          </a:p>
        </p:txBody>
      </p:sp>
    </p:spTree>
    <p:extLst>
      <p:ext uri="{BB962C8B-B14F-4D97-AF65-F5344CB8AC3E}">
        <p14:creationId xmlns:p14="http://schemas.microsoft.com/office/powerpoint/2010/main" val="2918043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Identifying learning needs and supporting those needs with appropriate materials is vitally important. Core competencies!</a:t>
            </a:r>
          </a:p>
          <a:p>
            <a:endParaRPr lang="en-GB" dirty="0"/>
          </a:p>
          <a:p>
            <a:r>
              <a:rPr lang="en-GB" dirty="0"/>
              <a:t>A whole-school approach can keep food and nutrition on the agenda outside of the classroom, with links to other subjects or to the canteen</a:t>
            </a:r>
          </a:p>
          <a:p>
            <a:endParaRPr lang="en-GB" dirty="0"/>
          </a:p>
          <a:p>
            <a:r>
              <a:rPr lang="en-GB"/>
              <a:t>Be selective with resources to ensure they are evidence </a:t>
            </a:r>
            <a:r>
              <a:rPr lang="en-GB" dirty="0"/>
              <a:t>base. We know that teenagers are getting a lot of mixed information, particularly from </a:t>
            </a:r>
            <a:r>
              <a:rPr lang="en-GB"/>
              <a:t>social media</a:t>
            </a:r>
            <a:r>
              <a:rPr lang="en-GB" dirty="0"/>
              <a:t> and it’s important to combat misconceptions with accurate information</a:t>
            </a:r>
          </a:p>
          <a:p>
            <a:endParaRPr lang="en-GB" dirty="0"/>
          </a:p>
          <a:p>
            <a:r>
              <a:rPr lang="en-GB" dirty="0"/>
              <a:t>Using digital media and resources – both teachers and pupils!</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15</a:t>
            </a:fld>
            <a:endParaRPr lang="en-US"/>
          </a:p>
        </p:txBody>
      </p:sp>
    </p:spTree>
    <p:extLst>
      <p:ext uri="{BB962C8B-B14F-4D97-AF65-F5344CB8AC3E}">
        <p14:creationId xmlns:p14="http://schemas.microsoft.com/office/powerpoint/2010/main" val="162167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opportunities outside the classroom – food across the school day (breakfast clubs, lunchtime, after school activities, rewards etc.) Take every opportunity outside lessons</a:t>
            </a:r>
          </a:p>
          <a:p>
            <a:endParaRPr lang="en-GB"/>
          </a:p>
          <a:p>
            <a:r>
              <a:rPr lang="en-GB"/>
              <a:t>Engage parents and home situations.</a:t>
            </a:r>
          </a:p>
        </p:txBody>
      </p:sp>
      <p:sp>
        <p:nvSpPr>
          <p:cNvPr id="4" name="Slide Number Placeholder 3"/>
          <p:cNvSpPr>
            <a:spLocks noGrp="1"/>
          </p:cNvSpPr>
          <p:nvPr>
            <p:ph type="sldNum" sz="quarter" idx="5"/>
          </p:nvPr>
        </p:nvSpPr>
        <p:spPr/>
        <p:txBody>
          <a:bodyPr/>
          <a:lstStyle/>
          <a:p>
            <a:fld id="{7466FF4A-AB65-7D45-A481-EBCF32640305}" type="slidenum">
              <a:rPr lang="en-US" smtClean="0"/>
              <a:t>16</a:t>
            </a:fld>
            <a:endParaRPr lang="en-US"/>
          </a:p>
        </p:txBody>
      </p:sp>
    </p:spTree>
    <p:extLst>
      <p:ext uri="{BB962C8B-B14F-4D97-AF65-F5344CB8AC3E}">
        <p14:creationId xmlns:p14="http://schemas.microsoft.com/office/powerpoint/2010/main" val="408654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17</a:t>
            </a:fld>
            <a:endParaRPr lang="en-US"/>
          </a:p>
        </p:txBody>
      </p:sp>
    </p:spTree>
    <p:extLst>
      <p:ext uri="{BB962C8B-B14F-4D97-AF65-F5344CB8AC3E}">
        <p14:creationId xmlns:p14="http://schemas.microsoft.com/office/powerpoint/2010/main" val="368147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 acceleration of physical and mental development during the teenage years, leading to increased nutrient requirements</a:t>
            </a:r>
          </a:p>
          <a:p>
            <a:endParaRPr lang="en-GB" dirty="0"/>
          </a:p>
          <a:p>
            <a:r>
              <a:rPr lang="en-GB" dirty="0"/>
              <a:t>There is also an increased distinction between certain nutrients that boys and girls may need more of as they get older (e.g. boys may require more zinc, selenium and girls more iron)</a:t>
            </a:r>
          </a:p>
          <a:p>
            <a:endParaRPr lang="en-GB" dirty="0"/>
          </a:p>
          <a:p>
            <a:r>
              <a:rPr lang="en-GB" dirty="0"/>
              <a:t>However, we know that many markers of health status in teenagers are of concern and we also know that the dietary quality of teenagers tends to be poor.</a:t>
            </a:r>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2</a:t>
            </a:fld>
            <a:endParaRPr lang="en-US"/>
          </a:p>
        </p:txBody>
      </p:sp>
    </p:spTree>
    <p:extLst>
      <p:ext uri="{BB962C8B-B14F-4D97-AF65-F5344CB8AC3E}">
        <p14:creationId xmlns:p14="http://schemas.microsoft.com/office/powerpoint/2010/main" val="255025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in 5 by year 6 and this percentage continues to rise as children get older. Between the ages of 13 and 15, 36% of all children in England are overweight or obese. We can also see from this graph that the total overweight, obese and severely obese by age 11 has continued to steadily rise with time.</a:t>
            </a:r>
          </a:p>
          <a:p>
            <a:endParaRPr lang="en-GB"/>
          </a:p>
          <a:p>
            <a:r>
              <a:rPr lang="en-GB"/>
              <a:t>Guidelines – children and young people (5 to 18) should aim to be physically active for at least 60 minutes per day across the week.</a:t>
            </a:r>
          </a:p>
          <a:p>
            <a:endParaRPr lang="en-GB"/>
          </a:p>
          <a:p>
            <a:r>
              <a:rPr lang="en-GB"/>
              <a:t>Fewer than 50% of children and young people meet the recommended activity guidelines, compared to 67% of adults. We do know that boys are, on average, a little bit more physically active than girls as well.</a:t>
            </a:r>
          </a:p>
          <a:p>
            <a:endParaRPr lang="en-GB"/>
          </a:p>
          <a:p>
            <a:r>
              <a:rPr lang="en-GB"/>
              <a:t>When we factor in for deprivation, more deprived children have a much higher rate of obesity and as they get older this gap increases (Children in England by year 6 27.5% obese in most deprived areas vs 11.9% in least deprived) – NCMP 2019/20</a:t>
            </a:r>
          </a:p>
          <a:p>
            <a:endParaRPr lang="en-GB"/>
          </a:p>
          <a:p>
            <a:r>
              <a:rPr lang="en-GB"/>
              <a:t>Obesity in childhood tracks into adulthood </a:t>
            </a:r>
          </a:p>
        </p:txBody>
      </p:sp>
      <p:sp>
        <p:nvSpPr>
          <p:cNvPr id="4" name="Slide Number Placeholder 3"/>
          <p:cNvSpPr>
            <a:spLocks noGrp="1"/>
          </p:cNvSpPr>
          <p:nvPr>
            <p:ph type="sldNum" sz="quarter" idx="5"/>
          </p:nvPr>
        </p:nvSpPr>
        <p:spPr/>
        <p:txBody>
          <a:bodyPr/>
          <a:lstStyle/>
          <a:p>
            <a:fld id="{7466FF4A-AB65-7D45-A481-EBCF32640305}" type="slidenum">
              <a:rPr lang="en-US" smtClean="0"/>
              <a:t>3</a:t>
            </a:fld>
            <a:endParaRPr lang="en-US"/>
          </a:p>
        </p:txBody>
      </p:sp>
    </p:spTree>
    <p:extLst>
      <p:ext uri="{BB962C8B-B14F-4D97-AF65-F5344CB8AC3E}">
        <p14:creationId xmlns:p14="http://schemas.microsoft.com/office/powerpoint/2010/main" val="304097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has attempted to enact measures to deal with overweight and obesity, plus other health issues such as salt.</a:t>
            </a:r>
          </a:p>
          <a:p>
            <a:endParaRPr lang="en-GB" dirty="0"/>
          </a:p>
          <a:p>
            <a:r>
              <a:rPr lang="en-GB" dirty="0"/>
              <a:t>Children are an increasing focus of the government’s obesity plan.</a:t>
            </a:r>
          </a:p>
          <a:p>
            <a:endParaRPr lang="en-GB" dirty="0"/>
          </a:p>
          <a:p>
            <a:r>
              <a:rPr lang="en-GB" dirty="0"/>
              <a:t>For example, rules to introduce a 9pm watershed for foods high in fat, salt and sugar is due to come into force next year</a:t>
            </a:r>
          </a:p>
          <a:p>
            <a:endParaRPr lang="en-GB" dirty="0"/>
          </a:p>
          <a:p>
            <a:r>
              <a:rPr lang="en-GB" dirty="0"/>
              <a:t>Other legislation includes rules around promotions of HFSS foods in stores.</a:t>
            </a:r>
          </a:p>
          <a:p>
            <a:endParaRPr lang="en-GB" dirty="0"/>
          </a:p>
          <a:p>
            <a:r>
              <a:rPr lang="en-GB" dirty="0"/>
              <a:t>An example of a broadly successful measure is the SDIL. </a:t>
            </a:r>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4</a:t>
            </a:fld>
            <a:endParaRPr lang="en-US"/>
          </a:p>
        </p:txBody>
      </p:sp>
    </p:spTree>
    <p:extLst>
      <p:ext uri="{BB962C8B-B14F-4D97-AF65-F5344CB8AC3E}">
        <p14:creationId xmlns:p14="http://schemas.microsoft.com/office/powerpoint/2010/main" val="83356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rPr>
              <a:t>Only 12% getting 5-A-DAY and 4% getting enough fibre.</a:t>
            </a:r>
          </a:p>
          <a:p>
            <a:endParaRPr lang="en-GB" sz="1800" dirty="0">
              <a:effectLst/>
              <a:latin typeface="Arial" panose="020B0604020202020204" pitchFamily="34" charset="0"/>
            </a:endParaRPr>
          </a:p>
          <a:p>
            <a:r>
              <a:rPr lang="en-GB" sz="1800" dirty="0">
                <a:effectLst/>
                <a:latin typeface="Arial" panose="020B0604020202020204" pitchFamily="34" charset="0"/>
              </a:rPr>
              <a:t>Both of these are an issue in the adult population too, but worse in teenagers.</a:t>
            </a:r>
          </a:p>
          <a:p>
            <a:endParaRPr lang="en-GB" sz="1800" dirty="0">
              <a:effectLst/>
              <a:latin typeface="Arial" panose="020B0604020202020204" pitchFamily="34" charset="0"/>
            </a:endParaRPr>
          </a:p>
          <a:p>
            <a:r>
              <a:rPr lang="en-GB" sz="1800" dirty="0">
                <a:effectLst/>
                <a:latin typeface="Arial" panose="020B0604020202020204" pitchFamily="34" charset="0"/>
              </a:rPr>
              <a:t>Two portions of fish a week, one of which is oily is the general recommendation for oily fish</a:t>
            </a:r>
          </a:p>
          <a:p>
            <a:endParaRPr lang="en-GB" sz="1800">
              <a:effectLst/>
              <a:latin typeface="Arial" panose="020B0604020202020204" pitchFamily="34" charset="0"/>
            </a:endParaRPr>
          </a:p>
          <a:p>
            <a:r>
              <a:rPr lang="en-GB" sz="1800">
                <a:effectLst/>
                <a:latin typeface="Segoe UI" panose="020B0502040204020203" pitchFamily="34" charset="0"/>
              </a:rPr>
              <a:t>Children under the age of 16 should avoid eating any shark, swordfish or marlin. This is because the levels of mercury in these fish can affect a child's nervous system.</a:t>
            </a:r>
          </a:p>
          <a:p>
            <a:endParaRPr lang="en-GB" sz="1800">
              <a:effectLst/>
              <a:latin typeface="Arial" panose="020B0604020202020204" pitchFamily="34" charset="0"/>
            </a:endParaRPr>
          </a:p>
          <a:p>
            <a:r>
              <a:rPr lang="en-GB" sz="1800">
                <a:effectLst/>
                <a:latin typeface="Segoe UI" panose="020B0502040204020203" pitchFamily="34" charset="0"/>
              </a:rPr>
              <a:t>You can give boys up to 4 portions of oily fish a week, but it is best to give girls no more than 2 portions a week. This is because the low levels of pollutants that oily fish contain can build up in the body and may harm an unborn baby during a future pregnancy</a:t>
            </a:r>
            <a:r>
              <a:rPr lang="en-GB" sz="1800" dirty="0">
                <a:effectLst/>
                <a:latin typeface="Segoe UI" panose="020B0502040204020203" pitchFamily="34" charset="0"/>
              </a:rPr>
              <a:t>.</a:t>
            </a:r>
          </a:p>
          <a:p>
            <a:endParaRPr lang="en-GB" sz="1800" dirty="0">
              <a:effectLst/>
              <a:latin typeface="Segoe UI" panose="020B0502040204020203" pitchFamily="34" charset="0"/>
            </a:endParaRPr>
          </a:p>
          <a:p>
            <a:r>
              <a:rPr lang="en-GB" sz="1800" dirty="0">
                <a:effectLst/>
                <a:latin typeface="Segoe UI" panose="020B0502040204020203" pitchFamily="34" charset="0"/>
              </a:rPr>
              <a:t>Research suggests that the overall dietary quality in UK adolescents is poor and not diverse. This is a period of change and therefore it is challenging to intervene but this is an important period for development</a:t>
            </a:r>
            <a:r>
              <a:rPr lang="en-GB" sz="1800">
                <a:effectLst/>
                <a:latin typeface="Segoe UI" panose="020B0502040204020203" pitchFamily="34" charset="0"/>
              </a:rPr>
              <a:t>.</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5</a:t>
            </a:fld>
            <a:endParaRPr lang="en-US"/>
          </a:p>
        </p:txBody>
      </p:sp>
    </p:spTree>
    <p:extLst>
      <p:ext uri="{BB962C8B-B14F-4D97-AF65-F5344CB8AC3E}">
        <p14:creationId xmlns:p14="http://schemas.microsoft.com/office/powerpoint/2010/main" val="79205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EAR is the estimated average requirement for a nutrient in a population, determined by research into that nutrient</a:t>
            </a:r>
          </a:p>
          <a:p>
            <a:endParaRPr lang="en-GB" dirty="0"/>
          </a:p>
          <a:p>
            <a:r>
              <a:rPr lang="en-GB" dirty="0"/>
              <a:t>The RNI for a nutrient is the level at which 97.5% of a population group will have sufficient status.</a:t>
            </a:r>
          </a:p>
          <a:p>
            <a:endParaRPr lang="en-GB" dirty="0"/>
          </a:p>
          <a:p>
            <a:r>
              <a:rPr lang="en-GB" dirty="0"/>
              <a:t>The LRNI is the level at which 97.5% of a population group would be deficient</a:t>
            </a:r>
          </a:p>
          <a:p>
            <a:endParaRPr lang="en-GB" dirty="0"/>
          </a:p>
          <a:p>
            <a:endParaRPr lang="en-GB" dirty="0"/>
          </a:p>
          <a:p>
            <a:r>
              <a:rPr lang="en-GB" dirty="0"/>
              <a:t>Identifying the LRNI for key nutrients can give an indication of how many teenagers are at high risk of deficiency </a:t>
            </a:r>
          </a:p>
        </p:txBody>
      </p:sp>
      <p:sp>
        <p:nvSpPr>
          <p:cNvPr id="4" name="Slide Number Placeholder 3"/>
          <p:cNvSpPr>
            <a:spLocks noGrp="1"/>
          </p:cNvSpPr>
          <p:nvPr>
            <p:ph type="sldNum" sz="quarter" idx="5"/>
          </p:nvPr>
        </p:nvSpPr>
        <p:spPr/>
        <p:txBody>
          <a:bodyPr/>
          <a:lstStyle/>
          <a:p>
            <a:fld id="{7466FF4A-AB65-7D45-A481-EBCF32640305}" type="slidenum">
              <a:rPr lang="en-US" smtClean="0"/>
              <a:t>6</a:t>
            </a:fld>
            <a:endParaRPr lang="en-US"/>
          </a:p>
        </p:txBody>
      </p:sp>
    </p:spTree>
    <p:extLst>
      <p:ext uri="{BB962C8B-B14F-4D97-AF65-F5344CB8AC3E}">
        <p14:creationId xmlns:p14="http://schemas.microsoft.com/office/powerpoint/2010/main" val="299902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Iron - </a:t>
            </a:r>
            <a:r>
              <a:rPr lang="en-GB"/>
              <a:t>49% of girls below LRNI (high iron requirements during this period, particularly due to menstruation, plus lower intakes than boys)</a:t>
            </a:r>
          </a:p>
          <a:p>
            <a:r>
              <a:rPr lang="en-GB" dirty="0"/>
              <a:t>Iron can be found in meat (particularly red meat) but also in green, leafy vegetables. However, the iron in leafy vegetables is less bioavailable</a:t>
            </a:r>
          </a:p>
          <a:p>
            <a:endParaRPr lang="en-GB" dirty="0"/>
          </a:p>
          <a:p>
            <a:r>
              <a:rPr lang="en-GB" dirty="0"/>
              <a:t>Calcium – important for bone, tissue and dental health</a:t>
            </a:r>
          </a:p>
          <a:p>
            <a:r>
              <a:rPr lang="en-GB" dirty="0"/>
              <a:t>Calcium can be found in dairy products but also green, leafy vegetables such as kale and broccoli (in lower amounts). Many dairy alternatives and juices are also fortified with calcium to boost intake.</a:t>
            </a:r>
          </a:p>
          <a:p>
            <a:endParaRPr lang="en-GB" dirty="0"/>
          </a:p>
          <a:p>
            <a:r>
              <a:rPr lang="en-GB" dirty="0"/>
              <a:t>Zinc – supports growth and development and the immune system. Zinc is not stored in the body, so regular intake is important.</a:t>
            </a:r>
          </a:p>
          <a:p>
            <a:r>
              <a:rPr lang="en-GB" dirty="0"/>
              <a:t>Zinc can be found primarily in seafood and meat and fortified cereals but in some nuts, seeds and beans at lower levels. </a:t>
            </a:r>
          </a:p>
          <a:p>
            <a:endParaRPr lang="en-GB" dirty="0"/>
          </a:p>
          <a:p>
            <a:r>
              <a:rPr lang="en-GB" dirty="0"/>
              <a:t>Iodine – Important for proper skeletal development, nervous systems and hormone production</a:t>
            </a:r>
          </a:p>
          <a:p>
            <a:r>
              <a:rPr lang="en-GB" dirty="0"/>
              <a:t>Iodine can be found primarily in dairy, eggs and seafood. Seaweed can have high levels of iodine, however in some species of seaweed this can be dangerously high. </a:t>
            </a:r>
          </a:p>
          <a:p>
            <a:endParaRPr lang="en-GB" dirty="0"/>
          </a:p>
          <a:p>
            <a:r>
              <a:rPr lang="en-GB" dirty="0"/>
              <a:t>Vitamin A – supports growth and development</a:t>
            </a:r>
          </a:p>
          <a:p>
            <a:r>
              <a:rPr lang="en-GB" dirty="0"/>
              <a:t>Vitamin A can be found in two forms – retinol (from animals) and beta-carotene (from plants). Retinol is more readily available.</a:t>
            </a:r>
          </a:p>
          <a:p>
            <a:r>
              <a:rPr lang="en-GB" dirty="0"/>
              <a:t>Retinol is typically found in meat and in high amounts in liver, but too much retinol can lead to toxicity – so caution should be taken when eating liver.</a:t>
            </a:r>
          </a:p>
          <a:p>
            <a:r>
              <a:rPr lang="en-GB" dirty="0"/>
              <a:t>Beta-carotene is found in high quantities in sweet potato, spinach and carrots – there is far less risk of toxicity with high intakes of beta-carotene</a:t>
            </a:r>
          </a:p>
          <a:p>
            <a:endParaRPr lang="en-GB" dirty="0"/>
          </a:p>
          <a:p>
            <a:r>
              <a:rPr lang="en-GB" dirty="0"/>
              <a:t>Riboflavin (B2) – Energy production, growth and development</a:t>
            </a:r>
          </a:p>
          <a:p>
            <a:r>
              <a:rPr lang="en-GB" dirty="0"/>
              <a:t>Riboflavin can be found in red meat and dairy but also in lower amounts in nuts and mushrooms. Most cereals are fortified with riboflavin.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Despite the evidence that magnesium, potassium and selenium intakes are below the LRNI in a substantial proportion of the UK population, particularly in older children and adults, the health implications of this are unclear as the DRVs for these minerals are based on limited data. This means that caution should be used when assessing adequacy of intake using the LRNI for these nutrients - just say that intakes also below LRNI in x% for Mg, Se and K but implications (if any) unknown </a:t>
            </a: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Bear in mind that these are the percentage below the LRNI, where 97.5% would be deficient. Even if everyone reached the EAR, 50% would still have suboptimal status</a:t>
            </a:r>
            <a:endParaRPr lang="en-GB"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466FF4A-AB65-7D45-A481-EBCF32640305}" type="slidenum">
              <a:rPr lang="en-US" smtClean="0"/>
              <a:t>7</a:t>
            </a:fld>
            <a:endParaRPr lang="en-US"/>
          </a:p>
        </p:txBody>
      </p:sp>
    </p:spTree>
    <p:extLst>
      <p:ext uri="{BB962C8B-B14F-4D97-AF65-F5344CB8AC3E}">
        <p14:creationId xmlns:p14="http://schemas.microsoft.com/office/powerpoint/2010/main" val="34773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Vitamin D – no LRNI but median intakes below 20% for both groups. 19% have low blood </a:t>
            </a:r>
            <a:r>
              <a:rPr lang="en-GB"/>
              <a:t>vitamin D </a:t>
            </a:r>
            <a:r>
              <a:rPr lang="en-GB" dirty="0"/>
              <a:t>&lt;25nmol</a:t>
            </a:r>
            <a:r>
              <a:rPr lang="en-GB"/>
              <a:t>/</a:t>
            </a:r>
            <a:r>
              <a:rPr lang="en-GB" dirty="0"/>
              <a:t>l</a:t>
            </a:r>
          </a:p>
          <a:p>
            <a:r>
              <a:rPr lang="en-GB" dirty="0"/>
              <a:t>Vitamin D is generated by UV light </a:t>
            </a:r>
            <a:r>
              <a:rPr lang="en-GB"/>
              <a:t>on </a:t>
            </a:r>
            <a:r>
              <a:rPr lang="en-GB" dirty="0"/>
              <a:t>the skin. In the diet it can be found </a:t>
            </a:r>
            <a:r>
              <a:rPr lang="en-GB"/>
              <a:t>in </a:t>
            </a:r>
            <a:r>
              <a:rPr lang="en-GB" dirty="0"/>
              <a:t>oily fish and dairy – mushrooms may </a:t>
            </a:r>
            <a:r>
              <a:rPr lang="en-GB"/>
              <a:t>be </a:t>
            </a:r>
            <a:r>
              <a:rPr lang="en-GB" dirty="0"/>
              <a:t>specially treated with UV light to produce it</a:t>
            </a:r>
            <a:r>
              <a:rPr lang="en-GB"/>
              <a:t>. </a:t>
            </a:r>
            <a:r>
              <a:rPr lang="en-GB" dirty="0"/>
              <a:t>However, dietary sources alone are typically not enough</a:t>
            </a:r>
            <a:endParaRPr lang="en-GB"/>
          </a:p>
          <a:p>
            <a:r>
              <a:rPr lang="en-GB" dirty="0"/>
              <a:t>We are now all recommended to take </a:t>
            </a:r>
            <a:r>
              <a:rPr lang="en-GB"/>
              <a:t>vitamin D</a:t>
            </a:r>
            <a:r>
              <a:rPr lang="en-GB" dirty="0"/>
              <a:t> supplements – the whole population has an issue with this, not just teenagers!</a:t>
            </a:r>
            <a:endParaRPr lang="en-GB"/>
          </a:p>
          <a:p>
            <a:endParaRPr lang="en-GB"/>
          </a:p>
          <a:p>
            <a:pPr algn="l"/>
            <a:r>
              <a:rPr lang="en-GB"/>
              <a:t>‘</a:t>
            </a:r>
            <a:r>
              <a:rPr lang="en-GB" b="1" i="0">
                <a:solidFill>
                  <a:srgbClr val="212B32"/>
                </a:solidFill>
                <a:effectLst/>
                <a:latin typeface="Frutiger W01"/>
              </a:rPr>
              <a:t>Vitamin D helps regulate the amount of calcium and phosphate in the body.</a:t>
            </a:r>
            <a:endParaRPr lang="en-GB" b="0" i="0">
              <a:solidFill>
                <a:srgbClr val="212B32"/>
              </a:solidFill>
              <a:effectLst/>
              <a:latin typeface="Frutiger W01"/>
            </a:endParaRPr>
          </a:p>
          <a:p>
            <a:pPr algn="l"/>
            <a:r>
              <a:rPr lang="en-GB" b="0" i="0">
                <a:solidFill>
                  <a:srgbClr val="212B32"/>
                </a:solidFill>
                <a:effectLst/>
                <a:latin typeface="Frutiger W01"/>
              </a:rPr>
              <a:t>These nutrients are needed to keep bones, teeth and muscles healthy.</a:t>
            </a:r>
          </a:p>
          <a:p>
            <a:pPr algn="l"/>
            <a:r>
              <a:rPr lang="en-GB" b="0" i="0">
                <a:solidFill>
                  <a:srgbClr val="212B32"/>
                </a:solidFill>
                <a:effectLst/>
                <a:latin typeface="Frutiger W01"/>
              </a:rPr>
              <a:t>A lack of vitamin D can lead to bone deformities such as </a:t>
            </a:r>
            <a:r>
              <a:rPr lang="en-GB" b="0" i="0">
                <a:solidFill>
                  <a:srgbClr val="005EB8"/>
                </a:solidFill>
                <a:effectLst/>
                <a:latin typeface="Frutiger W01"/>
                <a:hlinkClick r:id="rId3"/>
              </a:rPr>
              <a:t>rickets</a:t>
            </a:r>
            <a:r>
              <a:rPr lang="en-GB" b="0" i="0">
                <a:solidFill>
                  <a:srgbClr val="212B32"/>
                </a:solidFill>
                <a:effectLst/>
                <a:latin typeface="Frutiger W01"/>
              </a:rPr>
              <a:t> in children, and bone pain caused by a condition called </a:t>
            </a:r>
            <a:r>
              <a:rPr lang="en-GB" b="0" i="0" err="1">
                <a:solidFill>
                  <a:srgbClr val="212B32"/>
                </a:solidFill>
                <a:effectLst/>
                <a:latin typeface="Frutiger W01"/>
              </a:rPr>
              <a:t>osteomalacia</a:t>
            </a:r>
            <a:r>
              <a:rPr lang="en-GB" b="0" i="0">
                <a:solidFill>
                  <a:srgbClr val="212B32"/>
                </a:solidFill>
                <a:effectLst/>
                <a:latin typeface="Frutiger W01"/>
              </a:rPr>
              <a:t> in adults.’ - NHS</a:t>
            </a:r>
            <a:endParaRPr lang="en-GB" dirty="0"/>
          </a:p>
          <a:p>
            <a:endParaRPr lang="en-GB" dirty="0"/>
          </a:p>
          <a:p>
            <a:r>
              <a:rPr lang="en-GB" dirty="0"/>
              <a:t>Early accumulation of bone mass important in order that decline not be overly detrimental – suboptimal lifestyle factors (also including other factors than just these 2) increase risk of osteoporosis. </a:t>
            </a:r>
          </a:p>
          <a:p>
            <a:endParaRPr lang="en-GB" dirty="0"/>
          </a:p>
          <a:p>
            <a:r>
              <a:rPr lang="en-GB" dirty="0"/>
              <a:t>Risk is higher in women – 16% below LRNI for calcium and 19% suboptimal blood vitamin D levels</a:t>
            </a:r>
          </a:p>
          <a:p>
            <a:endParaRPr lang="en-GB" dirty="0"/>
          </a:p>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8</a:t>
            </a:fld>
            <a:endParaRPr lang="en-US"/>
          </a:p>
        </p:txBody>
      </p:sp>
    </p:spTree>
    <p:extLst>
      <p:ext uri="{BB962C8B-B14F-4D97-AF65-F5344CB8AC3E}">
        <p14:creationId xmlns:p14="http://schemas.microsoft.com/office/powerpoint/2010/main" val="237817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6FF4A-AB65-7D45-A481-EBCF32640305}" type="slidenum">
              <a:rPr lang="en-US" smtClean="0"/>
              <a:t>9</a:t>
            </a:fld>
            <a:endParaRPr lang="en-US"/>
          </a:p>
        </p:txBody>
      </p:sp>
    </p:spTree>
    <p:extLst>
      <p:ext uri="{BB962C8B-B14F-4D97-AF65-F5344CB8AC3E}">
        <p14:creationId xmlns:p14="http://schemas.microsoft.com/office/powerpoint/2010/main" val="33190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a:t>Title </a:t>
            </a:r>
            <a:br>
              <a:rPr lang="en-GB"/>
            </a:br>
            <a:r>
              <a:rPr lang="en-GB"/>
              <a:t>slide 1</a:t>
            </a:r>
            <a:endParaRPr lang="en-US"/>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Tree>
    <p:extLst>
      <p:ext uri="{BB962C8B-B14F-4D97-AF65-F5344CB8AC3E}">
        <p14:creationId xmlns:p14="http://schemas.microsoft.com/office/powerpoint/2010/main" val="68979822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Pink</a:t>
            </a:r>
            <a:endParaRPr lang="en-US"/>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52240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88136426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a:t>Subhead</a:t>
            </a:r>
            <a:endParaRPr lang="en-US"/>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245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p:txBody>
      </p:sp>
      <p:sp>
        <p:nvSpPr>
          <p:cNvPr id="12" name="TextBox 11">
            <a:extLst>
              <a:ext uri="{FF2B5EF4-FFF2-40B4-BE49-F238E27FC236}">
                <a16:creationId xmlns:a16="http://schemas.microsoft.com/office/drawing/2014/main" id="{3427A242-6236-0341-B7C7-7CE47CB8EF63}"/>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39631627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A7723995-8BFF-E840-BA7D-570C8FF42DE8}"/>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432625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100F710F-5606-7646-A322-512C2DF26FF5}"/>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C8F5FC17-0365-7844-9C68-88F0B600D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47267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5124E91D-A653-B74B-BE48-879C965B26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90070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94690D0-2C27-B64D-8701-E213B2041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2162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8869670A-24AC-684F-A8D4-0038316B22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723502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43773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a:t>Title </a:t>
            </a:r>
            <a:br>
              <a:rPr lang="en-GB"/>
            </a:br>
            <a:r>
              <a:rPr lang="en-GB"/>
              <a:t>slide</a:t>
            </a:r>
            <a:endParaRPr lang="en-US"/>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58207121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74410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3101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51391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195740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201229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3160390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a:t>Thank you</a:t>
            </a:r>
            <a:endParaRPr lang="en-US"/>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83659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09878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10/4/2021</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7246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a:t>Title </a:t>
            </a:r>
            <a:br>
              <a:rPr lang="en-GB"/>
            </a:br>
            <a:r>
              <a:rPr lang="en-GB"/>
              <a:t>slide 3</a:t>
            </a:r>
            <a:endParaRPr lang="en-US"/>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spTree>
    <p:extLst>
      <p:ext uri="{BB962C8B-B14F-4D97-AF65-F5344CB8AC3E}">
        <p14:creationId xmlns:p14="http://schemas.microsoft.com/office/powerpoint/2010/main" val="301151959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a:t>Section Divider: Plain</a:t>
            </a:r>
            <a:endParaRPr lang="en-US"/>
          </a:p>
        </p:txBody>
      </p:sp>
      <p:pic>
        <p:nvPicPr>
          <p:cNvPr id="6" name="Picture 5" descr="Icon&#10;&#10;Description automatically generated">
            <a:extLst>
              <a:ext uri="{FF2B5EF4-FFF2-40B4-BE49-F238E27FC236}">
                <a16:creationId xmlns:a16="http://schemas.microsoft.com/office/drawing/2014/main" id="{8F4F6C8F-7E06-2345-BC0E-0D391D5C91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9" name="TextBox 8">
            <a:extLst>
              <a:ext uri="{FF2B5EF4-FFF2-40B4-BE49-F238E27FC236}">
                <a16:creationId xmlns:a16="http://schemas.microsoft.com/office/drawing/2014/main" id="{2C5750F5-B00C-4841-AA7D-EE297926A599}"/>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178474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Blocks</a:t>
            </a:r>
            <a:endParaRPr lang="en-US"/>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75951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Green</a:t>
            </a:r>
            <a:endParaRPr lang="en-US"/>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762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Tan</a:t>
            </a:r>
            <a:endParaRPr lang="en-US"/>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3145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Yellow</a:t>
            </a:r>
            <a:endParaRPr lang="en-US"/>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44503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Blue</a:t>
            </a:r>
            <a:endParaRPr lang="en-US"/>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67257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10/4/2021</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104095447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74" r:id="rId6"/>
    <p:sldLayoutId id="2147483677" r:id="rId7"/>
    <p:sldLayoutId id="2147483675" r:id="rId8"/>
    <p:sldLayoutId id="2147483678" r:id="rId9"/>
    <p:sldLayoutId id="2147483679" r:id="rId10"/>
    <p:sldLayoutId id="2147483664" r:id="rId11"/>
    <p:sldLayoutId id="2147483687" r:id="rId12"/>
    <p:sldLayoutId id="2147483666" r:id="rId13"/>
    <p:sldLayoutId id="2147483670" r:id="rId14"/>
    <p:sldLayoutId id="2147483681" r:id="rId15"/>
    <p:sldLayoutId id="2147483682" r:id="rId16"/>
    <p:sldLayoutId id="2147483665" r:id="rId17"/>
    <p:sldLayoutId id="2147483683" r:id="rId18"/>
    <p:sldLayoutId id="2147483680" r:id="rId19"/>
    <p:sldLayoutId id="2147483684" r:id="rId20"/>
    <p:sldLayoutId id="2147483685" r:id="rId21"/>
    <p:sldLayoutId id="2147483686" r:id="rId22"/>
    <p:sldLayoutId id="2147483673" r:id="rId23"/>
    <p:sldLayoutId id="2147483667" r:id="rId24"/>
    <p:sldLayoutId id="2147483668" r:id="rId25"/>
    <p:sldLayoutId id="2147483669" r:id="rId26"/>
    <p:sldLayoutId id="2147483671" r:id="rId27"/>
    <p:sldLayoutId id="2147483655"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lancet.com/journals/lanchi/article/PIIS2352-4642(19)30404-3/fulltext"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https://www.ncbi.nlm.nih.gov/pmc/articles/PMC483340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hyperlink" Target="https://www.thelancet.com/journals/lanchi/article/PIIS2352-4642(19)30404-3/fulltext" TargetMode="External"/><Relationship Id="rId4" Type="http://schemas.openxmlformats.org/officeDocument/2006/relationships/hyperlink" Target="https://www.nutrition.org.uk/life-stages/teenagers/growth-a-teenage-lifestyle/top-healthy-eating-tips-for-tee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igital.nhs.uk/data-and-information/publications/statistical/statistics-on-obesity-physical-activity-and-diet/england-202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www.gov.uk/government/statistics/ndns-results-from-years-9-to-11-2016-to-2017-and-2018-to-2019"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hyperlink" Target="https://www.ncbi.nlm.nih.gov/pmc/articles/PMC6265851/"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dns-results-from-years-9-to-11-2016-to-2017-and-2018-to-2019"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hyperlink" Target="https://www.ncbi.nlm.nih.gov/pmc/articles/PMC4791473/" TargetMode="External"/><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hyperlink" Target="https://www.nhs.uk/conditions/vitamins-and-minerals/vitamin-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www.sciencedirect.com/science/article/pii/S0195666319306865#!" TargetMode="External"/><Relationship Id="rId4" Type="http://schemas.openxmlformats.org/officeDocument/2006/relationships/hyperlink" Target="https://www.thelancet.com/journals/lanchi/article/PIIS2352-4642(19)30404-3/full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74F-D3DB-9C4A-887A-D21ADA091C1C}"/>
              </a:ext>
            </a:extLst>
          </p:cNvPr>
          <p:cNvSpPr>
            <a:spLocks noGrp="1"/>
          </p:cNvSpPr>
          <p:nvPr>
            <p:ph type="ctrTitle"/>
          </p:nvPr>
        </p:nvSpPr>
        <p:spPr/>
        <p:txBody>
          <a:bodyPr>
            <a:normAutofit/>
          </a:bodyPr>
          <a:lstStyle/>
          <a:p>
            <a:r>
              <a:rPr lang="en-GB"/>
              <a:t>Teenagers: health status and nutrition knowledge</a:t>
            </a:r>
            <a:endParaRPr lang="en-US"/>
          </a:p>
        </p:txBody>
      </p:sp>
      <p:sp>
        <p:nvSpPr>
          <p:cNvPr id="5" name="Subtitle 4">
            <a:extLst>
              <a:ext uri="{FF2B5EF4-FFF2-40B4-BE49-F238E27FC236}">
                <a16:creationId xmlns:a16="http://schemas.microsoft.com/office/drawing/2014/main" id="{081CF4B8-E836-4D37-8C17-F8E738C785A5}"/>
              </a:ext>
            </a:extLst>
          </p:cNvPr>
          <p:cNvSpPr>
            <a:spLocks noGrp="1"/>
          </p:cNvSpPr>
          <p:nvPr>
            <p:ph type="subTitle" idx="1"/>
          </p:nvPr>
        </p:nvSpPr>
        <p:spPr/>
        <p:txBody>
          <a:bodyPr/>
          <a:lstStyle/>
          <a:p>
            <a:r>
              <a:rPr lang="en-GB"/>
              <a:t>Ewen Trafford, Nutrition Scientist</a:t>
            </a:r>
          </a:p>
          <a:p>
            <a:r>
              <a:rPr lang="en-GB"/>
              <a:t>2</a:t>
            </a:r>
            <a:r>
              <a:rPr lang="en-GB" baseline="30000"/>
              <a:t>nd</a:t>
            </a:r>
            <a:r>
              <a:rPr lang="en-GB"/>
              <a:t> October 2021</a:t>
            </a:r>
          </a:p>
        </p:txBody>
      </p:sp>
    </p:spTree>
    <p:extLst>
      <p:ext uri="{BB962C8B-B14F-4D97-AF65-F5344CB8AC3E}">
        <p14:creationId xmlns:p14="http://schemas.microsoft.com/office/powerpoint/2010/main" val="28122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42F3BA-3A3F-C846-8650-5E7C53723735}"/>
              </a:ext>
            </a:extLst>
          </p:cNvPr>
          <p:cNvSpPr>
            <a:spLocks noGrp="1"/>
          </p:cNvSpPr>
          <p:nvPr>
            <p:ph type="ctrTitle"/>
          </p:nvPr>
        </p:nvSpPr>
        <p:spPr>
          <a:xfrm>
            <a:off x="808892" y="703384"/>
            <a:ext cx="10433208" cy="691661"/>
          </a:xfrm>
        </p:spPr>
        <p:txBody>
          <a:bodyPr/>
          <a:lstStyle/>
          <a:p>
            <a:r>
              <a:rPr lang="en-US"/>
              <a:t>A confluence of influences</a:t>
            </a:r>
          </a:p>
        </p:txBody>
      </p:sp>
      <p:sp>
        <p:nvSpPr>
          <p:cNvPr id="6" name="Text Placeholder 3">
            <a:extLst>
              <a:ext uri="{FF2B5EF4-FFF2-40B4-BE49-F238E27FC236}">
                <a16:creationId xmlns:a16="http://schemas.microsoft.com/office/drawing/2014/main" id="{B7706FDF-C779-244C-AA26-1562F02570B7}"/>
              </a:ext>
            </a:extLst>
          </p:cNvPr>
          <p:cNvSpPr>
            <a:spLocks noGrp="1"/>
          </p:cNvSpPr>
          <p:nvPr>
            <p:ph type="body" sz="quarter" idx="4294967295"/>
          </p:nvPr>
        </p:nvSpPr>
        <p:spPr>
          <a:xfrm>
            <a:off x="808891" y="1834018"/>
            <a:ext cx="5662245" cy="4320598"/>
          </a:xfrm>
        </p:spPr>
        <p:txBody>
          <a:bodyPr>
            <a:normAutofit/>
          </a:bodyPr>
          <a:lstStyle/>
          <a:p>
            <a:pPr>
              <a:buClr>
                <a:schemeClr val="accent1"/>
              </a:buClr>
            </a:pPr>
            <a:r>
              <a:rPr lang="en-US" sz="2400"/>
              <a:t>Peer pressure</a:t>
            </a:r>
          </a:p>
          <a:p>
            <a:pPr>
              <a:buClr>
                <a:schemeClr val="accent1"/>
              </a:buClr>
            </a:pPr>
            <a:r>
              <a:rPr lang="en-US" sz="2400"/>
              <a:t>Body image</a:t>
            </a:r>
          </a:p>
          <a:p>
            <a:pPr>
              <a:buClr>
                <a:schemeClr val="accent1"/>
              </a:buClr>
            </a:pPr>
            <a:r>
              <a:rPr lang="en-US" sz="2400"/>
              <a:t>Fad diets</a:t>
            </a:r>
          </a:p>
          <a:p>
            <a:pPr>
              <a:buClr>
                <a:schemeClr val="accent1"/>
              </a:buClr>
            </a:pPr>
            <a:r>
              <a:rPr lang="en-US" sz="2400"/>
              <a:t>Celebrity ‘influencers’</a:t>
            </a:r>
          </a:p>
          <a:p>
            <a:pPr>
              <a:buClr>
                <a:schemeClr val="accent1"/>
              </a:buClr>
            </a:pPr>
            <a:r>
              <a:rPr lang="en-US" sz="2400"/>
              <a:t>Weight loss ‘aids’</a:t>
            </a:r>
          </a:p>
          <a:p>
            <a:pPr>
              <a:buClr>
                <a:schemeClr val="accent1"/>
              </a:buClr>
            </a:pPr>
            <a:r>
              <a:rPr lang="en-US" sz="2400"/>
              <a:t>Skipping meals</a:t>
            </a:r>
          </a:p>
          <a:p>
            <a:pPr>
              <a:buClr>
                <a:schemeClr val="accent1"/>
              </a:buClr>
            </a:pPr>
            <a:r>
              <a:rPr lang="en-US" sz="2400"/>
              <a:t>Lack of sleep</a:t>
            </a:r>
          </a:p>
          <a:p>
            <a:pPr>
              <a:buClr>
                <a:schemeClr val="accent1"/>
              </a:buClr>
            </a:pPr>
            <a:r>
              <a:rPr lang="en-US" sz="2400"/>
              <a:t>Other health concerns (e.g. skin)</a:t>
            </a:r>
          </a:p>
          <a:p>
            <a:pPr>
              <a:buClr>
                <a:schemeClr val="accent1"/>
              </a:buClr>
            </a:pPr>
            <a:endParaRPr lang="en-US" sz="2400"/>
          </a:p>
        </p:txBody>
      </p:sp>
      <p:sp>
        <p:nvSpPr>
          <p:cNvPr id="15" name="TextBox 14">
            <a:extLst>
              <a:ext uri="{FF2B5EF4-FFF2-40B4-BE49-F238E27FC236}">
                <a16:creationId xmlns:a16="http://schemas.microsoft.com/office/drawing/2014/main" id="{676497B7-E09B-4B66-97C6-184AA5566295}"/>
              </a:ext>
            </a:extLst>
          </p:cNvPr>
          <p:cNvSpPr txBox="1"/>
          <p:nvPr/>
        </p:nvSpPr>
        <p:spPr>
          <a:xfrm>
            <a:off x="105506" y="5903893"/>
            <a:ext cx="6365631" cy="954107"/>
          </a:xfrm>
          <a:prstGeom prst="rect">
            <a:avLst/>
          </a:prstGeom>
          <a:noFill/>
        </p:spPr>
        <p:txBody>
          <a:bodyPr wrap="square" rtlCol="0">
            <a:spAutoFit/>
          </a:bodyPr>
          <a:lstStyle/>
          <a:p>
            <a:pPr algn="l"/>
            <a:r>
              <a:rPr lang="en-GB" sz="1400">
                <a:hlinkClick r:id="rId3"/>
              </a:rPr>
              <a:t>Lowe, Morton and </a:t>
            </a:r>
            <a:r>
              <a:rPr lang="en-GB" sz="1400" err="1">
                <a:hlinkClick r:id="rId3"/>
              </a:rPr>
              <a:t>Reichelt</a:t>
            </a:r>
            <a:r>
              <a:rPr lang="en-GB" sz="1400">
                <a:hlinkClick r:id="rId3"/>
              </a:rPr>
              <a:t>, 2020</a:t>
            </a:r>
            <a:endParaRPr lang="en-GB" sz="1400"/>
          </a:p>
          <a:p>
            <a:pPr algn="l"/>
            <a:r>
              <a:rPr lang="en-GB" sz="1400"/>
              <a:t>Steenson, 2020</a:t>
            </a:r>
          </a:p>
          <a:p>
            <a:pPr algn="l"/>
            <a:r>
              <a:rPr lang="en-GB" sz="1400"/>
              <a:t>Munt et al., 2016</a:t>
            </a:r>
          </a:p>
          <a:p>
            <a:pPr algn="l"/>
            <a:endParaRPr lang="en-GB" sz="1400"/>
          </a:p>
        </p:txBody>
      </p:sp>
      <p:pic>
        <p:nvPicPr>
          <p:cNvPr id="4" name="Picture Placeholder 3" descr="A picture containing text, computer, person, sitting&#10;&#10;Description automatically generated">
            <a:extLst>
              <a:ext uri="{FF2B5EF4-FFF2-40B4-BE49-F238E27FC236}">
                <a16:creationId xmlns:a16="http://schemas.microsoft.com/office/drawing/2014/main" id="{772BF1F5-37FF-4E9E-AD92-AAD196C3B613}"/>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6596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1206-87A5-364B-A17F-B2CBE393A4C8}"/>
              </a:ext>
            </a:extLst>
          </p:cNvPr>
          <p:cNvSpPr>
            <a:spLocks noGrp="1"/>
          </p:cNvSpPr>
          <p:nvPr>
            <p:ph type="ctrTitle"/>
          </p:nvPr>
        </p:nvSpPr>
        <p:spPr/>
        <p:txBody>
          <a:bodyPr/>
          <a:lstStyle/>
          <a:p>
            <a:r>
              <a:rPr lang="en-US"/>
              <a:t>How can we support teenagers in school?</a:t>
            </a:r>
          </a:p>
        </p:txBody>
      </p:sp>
    </p:spTree>
    <p:extLst>
      <p:ext uri="{BB962C8B-B14F-4D97-AF65-F5344CB8AC3E}">
        <p14:creationId xmlns:p14="http://schemas.microsoft.com/office/powerpoint/2010/main" val="249844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46F32-C3B1-1A45-B38A-973EFD700A23}"/>
              </a:ext>
            </a:extLst>
          </p:cNvPr>
          <p:cNvSpPr>
            <a:spLocks noGrp="1"/>
          </p:cNvSpPr>
          <p:nvPr>
            <p:ph type="ctrTitle"/>
          </p:nvPr>
        </p:nvSpPr>
        <p:spPr>
          <a:xfrm>
            <a:off x="808892" y="984738"/>
            <a:ext cx="10433208" cy="691661"/>
          </a:xfrm>
        </p:spPr>
        <p:txBody>
          <a:bodyPr>
            <a:normAutofit/>
          </a:bodyPr>
          <a:lstStyle/>
          <a:p>
            <a:r>
              <a:rPr lang="en-US"/>
              <a:t>How can we support teenagers?</a:t>
            </a:r>
          </a:p>
        </p:txBody>
      </p:sp>
      <p:sp>
        <p:nvSpPr>
          <p:cNvPr id="6" name="Text Placeholder 3">
            <a:extLst>
              <a:ext uri="{FF2B5EF4-FFF2-40B4-BE49-F238E27FC236}">
                <a16:creationId xmlns:a16="http://schemas.microsoft.com/office/drawing/2014/main" id="{F36CF72F-7615-6F45-A0F8-15EFB8F8FECE}"/>
              </a:ext>
            </a:extLst>
          </p:cNvPr>
          <p:cNvSpPr>
            <a:spLocks noGrp="1"/>
          </p:cNvSpPr>
          <p:nvPr>
            <p:ph type="body" sz="quarter" idx="4294967295"/>
          </p:nvPr>
        </p:nvSpPr>
        <p:spPr>
          <a:xfrm>
            <a:off x="808891" y="2232603"/>
            <a:ext cx="5662245" cy="4320598"/>
          </a:xfrm>
        </p:spPr>
        <p:txBody>
          <a:bodyPr>
            <a:normAutofit/>
          </a:bodyPr>
          <a:lstStyle/>
          <a:p>
            <a:pPr>
              <a:buClr>
                <a:schemeClr val="accent1"/>
              </a:buClr>
            </a:pPr>
            <a:r>
              <a:rPr lang="en-US" sz="3600"/>
              <a:t>Inform</a:t>
            </a:r>
          </a:p>
          <a:p>
            <a:pPr>
              <a:buClr>
                <a:schemeClr val="accent1"/>
              </a:buClr>
            </a:pPr>
            <a:r>
              <a:rPr lang="en-US" sz="3600"/>
              <a:t>Apply</a:t>
            </a:r>
          </a:p>
          <a:p>
            <a:pPr>
              <a:buClr>
                <a:schemeClr val="accent1"/>
              </a:buClr>
            </a:pPr>
            <a:r>
              <a:rPr lang="en-US" sz="3600"/>
              <a:t>Support</a:t>
            </a:r>
          </a:p>
          <a:p>
            <a:pPr>
              <a:buClr>
                <a:schemeClr val="accent1"/>
              </a:buClr>
            </a:pPr>
            <a:r>
              <a:rPr lang="en-US" sz="3600"/>
              <a:t>Engage</a:t>
            </a:r>
          </a:p>
          <a:p>
            <a:pPr>
              <a:buClr>
                <a:schemeClr val="accent1"/>
              </a:buClr>
            </a:pPr>
            <a:endParaRPr lang="en-US" sz="3600"/>
          </a:p>
          <a:p>
            <a:pPr>
              <a:buClr>
                <a:schemeClr val="accent1"/>
              </a:buClr>
            </a:pPr>
            <a:endParaRPr lang="en-US" sz="3600"/>
          </a:p>
          <a:p>
            <a:pPr>
              <a:buClr>
                <a:schemeClr val="accent1"/>
              </a:buClr>
            </a:pPr>
            <a:endParaRPr lang="en-US" sz="3600"/>
          </a:p>
        </p:txBody>
      </p:sp>
      <p:pic>
        <p:nvPicPr>
          <p:cNvPr id="7" name="Picture Placeholder 6" descr="A picture containing text, indoor, person, computer&#10;&#10;Description automatically generated">
            <a:extLst>
              <a:ext uri="{FF2B5EF4-FFF2-40B4-BE49-F238E27FC236}">
                <a16:creationId xmlns:a16="http://schemas.microsoft.com/office/drawing/2014/main" id="{66EB48BF-DB84-4941-B186-15EB21DC979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914"/>
          <a:stretch/>
        </p:blipFill>
        <p:spPr>
          <a:xfrm>
            <a:off x="6769937" y="1938969"/>
            <a:ext cx="4341915" cy="4016524"/>
          </a:xfrm>
        </p:spPr>
      </p:pic>
    </p:spTree>
    <p:extLst>
      <p:ext uri="{BB962C8B-B14F-4D97-AF65-F5344CB8AC3E}">
        <p14:creationId xmlns:p14="http://schemas.microsoft.com/office/powerpoint/2010/main" val="158487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7BC1-DE88-4445-87B1-68DFE8A777E5}"/>
              </a:ext>
            </a:extLst>
          </p:cNvPr>
          <p:cNvSpPr>
            <a:spLocks noGrp="1"/>
          </p:cNvSpPr>
          <p:nvPr>
            <p:ph type="ctrTitle"/>
          </p:nvPr>
        </p:nvSpPr>
        <p:spPr/>
        <p:txBody>
          <a:bodyPr/>
          <a:lstStyle/>
          <a:p>
            <a:r>
              <a:rPr lang="en-GB"/>
              <a:t>Inform</a:t>
            </a:r>
          </a:p>
        </p:txBody>
      </p:sp>
      <p:sp>
        <p:nvSpPr>
          <p:cNvPr id="5" name="Text Placeholder 3">
            <a:extLst>
              <a:ext uri="{FF2B5EF4-FFF2-40B4-BE49-F238E27FC236}">
                <a16:creationId xmlns:a16="http://schemas.microsoft.com/office/drawing/2014/main" id="{9B1B2FD4-1744-412F-AB13-AA226A22A738}"/>
              </a:ext>
            </a:extLst>
          </p:cNvPr>
          <p:cNvSpPr txBox="1">
            <a:spLocks/>
          </p:cNvSpPr>
          <p:nvPr/>
        </p:nvSpPr>
        <p:spPr>
          <a:xfrm>
            <a:off x="808891" y="1834018"/>
            <a:ext cx="5662245" cy="43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400"/>
              <a:t>Cement the basics of food and nutrition</a:t>
            </a:r>
          </a:p>
          <a:p>
            <a:pPr>
              <a:buClr>
                <a:schemeClr val="accent1"/>
              </a:buClr>
            </a:pPr>
            <a:r>
              <a:rPr lang="en-US" sz="2400"/>
              <a:t>Make sure nutrition knowledge is applicable</a:t>
            </a:r>
          </a:p>
          <a:p>
            <a:pPr>
              <a:buClr>
                <a:schemeClr val="accent1"/>
              </a:buClr>
            </a:pPr>
            <a:r>
              <a:rPr lang="en-US" sz="2400"/>
              <a:t>Present information in a memorable way</a:t>
            </a:r>
          </a:p>
          <a:p>
            <a:pPr>
              <a:buClr>
                <a:schemeClr val="accent1"/>
              </a:buClr>
            </a:pPr>
            <a:r>
              <a:rPr lang="en-US" sz="2400"/>
              <a:t>Get feedback from pupils to identify misconceptions</a:t>
            </a:r>
          </a:p>
          <a:p>
            <a:pPr lvl="1">
              <a:buClr>
                <a:schemeClr val="accent1"/>
              </a:buClr>
            </a:pPr>
            <a:endParaRPr lang="en-US" sz="2000"/>
          </a:p>
          <a:p>
            <a:pPr>
              <a:buClr>
                <a:schemeClr val="accent1"/>
              </a:buClr>
            </a:pPr>
            <a:endParaRPr lang="en-US" sz="2400"/>
          </a:p>
        </p:txBody>
      </p:sp>
      <p:pic>
        <p:nvPicPr>
          <p:cNvPr id="12" name="Picture 11" descr="Diagram&#10;&#10;Description automatically generated">
            <a:extLst>
              <a:ext uri="{FF2B5EF4-FFF2-40B4-BE49-F238E27FC236}">
                <a16:creationId xmlns:a16="http://schemas.microsoft.com/office/drawing/2014/main" id="{73FF0E22-6F86-4EB1-A85D-F46633AD23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7871" y="1726883"/>
            <a:ext cx="4838237" cy="3467285"/>
          </a:xfrm>
          <a:prstGeom prst="rect">
            <a:avLst/>
          </a:prstGeom>
        </p:spPr>
      </p:pic>
    </p:spTree>
    <p:extLst>
      <p:ext uri="{BB962C8B-B14F-4D97-AF65-F5344CB8AC3E}">
        <p14:creationId xmlns:p14="http://schemas.microsoft.com/office/powerpoint/2010/main" val="160730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46F32-C3B1-1A45-B38A-973EFD700A23}"/>
              </a:ext>
            </a:extLst>
          </p:cNvPr>
          <p:cNvSpPr>
            <a:spLocks noGrp="1"/>
          </p:cNvSpPr>
          <p:nvPr>
            <p:ph type="ctrTitle"/>
          </p:nvPr>
        </p:nvSpPr>
        <p:spPr>
          <a:xfrm>
            <a:off x="808892" y="984738"/>
            <a:ext cx="10433208" cy="691661"/>
          </a:xfrm>
        </p:spPr>
        <p:txBody>
          <a:bodyPr>
            <a:normAutofit/>
          </a:bodyPr>
          <a:lstStyle/>
          <a:p>
            <a:r>
              <a:rPr lang="en-US"/>
              <a:t>Apply</a:t>
            </a:r>
          </a:p>
        </p:txBody>
      </p:sp>
      <p:sp>
        <p:nvSpPr>
          <p:cNvPr id="6" name="Text Placeholder 3">
            <a:extLst>
              <a:ext uri="{FF2B5EF4-FFF2-40B4-BE49-F238E27FC236}">
                <a16:creationId xmlns:a16="http://schemas.microsoft.com/office/drawing/2014/main" id="{F36CF72F-7615-6F45-A0F8-15EFB8F8FECE}"/>
              </a:ext>
            </a:extLst>
          </p:cNvPr>
          <p:cNvSpPr>
            <a:spLocks noGrp="1"/>
          </p:cNvSpPr>
          <p:nvPr>
            <p:ph type="body" sz="quarter" idx="4294967295"/>
          </p:nvPr>
        </p:nvSpPr>
        <p:spPr>
          <a:xfrm>
            <a:off x="808891" y="2077159"/>
            <a:ext cx="5884009" cy="4374441"/>
          </a:xfrm>
        </p:spPr>
        <p:txBody>
          <a:bodyPr>
            <a:normAutofit fontScale="92500" lnSpcReduction="10000"/>
          </a:bodyPr>
          <a:lstStyle/>
          <a:p>
            <a:pPr marL="0" indent="0">
              <a:buClr>
                <a:schemeClr val="accent1"/>
              </a:buClr>
              <a:buNone/>
            </a:pPr>
            <a:r>
              <a:rPr lang="en-US"/>
              <a:t>Apply learning to:</a:t>
            </a:r>
          </a:p>
          <a:p>
            <a:pPr lvl="1">
              <a:buClr>
                <a:schemeClr val="accent1"/>
              </a:buClr>
            </a:pPr>
            <a:r>
              <a:rPr lang="en-US"/>
              <a:t>Practical work</a:t>
            </a:r>
          </a:p>
          <a:p>
            <a:pPr lvl="2">
              <a:buClr>
                <a:schemeClr val="accent1"/>
              </a:buClr>
            </a:pPr>
            <a:r>
              <a:rPr lang="en-US"/>
              <a:t>e.g. healthier and more </a:t>
            </a:r>
            <a:r>
              <a:rPr lang="en-US" dirty="0" err="1"/>
              <a:t>sustainble</a:t>
            </a:r>
            <a:r>
              <a:rPr lang="en-US"/>
              <a:t> cooking</a:t>
            </a:r>
          </a:p>
          <a:p>
            <a:pPr lvl="1">
              <a:buClr>
                <a:schemeClr val="accent1"/>
              </a:buClr>
            </a:pPr>
            <a:r>
              <a:rPr lang="en-US"/>
              <a:t>Life skills</a:t>
            </a:r>
          </a:p>
          <a:p>
            <a:pPr lvl="2">
              <a:buClr>
                <a:schemeClr val="accent1"/>
              </a:buClr>
            </a:pPr>
            <a:r>
              <a:rPr lang="en-US"/>
              <a:t>e.g. independence at University</a:t>
            </a:r>
          </a:p>
          <a:p>
            <a:pPr lvl="1">
              <a:buClr>
                <a:schemeClr val="accent1"/>
              </a:buClr>
            </a:pPr>
            <a:r>
              <a:rPr lang="en-US"/>
              <a:t>Career paths</a:t>
            </a:r>
          </a:p>
          <a:p>
            <a:pPr lvl="2">
              <a:buClr>
                <a:schemeClr val="accent1"/>
              </a:buClr>
            </a:pPr>
            <a:r>
              <a:rPr lang="en-US"/>
              <a:t>food science</a:t>
            </a:r>
          </a:p>
          <a:p>
            <a:pPr lvl="2">
              <a:buClr>
                <a:schemeClr val="accent1"/>
              </a:buClr>
            </a:pPr>
            <a:r>
              <a:rPr lang="en-US"/>
              <a:t>catering</a:t>
            </a:r>
          </a:p>
          <a:p>
            <a:pPr lvl="2">
              <a:buClr>
                <a:schemeClr val="accent1"/>
              </a:buClr>
            </a:pPr>
            <a:r>
              <a:rPr lang="en-US"/>
              <a:t>agriculture</a:t>
            </a:r>
          </a:p>
          <a:p>
            <a:pPr lvl="2">
              <a:buClr>
                <a:schemeClr val="accent1"/>
              </a:buClr>
            </a:pPr>
            <a:r>
              <a:rPr lang="en-US"/>
              <a:t>nutrition</a:t>
            </a:r>
          </a:p>
          <a:p>
            <a:pPr lvl="2">
              <a:buClr>
                <a:schemeClr val="accent1"/>
              </a:buClr>
            </a:pPr>
            <a:r>
              <a:rPr lang="en-US"/>
              <a:t>and more!</a:t>
            </a:r>
          </a:p>
          <a:p>
            <a:pPr lvl="1">
              <a:buClr>
                <a:schemeClr val="accent1"/>
              </a:buClr>
            </a:pPr>
            <a:r>
              <a:rPr lang="en-US"/>
              <a:t>Other subjects</a:t>
            </a:r>
          </a:p>
          <a:p>
            <a:pPr lvl="2">
              <a:buClr>
                <a:schemeClr val="accent1"/>
              </a:buClr>
            </a:pPr>
            <a:r>
              <a:rPr lang="en-US"/>
              <a:t>e.g. chemistry, biology</a:t>
            </a:r>
          </a:p>
          <a:p>
            <a:pPr lvl="1">
              <a:buClr>
                <a:schemeClr val="accent1"/>
              </a:buClr>
            </a:pPr>
            <a:endParaRPr lang="en-US"/>
          </a:p>
        </p:txBody>
      </p:sp>
      <p:pic>
        <p:nvPicPr>
          <p:cNvPr id="11" name="Picture Placeholder 10" descr="A person cooking in a kitchen&#10;&#10;Description automatically generated with low confidence">
            <a:extLst>
              <a:ext uri="{FF2B5EF4-FFF2-40B4-BE49-F238E27FC236}">
                <a16:creationId xmlns:a16="http://schemas.microsoft.com/office/drawing/2014/main" id="{DF40B268-17E0-4F6F-8008-7CBF3D5041B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7112837" y="1938969"/>
            <a:ext cx="4341915" cy="4016524"/>
          </a:xfrm>
        </p:spPr>
      </p:pic>
    </p:spTree>
    <p:extLst>
      <p:ext uri="{BB962C8B-B14F-4D97-AF65-F5344CB8AC3E}">
        <p14:creationId xmlns:p14="http://schemas.microsoft.com/office/powerpoint/2010/main" val="326255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phical user interface, application, website&#10;&#10;Description automatically generated">
            <a:extLst>
              <a:ext uri="{FF2B5EF4-FFF2-40B4-BE49-F238E27FC236}">
                <a16:creationId xmlns:a16="http://schemas.microsoft.com/office/drawing/2014/main" id="{0DB72DA9-A90E-46F9-9FAC-D26539EFE07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75F90B01-B909-40CF-921C-3A95194750C3}"/>
              </a:ext>
            </a:extLst>
          </p:cNvPr>
          <p:cNvSpPr>
            <a:spLocks noGrp="1"/>
          </p:cNvSpPr>
          <p:nvPr>
            <p:ph type="ctrTitle"/>
          </p:nvPr>
        </p:nvSpPr>
        <p:spPr/>
        <p:txBody>
          <a:bodyPr/>
          <a:lstStyle/>
          <a:p>
            <a:r>
              <a:rPr lang="en-GB"/>
              <a:t>Support</a:t>
            </a:r>
          </a:p>
        </p:txBody>
      </p:sp>
      <p:sp>
        <p:nvSpPr>
          <p:cNvPr id="5" name="Text Placeholder 3">
            <a:extLst>
              <a:ext uri="{FF2B5EF4-FFF2-40B4-BE49-F238E27FC236}">
                <a16:creationId xmlns:a16="http://schemas.microsoft.com/office/drawing/2014/main" id="{2F9AFEE6-FD23-4EDB-B0CF-B4CC7AFDC726}"/>
              </a:ext>
            </a:extLst>
          </p:cNvPr>
          <p:cNvSpPr txBox="1">
            <a:spLocks/>
          </p:cNvSpPr>
          <p:nvPr/>
        </p:nvSpPr>
        <p:spPr>
          <a:xfrm>
            <a:off x="808891" y="1834018"/>
            <a:ext cx="5662245" cy="43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400"/>
              <a:t>Support learning with a wide range of resources and activities (based on learning need)</a:t>
            </a:r>
          </a:p>
          <a:p>
            <a:pPr>
              <a:buClr>
                <a:schemeClr val="accent1"/>
              </a:buClr>
            </a:pPr>
            <a:r>
              <a:rPr lang="en-US" sz="2400"/>
              <a:t>Link curriculum and canteen (whole school approach)</a:t>
            </a:r>
          </a:p>
          <a:p>
            <a:pPr>
              <a:buClr>
                <a:schemeClr val="accent1"/>
              </a:buClr>
            </a:pPr>
            <a:r>
              <a:rPr lang="en-US" sz="2400"/>
              <a:t>Use evidence-based digital resources and media</a:t>
            </a:r>
          </a:p>
          <a:p>
            <a:pPr>
              <a:buClr>
                <a:schemeClr val="accent1"/>
              </a:buClr>
            </a:pPr>
            <a:r>
              <a:rPr lang="en-US" sz="2400"/>
              <a:t>Help pupils to support each other</a:t>
            </a:r>
          </a:p>
          <a:p>
            <a:pPr lvl="1">
              <a:buClr>
                <a:schemeClr val="accent1"/>
              </a:buClr>
            </a:pPr>
            <a:r>
              <a:rPr lang="en-US" sz="2000"/>
              <a:t>(e.g. group work in practical sessions)</a:t>
            </a:r>
          </a:p>
          <a:p>
            <a:pPr>
              <a:buClr>
                <a:schemeClr val="accent1"/>
              </a:buClr>
            </a:pPr>
            <a:endParaRPr lang="en-US" sz="2400"/>
          </a:p>
          <a:p>
            <a:pPr>
              <a:buClr>
                <a:schemeClr val="accent1"/>
              </a:buClr>
            </a:pPr>
            <a:endParaRPr lang="en-US" sz="2400"/>
          </a:p>
          <a:p>
            <a:pPr>
              <a:buClr>
                <a:schemeClr val="accent1"/>
              </a:buClr>
            </a:pPr>
            <a:endParaRPr lang="en-US" sz="2400"/>
          </a:p>
          <a:p>
            <a:pPr>
              <a:buClr>
                <a:schemeClr val="accent1"/>
              </a:buClr>
            </a:pPr>
            <a:endParaRPr lang="en-US" sz="2400"/>
          </a:p>
          <a:p>
            <a:pPr lvl="1">
              <a:buClr>
                <a:schemeClr val="accent1"/>
              </a:buClr>
            </a:pPr>
            <a:endParaRPr lang="en-US" sz="2000"/>
          </a:p>
          <a:p>
            <a:pPr>
              <a:buClr>
                <a:schemeClr val="accent1"/>
              </a:buClr>
            </a:pPr>
            <a:endParaRPr lang="en-US" sz="2400"/>
          </a:p>
        </p:txBody>
      </p:sp>
    </p:spTree>
    <p:extLst>
      <p:ext uri="{BB962C8B-B14F-4D97-AF65-F5344CB8AC3E}">
        <p14:creationId xmlns:p14="http://schemas.microsoft.com/office/powerpoint/2010/main" val="169849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6D55-1C31-4FE4-BC67-D6E34FF24C48}"/>
              </a:ext>
            </a:extLst>
          </p:cNvPr>
          <p:cNvSpPr>
            <a:spLocks noGrp="1"/>
          </p:cNvSpPr>
          <p:nvPr>
            <p:ph type="ctrTitle"/>
          </p:nvPr>
        </p:nvSpPr>
        <p:spPr/>
        <p:txBody>
          <a:bodyPr/>
          <a:lstStyle/>
          <a:p>
            <a:r>
              <a:rPr lang="en-GB"/>
              <a:t>Engage</a:t>
            </a:r>
          </a:p>
        </p:txBody>
      </p:sp>
      <p:pic>
        <p:nvPicPr>
          <p:cNvPr id="9" name="Picture Placeholder 8" descr="A picture containing person, indoor, computer&#10;&#10;Description automatically generated">
            <a:extLst>
              <a:ext uri="{FF2B5EF4-FFF2-40B4-BE49-F238E27FC236}">
                <a16:creationId xmlns:a16="http://schemas.microsoft.com/office/drawing/2014/main" id="{04F35B80-B896-4110-AAAC-5FBFE1203BE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31CCB08B-F798-4D11-AF8B-1BA876868F74}"/>
              </a:ext>
            </a:extLst>
          </p:cNvPr>
          <p:cNvSpPr txBox="1">
            <a:spLocks/>
          </p:cNvSpPr>
          <p:nvPr/>
        </p:nvSpPr>
        <p:spPr>
          <a:xfrm>
            <a:off x="808891" y="1834018"/>
            <a:ext cx="5662245" cy="43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endParaRPr lang="en-US"/>
          </a:p>
          <a:p>
            <a:pPr lvl="1">
              <a:buClr>
                <a:schemeClr val="accent1"/>
              </a:buClr>
            </a:pPr>
            <a:endParaRPr lang="en-US"/>
          </a:p>
          <a:p>
            <a:pPr>
              <a:buClr>
                <a:schemeClr val="accent1"/>
              </a:buClr>
            </a:pPr>
            <a:endParaRPr lang="en-US"/>
          </a:p>
        </p:txBody>
      </p:sp>
      <p:sp>
        <p:nvSpPr>
          <p:cNvPr id="6" name="Text Placeholder 3">
            <a:extLst>
              <a:ext uri="{FF2B5EF4-FFF2-40B4-BE49-F238E27FC236}">
                <a16:creationId xmlns:a16="http://schemas.microsoft.com/office/drawing/2014/main" id="{3D757769-4237-4837-9274-5B934CFBBBDD}"/>
              </a:ext>
            </a:extLst>
          </p:cNvPr>
          <p:cNvSpPr txBox="1">
            <a:spLocks/>
          </p:cNvSpPr>
          <p:nvPr/>
        </p:nvSpPr>
        <p:spPr>
          <a:xfrm>
            <a:off x="961291" y="1821954"/>
            <a:ext cx="5250973" cy="43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400"/>
              <a:t>Foster engagement as early as possible (from pre-school)</a:t>
            </a:r>
          </a:p>
          <a:p>
            <a:pPr>
              <a:buClr>
                <a:schemeClr val="accent1"/>
              </a:buClr>
            </a:pPr>
            <a:r>
              <a:rPr lang="en-US" sz="2400"/>
              <a:t>Engagement relates to both academic and non-academic interactions</a:t>
            </a:r>
          </a:p>
          <a:p>
            <a:pPr>
              <a:buClr>
                <a:schemeClr val="accent1"/>
              </a:buClr>
            </a:pPr>
            <a:r>
              <a:rPr lang="en-US" sz="2400"/>
              <a:t>Be aware of pupils with negative prior learning experiences</a:t>
            </a:r>
          </a:p>
          <a:p>
            <a:pPr>
              <a:buClr>
                <a:schemeClr val="accent1"/>
              </a:buClr>
            </a:pPr>
            <a:r>
              <a:rPr lang="en-US" sz="2400"/>
              <a:t>Pupils should ‘own’ their learning, where possible</a:t>
            </a:r>
          </a:p>
          <a:p>
            <a:pPr>
              <a:buClr>
                <a:schemeClr val="accent1"/>
              </a:buClr>
            </a:pPr>
            <a:endParaRPr lang="en-US" sz="2400"/>
          </a:p>
          <a:p>
            <a:pPr>
              <a:buClr>
                <a:schemeClr val="accent1"/>
              </a:buClr>
            </a:pPr>
            <a:endParaRPr lang="en-US" sz="2400"/>
          </a:p>
          <a:p>
            <a:pPr>
              <a:buClr>
                <a:schemeClr val="accent1"/>
              </a:buClr>
            </a:pPr>
            <a:endParaRPr lang="en-US" sz="2400"/>
          </a:p>
          <a:p>
            <a:pPr>
              <a:buClr>
                <a:schemeClr val="accent1"/>
              </a:buClr>
            </a:pPr>
            <a:endParaRPr lang="en-US" sz="2400"/>
          </a:p>
          <a:p>
            <a:pPr lvl="1">
              <a:buClr>
                <a:schemeClr val="accent1"/>
              </a:buClr>
            </a:pPr>
            <a:endParaRPr lang="en-US" sz="2000"/>
          </a:p>
          <a:p>
            <a:pPr>
              <a:buClr>
                <a:schemeClr val="accent1"/>
              </a:buClr>
            </a:pPr>
            <a:endParaRPr lang="en-US" sz="2400"/>
          </a:p>
        </p:txBody>
      </p:sp>
      <p:sp>
        <p:nvSpPr>
          <p:cNvPr id="7" name="TextBox 6">
            <a:extLst>
              <a:ext uri="{FF2B5EF4-FFF2-40B4-BE49-F238E27FC236}">
                <a16:creationId xmlns:a16="http://schemas.microsoft.com/office/drawing/2014/main" id="{46B9A360-8D79-43C2-BECE-18AED15D2331}"/>
              </a:ext>
            </a:extLst>
          </p:cNvPr>
          <p:cNvSpPr txBox="1"/>
          <p:nvPr/>
        </p:nvSpPr>
        <p:spPr>
          <a:xfrm>
            <a:off x="105506" y="6294971"/>
            <a:ext cx="6365631" cy="307777"/>
          </a:xfrm>
          <a:prstGeom prst="rect">
            <a:avLst/>
          </a:prstGeom>
          <a:noFill/>
        </p:spPr>
        <p:txBody>
          <a:bodyPr wrap="square" rtlCol="0">
            <a:spAutoFit/>
          </a:bodyPr>
          <a:lstStyle/>
          <a:p>
            <a:pPr algn="l"/>
            <a:r>
              <a:rPr lang="en-GB" sz="1400">
                <a:hlinkClick r:id="rId4"/>
              </a:rPr>
              <a:t>Wang and </a:t>
            </a:r>
            <a:r>
              <a:rPr lang="en-GB" sz="1400" err="1">
                <a:hlinkClick r:id="rId4"/>
              </a:rPr>
              <a:t>Degol</a:t>
            </a:r>
            <a:r>
              <a:rPr lang="en-GB" sz="1400">
                <a:hlinkClick r:id="rId4"/>
              </a:rPr>
              <a:t>, 2014</a:t>
            </a:r>
            <a:endParaRPr lang="en-GB" sz="1400"/>
          </a:p>
        </p:txBody>
      </p:sp>
    </p:spTree>
    <p:extLst>
      <p:ext uri="{BB962C8B-B14F-4D97-AF65-F5344CB8AC3E}">
        <p14:creationId xmlns:p14="http://schemas.microsoft.com/office/powerpoint/2010/main" val="3288307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C189-ADE1-9245-9053-9E690E565D00}"/>
              </a:ext>
            </a:extLst>
          </p:cNvPr>
          <p:cNvSpPr>
            <a:spLocks noGrp="1"/>
          </p:cNvSpPr>
          <p:nvPr>
            <p:ph type="ctrTitle"/>
          </p:nvPr>
        </p:nvSpPr>
        <p:spPr/>
        <p:txBody>
          <a:bodyPr>
            <a:normAutofit fontScale="90000"/>
          </a:bodyPr>
          <a:lstStyle/>
          <a:p>
            <a:endParaRPr lang="en-US"/>
          </a:p>
        </p:txBody>
      </p:sp>
    </p:spTree>
    <p:extLst>
      <p:ext uri="{BB962C8B-B14F-4D97-AF65-F5344CB8AC3E}">
        <p14:creationId xmlns:p14="http://schemas.microsoft.com/office/powerpoint/2010/main" val="21333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46F32-C3B1-1A45-B38A-973EFD700A23}"/>
              </a:ext>
            </a:extLst>
          </p:cNvPr>
          <p:cNvSpPr>
            <a:spLocks noGrp="1"/>
          </p:cNvSpPr>
          <p:nvPr>
            <p:ph type="ctrTitle"/>
          </p:nvPr>
        </p:nvSpPr>
        <p:spPr>
          <a:xfrm>
            <a:off x="808892" y="984738"/>
            <a:ext cx="10433208" cy="691661"/>
          </a:xfrm>
        </p:spPr>
        <p:txBody>
          <a:bodyPr>
            <a:normAutofit fontScale="90000"/>
          </a:bodyPr>
          <a:lstStyle/>
          <a:p>
            <a:r>
              <a:rPr lang="en-US"/>
              <a:t>Importance of nutrition during </a:t>
            </a:r>
            <a:br>
              <a:rPr lang="en-US"/>
            </a:br>
            <a:r>
              <a:rPr lang="en-US"/>
              <a:t>childhood and adolescence</a:t>
            </a:r>
          </a:p>
        </p:txBody>
      </p:sp>
      <p:sp>
        <p:nvSpPr>
          <p:cNvPr id="6" name="Text Placeholder 3">
            <a:extLst>
              <a:ext uri="{FF2B5EF4-FFF2-40B4-BE49-F238E27FC236}">
                <a16:creationId xmlns:a16="http://schemas.microsoft.com/office/drawing/2014/main" id="{F36CF72F-7615-6F45-A0F8-15EFB8F8FECE}"/>
              </a:ext>
            </a:extLst>
          </p:cNvPr>
          <p:cNvSpPr>
            <a:spLocks noGrp="1"/>
          </p:cNvSpPr>
          <p:nvPr>
            <p:ph type="body" sz="quarter" idx="4294967295"/>
          </p:nvPr>
        </p:nvSpPr>
        <p:spPr>
          <a:xfrm>
            <a:off x="808892" y="2232603"/>
            <a:ext cx="5113962" cy="4320598"/>
          </a:xfrm>
        </p:spPr>
        <p:txBody>
          <a:bodyPr/>
          <a:lstStyle/>
          <a:p>
            <a:pPr marL="0" indent="0">
              <a:buClr>
                <a:schemeClr val="accent1"/>
              </a:buClr>
              <a:buNone/>
            </a:pPr>
            <a:r>
              <a:rPr lang="en-US"/>
              <a:t>Needed to support:</a:t>
            </a:r>
          </a:p>
          <a:p>
            <a:pPr marL="0" indent="0">
              <a:buClr>
                <a:schemeClr val="accent1"/>
              </a:buClr>
              <a:buNone/>
            </a:pPr>
            <a:endParaRPr lang="en-US"/>
          </a:p>
          <a:p>
            <a:pPr>
              <a:buClr>
                <a:schemeClr val="accent1"/>
              </a:buClr>
            </a:pPr>
            <a:r>
              <a:rPr lang="en-US"/>
              <a:t>rapid growth;</a:t>
            </a:r>
          </a:p>
          <a:p>
            <a:pPr>
              <a:buClr>
                <a:schemeClr val="accent1"/>
              </a:buClr>
            </a:pPr>
            <a:r>
              <a:rPr lang="en-US"/>
              <a:t>bone development;</a:t>
            </a:r>
          </a:p>
          <a:p>
            <a:pPr>
              <a:buClr>
                <a:schemeClr val="accent1"/>
              </a:buClr>
            </a:pPr>
            <a:r>
              <a:rPr lang="en-US"/>
              <a:t>muscle development;</a:t>
            </a:r>
          </a:p>
          <a:p>
            <a:pPr>
              <a:buClr>
                <a:schemeClr val="accent1"/>
              </a:buClr>
            </a:pPr>
            <a:r>
              <a:rPr lang="en-US"/>
              <a:t>cognitive development.</a:t>
            </a:r>
          </a:p>
        </p:txBody>
      </p:sp>
      <p:pic>
        <p:nvPicPr>
          <p:cNvPr id="16" name="Picture Placeholder 15" descr="A child and child running on a path in the woods&#10;&#10;Description automatically generated with low confidence">
            <a:extLst>
              <a:ext uri="{FF2B5EF4-FFF2-40B4-BE49-F238E27FC236}">
                <a16:creationId xmlns:a16="http://schemas.microsoft.com/office/drawing/2014/main" id="{646BB81B-4C3F-462E-9B3D-84A724DFD28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769937" y="1938969"/>
            <a:ext cx="4341915" cy="4016524"/>
          </a:xfrm>
        </p:spPr>
      </p:pic>
      <p:sp>
        <p:nvSpPr>
          <p:cNvPr id="17" name="TextBox 16">
            <a:extLst>
              <a:ext uri="{FF2B5EF4-FFF2-40B4-BE49-F238E27FC236}">
                <a16:creationId xmlns:a16="http://schemas.microsoft.com/office/drawing/2014/main" id="{D6F1B26A-7B6D-400B-93ED-A35577DC033E}"/>
              </a:ext>
            </a:extLst>
          </p:cNvPr>
          <p:cNvSpPr txBox="1"/>
          <p:nvPr/>
        </p:nvSpPr>
        <p:spPr>
          <a:xfrm>
            <a:off x="105506" y="6007984"/>
            <a:ext cx="6365631" cy="738664"/>
          </a:xfrm>
          <a:prstGeom prst="rect">
            <a:avLst/>
          </a:prstGeom>
          <a:noFill/>
        </p:spPr>
        <p:txBody>
          <a:bodyPr wrap="square" rtlCol="0">
            <a:spAutoFit/>
          </a:bodyPr>
          <a:lstStyle/>
          <a:p>
            <a:pPr algn="l"/>
            <a:r>
              <a:rPr lang="en-GB" sz="1400">
                <a:hlinkClick r:id="rId4"/>
              </a:rPr>
              <a:t>British Nutrition Foundation – Teenagers</a:t>
            </a:r>
            <a:endParaRPr lang="en-GB" sz="1400"/>
          </a:p>
          <a:p>
            <a:pPr algn="l"/>
            <a:r>
              <a:rPr lang="en-GB" sz="1400">
                <a:hlinkClick r:id="rId5"/>
              </a:rPr>
              <a:t>Lowe, Morton and </a:t>
            </a:r>
            <a:r>
              <a:rPr lang="en-GB" sz="1400" err="1">
                <a:hlinkClick r:id="rId5"/>
              </a:rPr>
              <a:t>Reichelt</a:t>
            </a:r>
            <a:r>
              <a:rPr lang="en-GB" sz="1400">
                <a:hlinkClick r:id="rId5"/>
              </a:rPr>
              <a:t>, 2020</a:t>
            </a:r>
            <a:endParaRPr lang="en-GB" sz="1400"/>
          </a:p>
          <a:p>
            <a:pPr algn="l"/>
            <a:endParaRPr lang="en-GB" sz="1400"/>
          </a:p>
        </p:txBody>
      </p:sp>
    </p:spTree>
    <p:extLst>
      <p:ext uri="{BB962C8B-B14F-4D97-AF65-F5344CB8AC3E}">
        <p14:creationId xmlns:p14="http://schemas.microsoft.com/office/powerpoint/2010/main" val="293372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DEE-8538-9B43-92FD-3AB6B23557E3}"/>
              </a:ext>
            </a:extLst>
          </p:cNvPr>
          <p:cNvSpPr>
            <a:spLocks noGrp="1"/>
          </p:cNvSpPr>
          <p:nvPr>
            <p:ph type="ctrTitle"/>
          </p:nvPr>
        </p:nvSpPr>
        <p:spPr/>
        <p:txBody>
          <a:bodyPr/>
          <a:lstStyle/>
          <a:p>
            <a:r>
              <a:rPr lang="en-US"/>
              <a:t>Health status in children and young people</a:t>
            </a:r>
          </a:p>
        </p:txBody>
      </p:sp>
      <p:sp>
        <p:nvSpPr>
          <p:cNvPr id="3" name="Text Placeholder 2">
            <a:extLst>
              <a:ext uri="{FF2B5EF4-FFF2-40B4-BE49-F238E27FC236}">
                <a16:creationId xmlns:a16="http://schemas.microsoft.com/office/drawing/2014/main" id="{1F96253D-5673-9945-A236-0FC89174D34B}"/>
              </a:ext>
            </a:extLst>
          </p:cNvPr>
          <p:cNvSpPr>
            <a:spLocks noGrp="1"/>
          </p:cNvSpPr>
          <p:nvPr>
            <p:ph type="body" sz="quarter" idx="10"/>
          </p:nvPr>
        </p:nvSpPr>
        <p:spPr>
          <a:xfrm>
            <a:off x="754611" y="2171524"/>
            <a:ext cx="2438400" cy="1094395"/>
          </a:xfrm>
        </p:spPr>
        <p:txBody>
          <a:bodyPr>
            <a:noAutofit/>
          </a:bodyPr>
          <a:lstStyle/>
          <a:p>
            <a:pPr>
              <a:lnSpc>
                <a:spcPct val="100000"/>
              </a:lnSpc>
            </a:pPr>
            <a:r>
              <a:rPr lang="en-US" sz="5400" b="1">
                <a:solidFill>
                  <a:schemeClr val="accent1"/>
                </a:solidFill>
              </a:rPr>
              <a:t>1 in 5 </a:t>
            </a:r>
          </a:p>
        </p:txBody>
      </p:sp>
      <p:sp>
        <p:nvSpPr>
          <p:cNvPr id="4" name="Text Placeholder 3">
            <a:extLst>
              <a:ext uri="{FF2B5EF4-FFF2-40B4-BE49-F238E27FC236}">
                <a16:creationId xmlns:a16="http://schemas.microsoft.com/office/drawing/2014/main" id="{F36A95B8-CE64-9B44-A812-2885846E0A12}"/>
              </a:ext>
            </a:extLst>
          </p:cNvPr>
          <p:cNvSpPr>
            <a:spLocks noGrp="1"/>
          </p:cNvSpPr>
          <p:nvPr>
            <p:ph type="body" sz="quarter" idx="11"/>
          </p:nvPr>
        </p:nvSpPr>
        <p:spPr>
          <a:xfrm>
            <a:off x="808891" y="1453362"/>
            <a:ext cx="10589793" cy="375651"/>
          </a:xfrm>
        </p:spPr>
        <p:txBody>
          <a:bodyPr/>
          <a:lstStyle/>
          <a:p>
            <a:r>
              <a:rPr lang="en-US"/>
              <a:t>Overweight, Obesity and Physical Activity</a:t>
            </a:r>
          </a:p>
        </p:txBody>
      </p:sp>
      <p:grpSp>
        <p:nvGrpSpPr>
          <p:cNvPr id="8" name="Group 7">
            <a:extLst>
              <a:ext uri="{FF2B5EF4-FFF2-40B4-BE49-F238E27FC236}">
                <a16:creationId xmlns:a16="http://schemas.microsoft.com/office/drawing/2014/main" id="{D1C8BA4C-439D-4059-B30E-E229606CB898}"/>
              </a:ext>
            </a:extLst>
          </p:cNvPr>
          <p:cNvGrpSpPr/>
          <p:nvPr/>
        </p:nvGrpSpPr>
        <p:grpSpPr>
          <a:xfrm>
            <a:off x="754611" y="4000044"/>
            <a:ext cx="6789186" cy="1440546"/>
            <a:chOff x="4007768" y="2397006"/>
            <a:chExt cx="6789186" cy="1440546"/>
          </a:xfrm>
        </p:grpSpPr>
        <p:sp>
          <p:nvSpPr>
            <p:cNvPr id="5" name="Text Placeholder 2">
              <a:extLst>
                <a:ext uri="{FF2B5EF4-FFF2-40B4-BE49-F238E27FC236}">
                  <a16:creationId xmlns:a16="http://schemas.microsoft.com/office/drawing/2014/main" id="{65077258-DA96-4FE3-BFC1-E4ABEDAE1D6C}"/>
                </a:ext>
              </a:extLst>
            </p:cNvPr>
            <p:cNvSpPr txBox="1">
              <a:spLocks/>
            </p:cNvSpPr>
            <p:nvPr/>
          </p:nvSpPr>
          <p:spPr>
            <a:xfrm>
              <a:off x="4007768" y="2397006"/>
              <a:ext cx="6789186"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5400" b="1">
                  <a:solidFill>
                    <a:schemeClr val="accent2"/>
                  </a:solidFill>
                </a:rPr>
                <a:t>Fewer than 50%</a:t>
              </a:r>
            </a:p>
          </p:txBody>
        </p:sp>
        <p:sp>
          <p:nvSpPr>
            <p:cNvPr id="6" name="Text Placeholder 2">
              <a:extLst>
                <a:ext uri="{FF2B5EF4-FFF2-40B4-BE49-F238E27FC236}">
                  <a16:creationId xmlns:a16="http://schemas.microsoft.com/office/drawing/2014/main" id="{8E587A80-E9EF-4A4D-902D-D59067C820A6}"/>
                </a:ext>
              </a:extLst>
            </p:cNvPr>
            <p:cNvSpPr txBox="1">
              <a:spLocks/>
            </p:cNvSpPr>
            <p:nvPr/>
          </p:nvSpPr>
          <p:spPr>
            <a:xfrm>
              <a:off x="4007768" y="3317671"/>
              <a:ext cx="6449217"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meeting recommended activity guidelines</a:t>
              </a:r>
            </a:p>
          </p:txBody>
        </p:sp>
      </p:grpSp>
      <p:sp>
        <p:nvSpPr>
          <p:cNvPr id="7" name="Text Placeholder 2">
            <a:extLst>
              <a:ext uri="{FF2B5EF4-FFF2-40B4-BE49-F238E27FC236}">
                <a16:creationId xmlns:a16="http://schemas.microsoft.com/office/drawing/2014/main" id="{EE4DC694-FFCF-4405-9F46-794CB6FC1979}"/>
              </a:ext>
            </a:extLst>
          </p:cNvPr>
          <p:cNvSpPr txBox="1">
            <a:spLocks/>
          </p:cNvSpPr>
          <p:nvPr/>
        </p:nvSpPr>
        <p:spPr>
          <a:xfrm>
            <a:off x="754611" y="3090073"/>
            <a:ext cx="2902987" cy="519881"/>
          </a:xfrm>
          <a:prstGeom prst="rect">
            <a:avLst/>
          </a:prstGeom>
        </p:spPr>
        <p:txBody>
          <a:bodyPr vert="horz" lIns="91440" tIns="45720" rIns="91440" bIns="45720" rtlCol="0">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t>obese by year 6</a:t>
            </a:r>
          </a:p>
        </p:txBody>
      </p:sp>
      <p:sp>
        <p:nvSpPr>
          <p:cNvPr id="9" name="TextBox 8">
            <a:extLst>
              <a:ext uri="{FF2B5EF4-FFF2-40B4-BE49-F238E27FC236}">
                <a16:creationId xmlns:a16="http://schemas.microsoft.com/office/drawing/2014/main" id="{E371A2DB-8002-49B2-A5D6-C05771C87BF0}"/>
              </a:ext>
            </a:extLst>
          </p:cNvPr>
          <p:cNvSpPr txBox="1"/>
          <p:nvPr/>
        </p:nvSpPr>
        <p:spPr>
          <a:xfrm>
            <a:off x="128952" y="5993404"/>
            <a:ext cx="6365631" cy="523220"/>
          </a:xfrm>
          <a:prstGeom prst="rect">
            <a:avLst/>
          </a:prstGeom>
          <a:noFill/>
        </p:spPr>
        <p:txBody>
          <a:bodyPr wrap="square" rtlCol="0">
            <a:spAutoFit/>
          </a:bodyPr>
          <a:lstStyle/>
          <a:p>
            <a:pPr algn="l"/>
            <a:r>
              <a:rPr lang="en-GB" sz="1400">
                <a:hlinkClick r:id="rId3"/>
              </a:rPr>
              <a:t>Statistics on Obesity, Physical Activity and Diet, England, 2020</a:t>
            </a:r>
            <a:endParaRPr lang="en-GB" sz="1400"/>
          </a:p>
          <a:p>
            <a:pPr algn="l"/>
            <a:r>
              <a:rPr lang="en-GB" sz="1400">
                <a:solidFill>
                  <a:srgbClr val="0563C1"/>
                </a:solidFill>
              </a:rPr>
              <a:t>National Child Measurement Programme</a:t>
            </a:r>
            <a:endParaRPr lang="en-GB" sz="1400" strike="sngStrike">
              <a:solidFill>
                <a:srgbClr val="FF0000"/>
              </a:solidFill>
            </a:endParaRPr>
          </a:p>
        </p:txBody>
      </p:sp>
      <p:pic>
        <p:nvPicPr>
          <p:cNvPr id="1026" name="Picture 2" descr="Childhood obesity by type. % of Year 6 children who are overweight, England.  .">
            <a:extLst>
              <a:ext uri="{FF2B5EF4-FFF2-40B4-BE49-F238E27FC236}">
                <a16:creationId xmlns:a16="http://schemas.microsoft.com/office/drawing/2014/main" id="{76ED8B67-B372-490F-ADE7-FE2B7ECAA9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4583" y="1761057"/>
            <a:ext cx="5006760" cy="409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2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DEE-8538-9B43-92FD-3AB6B23557E3}"/>
              </a:ext>
            </a:extLst>
          </p:cNvPr>
          <p:cNvSpPr>
            <a:spLocks noGrp="1"/>
          </p:cNvSpPr>
          <p:nvPr>
            <p:ph type="ctrTitle"/>
          </p:nvPr>
        </p:nvSpPr>
        <p:spPr/>
        <p:txBody>
          <a:bodyPr/>
          <a:lstStyle/>
          <a:p>
            <a:r>
              <a:rPr lang="en-US"/>
              <a:t>Health status in children and young people</a:t>
            </a:r>
          </a:p>
        </p:txBody>
      </p:sp>
      <p:sp>
        <p:nvSpPr>
          <p:cNvPr id="4" name="Text Placeholder 3">
            <a:extLst>
              <a:ext uri="{FF2B5EF4-FFF2-40B4-BE49-F238E27FC236}">
                <a16:creationId xmlns:a16="http://schemas.microsoft.com/office/drawing/2014/main" id="{F36A95B8-CE64-9B44-A812-2885846E0A12}"/>
              </a:ext>
            </a:extLst>
          </p:cNvPr>
          <p:cNvSpPr>
            <a:spLocks noGrp="1"/>
          </p:cNvSpPr>
          <p:nvPr>
            <p:ph type="body" sz="quarter" idx="11"/>
          </p:nvPr>
        </p:nvSpPr>
        <p:spPr>
          <a:xfrm>
            <a:off x="808891" y="1453362"/>
            <a:ext cx="10589793" cy="375651"/>
          </a:xfrm>
        </p:spPr>
        <p:txBody>
          <a:bodyPr/>
          <a:lstStyle/>
          <a:p>
            <a:r>
              <a:rPr lang="en-US"/>
              <a:t>Government response</a:t>
            </a:r>
          </a:p>
        </p:txBody>
      </p:sp>
      <p:sp>
        <p:nvSpPr>
          <p:cNvPr id="7" name="Text Placeholder 2">
            <a:extLst>
              <a:ext uri="{FF2B5EF4-FFF2-40B4-BE49-F238E27FC236}">
                <a16:creationId xmlns:a16="http://schemas.microsoft.com/office/drawing/2014/main" id="{EE4DC694-FFCF-4405-9F46-794CB6FC1979}"/>
              </a:ext>
            </a:extLst>
          </p:cNvPr>
          <p:cNvSpPr txBox="1">
            <a:spLocks/>
          </p:cNvSpPr>
          <p:nvPr/>
        </p:nvSpPr>
        <p:spPr>
          <a:xfrm>
            <a:off x="6041252" y="1798696"/>
            <a:ext cx="5357432" cy="519881"/>
          </a:xfrm>
          <a:prstGeom prst="rect">
            <a:avLst/>
          </a:prstGeom>
        </p:spPr>
        <p:txBody>
          <a:bodyPr vert="horz" lIns="91440" tIns="45720" rIns="91440" bIns="45720" rtlCol="0">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a:t>Sugary drinks consumed vs free sugar intake</a:t>
            </a:r>
          </a:p>
        </p:txBody>
      </p:sp>
      <p:graphicFrame>
        <p:nvGraphicFramePr>
          <p:cNvPr id="8" name="Chart 7">
            <a:extLst>
              <a:ext uri="{FF2B5EF4-FFF2-40B4-BE49-F238E27FC236}">
                <a16:creationId xmlns:a16="http://schemas.microsoft.com/office/drawing/2014/main" id="{66793CBE-5988-446B-83ED-030D68D533EC}"/>
              </a:ext>
            </a:extLst>
          </p:cNvPr>
          <p:cNvGraphicFramePr>
            <a:graphicFrameLocks/>
          </p:cNvGraphicFramePr>
          <p:nvPr>
            <p:extLst>
              <p:ext uri="{D42A27DB-BD31-4B8C-83A1-F6EECF244321}">
                <p14:modId xmlns:p14="http://schemas.microsoft.com/office/powerpoint/2010/main" val="2443806538"/>
              </p:ext>
            </p:extLst>
          </p:nvPr>
        </p:nvGraphicFramePr>
        <p:xfrm>
          <a:off x="6031046" y="2287024"/>
          <a:ext cx="5367638" cy="39880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
            <a:extLst>
              <a:ext uri="{FF2B5EF4-FFF2-40B4-BE49-F238E27FC236}">
                <a16:creationId xmlns:a16="http://schemas.microsoft.com/office/drawing/2014/main" id="{52D89C23-3D36-4ED6-B5EB-68C012128078}"/>
              </a:ext>
            </a:extLst>
          </p:cNvPr>
          <p:cNvSpPr txBox="1">
            <a:spLocks/>
          </p:cNvSpPr>
          <p:nvPr/>
        </p:nvSpPr>
        <p:spPr>
          <a:xfrm>
            <a:off x="808891" y="2086682"/>
            <a:ext cx="5662245" cy="4320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a:t>Public Health England</a:t>
            </a:r>
          </a:p>
          <a:p>
            <a:pPr lvl="1">
              <a:buClr>
                <a:schemeClr val="accent1"/>
              </a:buClr>
            </a:pPr>
            <a:r>
              <a:rPr lang="en-US"/>
              <a:t>Sugar reduction</a:t>
            </a:r>
          </a:p>
          <a:p>
            <a:pPr lvl="1">
              <a:buClr>
                <a:schemeClr val="accent1"/>
              </a:buClr>
            </a:pPr>
            <a:r>
              <a:rPr lang="en-US"/>
              <a:t>Salt reduction</a:t>
            </a:r>
          </a:p>
          <a:p>
            <a:pPr lvl="1">
              <a:buClr>
                <a:schemeClr val="accent1"/>
              </a:buClr>
            </a:pPr>
            <a:r>
              <a:rPr lang="en-US"/>
              <a:t>Calorie reduction</a:t>
            </a:r>
          </a:p>
          <a:p>
            <a:pPr>
              <a:buClr>
                <a:schemeClr val="accent1"/>
              </a:buClr>
            </a:pPr>
            <a:r>
              <a:rPr lang="en-US"/>
              <a:t>Childhood Obesity Plan</a:t>
            </a:r>
          </a:p>
          <a:p>
            <a:pPr>
              <a:buClr>
                <a:schemeClr val="accent1"/>
              </a:buClr>
            </a:pPr>
            <a:r>
              <a:rPr lang="en-US"/>
              <a:t>Advertising restrictions</a:t>
            </a:r>
          </a:p>
          <a:p>
            <a:pPr>
              <a:buClr>
                <a:schemeClr val="accent1"/>
              </a:buClr>
            </a:pPr>
            <a:r>
              <a:rPr lang="en-US"/>
              <a:t>Soft Drinks Industry Levy</a:t>
            </a:r>
          </a:p>
          <a:p>
            <a:pPr lvl="1">
              <a:buClr>
                <a:schemeClr val="accent1"/>
              </a:buClr>
            </a:pPr>
            <a:r>
              <a:rPr lang="en-US"/>
              <a:t>Free sugar intake</a:t>
            </a:r>
          </a:p>
          <a:p>
            <a:pPr lvl="1">
              <a:buClr>
                <a:schemeClr val="accent1"/>
              </a:buClr>
            </a:pPr>
            <a:r>
              <a:rPr lang="en-US"/>
              <a:t>Dental health</a:t>
            </a:r>
          </a:p>
          <a:p>
            <a:pPr>
              <a:buClr>
                <a:schemeClr val="accent1"/>
              </a:buClr>
            </a:pPr>
            <a:endParaRPr lang="en-US"/>
          </a:p>
        </p:txBody>
      </p:sp>
    </p:spTree>
    <p:extLst>
      <p:ext uri="{BB962C8B-B14F-4D97-AF65-F5344CB8AC3E}">
        <p14:creationId xmlns:p14="http://schemas.microsoft.com/office/powerpoint/2010/main" val="264776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CDEE-8538-9B43-92FD-3AB6B23557E3}"/>
              </a:ext>
            </a:extLst>
          </p:cNvPr>
          <p:cNvSpPr>
            <a:spLocks noGrp="1"/>
          </p:cNvSpPr>
          <p:nvPr>
            <p:ph type="ctrTitle"/>
          </p:nvPr>
        </p:nvSpPr>
        <p:spPr/>
        <p:txBody>
          <a:bodyPr/>
          <a:lstStyle/>
          <a:p>
            <a:r>
              <a:rPr lang="en-US"/>
              <a:t>Health status in children and young people</a:t>
            </a:r>
          </a:p>
        </p:txBody>
      </p:sp>
      <p:sp>
        <p:nvSpPr>
          <p:cNvPr id="4" name="Text Placeholder 3">
            <a:extLst>
              <a:ext uri="{FF2B5EF4-FFF2-40B4-BE49-F238E27FC236}">
                <a16:creationId xmlns:a16="http://schemas.microsoft.com/office/drawing/2014/main" id="{F36A95B8-CE64-9B44-A812-2885846E0A12}"/>
              </a:ext>
            </a:extLst>
          </p:cNvPr>
          <p:cNvSpPr>
            <a:spLocks noGrp="1"/>
          </p:cNvSpPr>
          <p:nvPr>
            <p:ph type="body" sz="quarter" idx="11"/>
          </p:nvPr>
        </p:nvSpPr>
        <p:spPr/>
        <p:txBody>
          <a:bodyPr/>
          <a:lstStyle/>
          <a:p>
            <a:r>
              <a:rPr lang="en-US"/>
              <a:t>Intake of key foods (11-18 year-olds)</a:t>
            </a:r>
          </a:p>
        </p:txBody>
      </p:sp>
      <p:grpSp>
        <p:nvGrpSpPr>
          <p:cNvPr id="8" name="Group 7">
            <a:extLst>
              <a:ext uri="{FF2B5EF4-FFF2-40B4-BE49-F238E27FC236}">
                <a16:creationId xmlns:a16="http://schemas.microsoft.com/office/drawing/2014/main" id="{D1C8BA4C-439D-4059-B30E-E229606CB898}"/>
              </a:ext>
            </a:extLst>
          </p:cNvPr>
          <p:cNvGrpSpPr/>
          <p:nvPr/>
        </p:nvGrpSpPr>
        <p:grpSpPr>
          <a:xfrm>
            <a:off x="292077" y="2254493"/>
            <a:ext cx="4088855" cy="1623018"/>
            <a:chOff x="3558307" y="2397006"/>
            <a:chExt cx="7238647" cy="1623018"/>
          </a:xfrm>
        </p:grpSpPr>
        <p:sp>
          <p:nvSpPr>
            <p:cNvPr id="5" name="Text Placeholder 2">
              <a:extLst>
                <a:ext uri="{FF2B5EF4-FFF2-40B4-BE49-F238E27FC236}">
                  <a16:creationId xmlns:a16="http://schemas.microsoft.com/office/drawing/2014/main" id="{65077258-DA96-4FE3-BFC1-E4ABEDAE1D6C}"/>
                </a:ext>
              </a:extLst>
            </p:cNvPr>
            <p:cNvSpPr txBox="1">
              <a:spLocks/>
            </p:cNvSpPr>
            <p:nvPr/>
          </p:nvSpPr>
          <p:spPr>
            <a:xfrm>
              <a:off x="4007768" y="2397006"/>
              <a:ext cx="6789186"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1"/>
                  </a:solidFill>
                </a:rPr>
                <a:t>12%</a:t>
              </a:r>
            </a:p>
          </p:txBody>
        </p:sp>
        <p:sp>
          <p:nvSpPr>
            <p:cNvPr id="6" name="Text Placeholder 2">
              <a:extLst>
                <a:ext uri="{FF2B5EF4-FFF2-40B4-BE49-F238E27FC236}">
                  <a16:creationId xmlns:a16="http://schemas.microsoft.com/office/drawing/2014/main" id="{8E587A80-E9EF-4A4D-902D-D59067C820A6}"/>
                </a:ext>
              </a:extLst>
            </p:cNvPr>
            <p:cNvSpPr txBox="1">
              <a:spLocks/>
            </p:cNvSpPr>
            <p:nvPr/>
          </p:nvSpPr>
          <p:spPr>
            <a:xfrm>
              <a:off x="3558307" y="3500143"/>
              <a:ext cx="6449217"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600"/>
                <a:t>getting 5-A-Day</a:t>
              </a:r>
            </a:p>
          </p:txBody>
        </p:sp>
      </p:grpSp>
      <p:sp>
        <p:nvSpPr>
          <p:cNvPr id="9" name="TextBox 8">
            <a:extLst>
              <a:ext uri="{FF2B5EF4-FFF2-40B4-BE49-F238E27FC236}">
                <a16:creationId xmlns:a16="http://schemas.microsoft.com/office/drawing/2014/main" id="{E371A2DB-8002-49B2-A5D6-C05771C87BF0}"/>
              </a:ext>
            </a:extLst>
          </p:cNvPr>
          <p:cNvSpPr txBox="1"/>
          <p:nvPr/>
        </p:nvSpPr>
        <p:spPr>
          <a:xfrm>
            <a:off x="105506" y="5999238"/>
            <a:ext cx="6365631" cy="523220"/>
          </a:xfrm>
          <a:prstGeom prst="rect">
            <a:avLst/>
          </a:prstGeom>
          <a:noFill/>
        </p:spPr>
        <p:txBody>
          <a:bodyPr wrap="square" rtlCol="0">
            <a:spAutoFit/>
          </a:bodyPr>
          <a:lstStyle/>
          <a:p>
            <a:pPr algn="l"/>
            <a:r>
              <a:rPr lang="en-GB" sz="1400">
                <a:hlinkClick r:id="rId3"/>
              </a:rPr>
              <a:t>NDNS: results from years 9 to 11 (2016 to 2017 and 2018 to 2019)</a:t>
            </a:r>
            <a:endParaRPr lang="en-GB" sz="1400"/>
          </a:p>
          <a:p>
            <a:pPr algn="l"/>
            <a:r>
              <a:rPr lang="en-GB" sz="1400">
                <a:hlinkClick r:id="rId4"/>
              </a:rPr>
              <a:t>Wimpenny et al., 2018</a:t>
            </a:r>
            <a:endParaRPr lang="en-GB" sz="1400"/>
          </a:p>
        </p:txBody>
      </p:sp>
      <p:pic>
        <p:nvPicPr>
          <p:cNvPr id="14" name="Graphic 13" descr="Apple with solid fill">
            <a:extLst>
              <a:ext uri="{FF2B5EF4-FFF2-40B4-BE49-F238E27FC236}">
                <a16:creationId xmlns:a16="http://schemas.microsoft.com/office/drawing/2014/main" id="{3AE13905-06C9-4BE2-B433-6E65DD9E08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149" y="2437022"/>
            <a:ext cx="718083" cy="718083"/>
          </a:xfrm>
          <a:prstGeom prst="rect">
            <a:avLst/>
          </a:prstGeom>
        </p:spPr>
      </p:pic>
      <p:grpSp>
        <p:nvGrpSpPr>
          <p:cNvPr id="15" name="Group 14">
            <a:extLst>
              <a:ext uri="{FF2B5EF4-FFF2-40B4-BE49-F238E27FC236}">
                <a16:creationId xmlns:a16="http://schemas.microsoft.com/office/drawing/2014/main" id="{DFCFDCAE-FE00-48A5-876D-255BC0B3E60E}"/>
              </a:ext>
            </a:extLst>
          </p:cNvPr>
          <p:cNvGrpSpPr/>
          <p:nvPr/>
        </p:nvGrpSpPr>
        <p:grpSpPr>
          <a:xfrm>
            <a:off x="3556287" y="2238997"/>
            <a:ext cx="4324986" cy="1638514"/>
            <a:chOff x="2916407" y="2397006"/>
            <a:chExt cx="7656679" cy="1638514"/>
          </a:xfrm>
        </p:grpSpPr>
        <p:sp>
          <p:nvSpPr>
            <p:cNvPr id="16" name="Text Placeholder 2">
              <a:extLst>
                <a:ext uri="{FF2B5EF4-FFF2-40B4-BE49-F238E27FC236}">
                  <a16:creationId xmlns:a16="http://schemas.microsoft.com/office/drawing/2014/main" id="{3F285067-2A75-44CC-A09C-BDEF37360530}"/>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3"/>
                  </a:solidFill>
                </a:rPr>
                <a:t>4%</a:t>
              </a:r>
            </a:p>
          </p:txBody>
        </p:sp>
        <p:sp>
          <p:nvSpPr>
            <p:cNvPr id="17" name="Text Placeholder 2">
              <a:extLst>
                <a:ext uri="{FF2B5EF4-FFF2-40B4-BE49-F238E27FC236}">
                  <a16:creationId xmlns:a16="http://schemas.microsoft.com/office/drawing/2014/main" id="{DD210663-D6A3-4B07-9D37-1F4B0C3DBDD1}"/>
                </a:ext>
              </a:extLst>
            </p:cNvPr>
            <p:cNvSpPr txBox="1">
              <a:spLocks/>
            </p:cNvSpPr>
            <p:nvPr/>
          </p:nvSpPr>
          <p:spPr>
            <a:xfrm>
              <a:off x="2916407" y="351563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600"/>
                <a:t>getting enough </a:t>
              </a:r>
              <a:r>
                <a:rPr lang="en-US" sz="2600" err="1"/>
                <a:t>fibre</a:t>
              </a:r>
              <a:endParaRPr lang="en-US" sz="2600"/>
            </a:p>
          </p:txBody>
        </p:sp>
      </p:grpSp>
      <p:pic>
        <p:nvPicPr>
          <p:cNvPr id="19" name="Graphic 18" descr="Grain with solid fill">
            <a:extLst>
              <a:ext uri="{FF2B5EF4-FFF2-40B4-BE49-F238E27FC236}">
                <a16:creationId xmlns:a16="http://schemas.microsoft.com/office/drawing/2014/main" id="{ACEC9A84-BA98-4089-B9DD-045D51B609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7796" y="2329338"/>
            <a:ext cx="914400" cy="914400"/>
          </a:xfrm>
          <a:prstGeom prst="rect">
            <a:avLst/>
          </a:prstGeom>
        </p:spPr>
      </p:pic>
      <p:grpSp>
        <p:nvGrpSpPr>
          <p:cNvPr id="20" name="Group 19">
            <a:extLst>
              <a:ext uri="{FF2B5EF4-FFF2-40B4-BE49-F238E27FC236}">
                <a16:creationId xmlns:a16="http://schemas.microsoft.com/office/drawing/2014/main" id="{44226C2E-1F84-426C-967E-1B1DDD8E361C}"/>
              </a:ext>
            </a:extLst>
          </p:cNvPr>
          <p:cNvGrpSpPr/>
          <p:nvPr/>
        </p:nvGrpSpPr>
        <p:grpSpPr>
          <a:xfrm>
            <a:off x="7544384" y="2160499"/>
            <a:ext cx="4307229" cy="1711174"/>
            <a:chOff x="2947843" y="2397006"/>
            <a:chExt cx="7625243" cy="1711174"/>
          </a:xfrm>
        </p:grpSpPr>
        <p:sp>
          <p:nvSpPr>
            <p:cNvPr id="21" name="Text Placeholder 2">
              <a:extLst>
                <a:ext uri="{FF2B5EF4-FFF2-40B4-BE49-F238E27FC236}">
                  <a16:creationId xmlns:a16="http://schemas.microsoft.com/office/drawing/2014/main" id="{27F5DB19-2B09-4207-B171-9C3BE88DC79C}"/>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5"/>
                  </a:solidFill>
                </a:rPr>
                <a:t>2g</a:t>
              </a:r>
            </a:p>
          </p:txBody>
        </p:sp>
        <p:sp>
          <p:nvSpPr>
            <p:cNvPr id="22" name="Text Placeholder 2">
              <a:extLst>
                <a:ext uri="{FF2B5EF4-FFF2-40B4-BE49-F238E27FC236}">
                  <a16:creationId xmlns:a16="http://schemas.microsoft.com/office/drawing/2014/main" id="{766BF856-E3B1-4E7C-976F-7AE7FF8283F7}"/>
                </a:ext>
              </a:extLst>
            </p:cNvPr>
            <p:cNvSpPr txBox="1">
              <a:spLocks/>
            </p:cNvSpPr>
            <p:nvPr/>
          </p:nvSpPr>
          <p:spPr>
            <a:xfrm>
              <a:off x="2947843" y="358829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600"/>
                <a:t>avg. oily fish eaten per day</a:t>
              </a:r>
            </a:p>
          </p:txBody>
        </p:sp>
      </p:grpSp>
      <p:pic>
        <p:nvPicPr>
          <p:cNvPr id="24" name="Graphic 23" descr="Fish with solid fill">
            <a:extLst>
              <a:ext uri="{FF2B5EF4-FFF2-40B4-BE49-F238E27FC236}">
                <a16:creationId xmlns:a16="http://schemas.microsoft.com/office/drawing/2014/main" id="{6881902A-112E-4387-914D-D63D47B0CA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48835" y="2254493"/>
            <a:ext cx="1006180" cy="1006180"/>
          </a:xfrm>
          <a:prstGeom prst="rect">
            <a:avLst/>
          </a:prstGeom>
        </p:spPr>
      </p:pic>
      <p:sp>
        <p:nvSpPr>
          <p:cNvPr id="25" name="TextBox 24">
            <a:extLst>
              <a:ext uri="{FF2B5EF4-FFF2-40B4-BE49-F238E27FC236}">
                <a16:creationId xmlns:a16="http://schemas.microsoft.com/office/drawing/2014/main" id="{0BE60934-2732-46E4-ADBB-7127DCF40461}"/>
              </a:ext>
            </a:extLst>
          </p:cNvPr>
          <p:cNvSpPr txBox="1"/>
          <p:nvPr/>
        </p:nvSpPr>
        <p:spPr>
          <a:xfrm>
            <a:off x="886149" y="4290646"/>
            <a:ext cx="10281140" cy="1200329"/>
          </a:xfrm>
          <a:prstGeom prst="rect">
            <a:avLst/>
          </a:prstGeom>
          <a:noFill/>
        </p:spPr>
        <p:txBody>
          <a:bodyPr wrap="square" rtlCol="0">
            <a:spAutoFit/>
          </a:bodyPr>
          <a:lstStyle/>
          <a:p>
            <a:pPr marL="285750" indent="-285750" algn="ctr">
              <a:buClr>
                <a:schemeClr val="accent1"/>
              </a:buClr>
              <a:buFont typeface="Arial" panose="020B0604020202020204" pitchFamily="34" charset="0"/>
              <a:buChar char="•"/>
            </a:pPr>
            <a:r>
              <a:rPr lang="en-GB" sz="2400"/>
              <a:t>Overall dietary quality in UK adolescents is poor</a:t>
            </a:r>
            <a:endParaRPr lang="en-GB" sz="2400" strike="sngStrike"/>
          </a:p>
          <a:p>
            <a:pPr marL="285750" indent="-285750" algn="ctr">
              <a:buClr>
                <a:schemeClr val="accent1"/>
              </a:buClr>
              <a:buFont typeface="Arial" panose="020B0604020202020204" pitchFamily="34" charset="0"/>
              <a:buChar char="•"/>
            </a:pPr>
            <a:endParaRPr lang="en-GB" sz="2400"/>
          </a:p>
          <a:p>
            <a:pPr marL="285750" indent="-285750" algn="ctr">
              <a:buClr>
                <a:schemeClr val="accent1"/>
              </a:buClr>
              <a:buFont typeface="Arial" panose="020B0604020202020204" pitchFamily="34" charset="0"/>
              <a:buChar char="•"/>
            </a:pPr>
            <a:r>
              <a:rPr lang="en-GB" sz="2400"/>
              <a:t>This suggests that adolescence is a key time to make targeted changes</a:t>
            </a:r>
          </a:p>
        </p:txBody>
      </p:sp>
    </p:spTree>
    <p:extLst>
      <p:ext uri="{BB962C8B-B14F-4D97-AF65-F5344CB8AC3E}">
        <p14:creationId xmlns:p14="http://schemas.microsoft.com/office/powerpoint/2010/main" val="407590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p:txBody>
          <a:bodyPr>
            <a:normAutofit/>
          </a:bodyPr>
          <a:lstStyle/>
          <a:p>
            <a:r>
              <a:rPr lang="en-US"/>
              <a:t>Vitamins and Minerals</a:t>
            </a:r>
          </a:p>
        </p:txBody>
      </p:sp>
      <p:pic>
        <p:nvPicPr>
          <p:cNvPr id="6" name="Picture Placeholder 5" descr="Diagram&#10;&#10;Description automatically generated">
            <a:extLst>
              <a:ext uri="{FF2B5EF4-FFF2-40B4-BE49-F238E27FC236}">
                <a16:creationId xmlns:a16="http://schemas.microsoft.com/office/drawing/2014/main" id="{323D7A80-DF74-4DBC-A063-C0FAC41C80E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7488" b="-11240"/>
          <a:stretch/>
        </p:blipFill>
        <p:spPr>
          <a:xfrm>
            <a:off x="6470656" y="1879635"/>
            <a:ext cx="4771444" cy="3962365"/>
          </a:xfrm>
        </p:spPr>
      </p:pic>
      <p:sp>
        <p:nvSpPr>
          <p:cNvPr id="4" name="Text Placeholder 3">
            <a:extLst>
              <a:ext uri="{FF2B5EF4-FFF2-40B4-BE49-F238E27FC236}">
                <a16:creationId xmlns:a16="http://schemas.microsoft.com/office/drawing/2014/main" id="{708F4AD0-E676-0E46-B35E-30E46BB1FFEF}"/>
              </a:ext>
            </a:extLst>
          </p:cNvPr>
          <p:cNvSpPr>
            <a:spLocks noGrp="1"/>
          </p:cNvSpPr>
          <p:nvPr>
            <p:ph type="body" sz="quarter" idx="10"/>
          </p:nvPr>
        </p:nvSpPr>
        <p:spPr>
          <a:xfrm>
            <a:off x="808892" y="1834018"/>
            <a:ext cx="5205046" cy="4320598"/>
          </a:xfrm>
        </p:spPr>
        <p:txBody>
          <a:bodyPr>
            <a:normAutofit/>
          </a:bodyPr>
          <a:lstStyle/>
          <a:p>
            <a:pPr marL="296863" indent="-285750">
              <a:buClr>
                <a:schemeClr val="accent1"/>
              </a:buClr>
              <a:buFont typeface="Arial" panose="020B0604020202020204" pitchFamily="34" charset="0"/>
              <a:buChar char="•"/>
            </a:pPr>
            <a:r>
              <a:rPr lang="en-US" sz="2400"/>
              <a:t>During childhood and adolescence, requirements for nutrients are high, due to rapid growth and development.</a:t>
            </a:r>
          </a:p>
          <a:p>
            <a:pPr marL="296863" indent="-285750">
              <a:buClr>
                <a:schemeClr val="accent1"/>
              </a:buClr>
              <a:buFont typeface="Arial" panose="020B0604020202020204" pitchFamily="34" charset="0"/>
              <a:buChar char="•"/>
            </a:pPr>
            <a:r>
              <a:rPr lang="en-US" sz="2400"/>
              <a:t>Reference Nutrient Intakes and Lower Reference Nutrient Intakes are set for vitamins and minerals.</a:t>
            </a:r>
          </a:p>
          <a:p>
            <a:pPr marL="296863" indent="-285750">
              <a:buClr>
                <a:schemeClr val="accent1"/>
              </a:buClr>
              <a:buFont typeface="Arial" panose="020B0604020202020204" pitchFamily="34" charset="0"/>
              <a:buChar char="•"/>
            </a:pPr>
            <a:r>
              <a:rPr lang="en-US" sz="2400"/>
              <a:t>These help to indicate how many people are at risk of deficiency.</a:t>
            </a:r>
          </a:p>
          <a:p>
            <a:pPr marL="296863" indent="-285750">
              <a:buClr>
                <a:schemeClr val="accent1"/>
              </a:buClr>
              <a:buFont typeface="Arial" panose="020B0604020202020204" pitchFamily="34" charset="0"/>
              <a:buChar char="•"/>
            </a:pPr>
            <a:endParaRPr lang="en-US" sz="2400"/>
          </a:p>
          <a:p>
            <a:pPr marL="296863" indent="-285750">
              <a:buClr>
                <a:schemeClr val="accent1"/>
              </a:buClr>
              <a:buFont typeface="Arial" panose="020B0604020202020204" pitchFamily="34" charset="0"/>
              <a:buChar char="•"/>
            </a:pPr>
            <a:endParaRPr lang="en-US" sz="2400"/>
          </a:p>
        </p:txBody>
      </p:sp>
    </p:spTree>
    <p:extLst>
      <p:ext uri="{BB962C8B-B14F-4D97-AF65-F5344CB8AC3E}">
        <p14:creationId xmlns:p14="http://schemas.microsoft.com/office/powerpoint/2010/main" val="433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BD5CFAE-DF52-2F45-BF34-E43C638B657B}"/>
              </a:ext>
            </a:extLst>
          </p:cNvPr>
          <p:cNvGraphicFramePr>
            <a:graphicFrameLocks/>
          </p:cNvGraphicFramePr>
          <p:nvPr>
            <p:extLst>
              <p:ext uri="{D42A27DB-BD31-4B8C-83A1-F6EECF244321}">
                <p14:modId xmlns:p14="http://schemas.microsoft.com/office/powerpoint/2010/main" val="69647339"/>
              </p:ext>
            </p:extLst>
          </p:nvPr>
        </p:nvGraphicFramePr>
        <p:xfrm>
          <a:off x="457198" y="1271780"/>
          <a:ext cx="11201403" cy="4686110"/>
        </p:xfrm>
        <a:graphic>
          <a:graphicData uri="http://schemas.openxmlformats.org/drawingml/2006/table">
            <a:tbl>
              <a:tblPr firstRow="1">
                <a:tableStyleId>{5C22544A-7EE6-4342-B048-85BDC9FD1C3A}</a:tableStyleId>
              </a:tblPr>
              <a:tblGrid>
                <a:gridCol w="3861973">
                  <a:extLst>
                    <a:ext uri="{9D8B030D-6E8A-4147-A177-3AD203B41FA5}">
                      <a16:colId xmlns:a16="http://schemas.microsoft.com/office/drawing/2014/main" val="968142383"/>
                    </a:ext>
                  </a:extLst>
                </a:gridCol>
                <a:gridCol w="3669715">
                  <a:extLst>
                    <a:ext uri="{9D8B030D-6E8A-4147-A177-3AD203B41FA5}">
                      <a16:colId xmlns:a16="http://schemas.microsoft.com/office/drawing/2014/main" val="917124529"/>
                    </a:ext>
                  </a:extLst>
                </a:gridCol>
                <a:gridCol w="3669715">
                  <a:extLst>
                    <a:ext uri="{9D8B030D-6E8A-4147-A177-3AD203B41FA5}">
                      <a16:colId xmlns:a16="http://schemas.microsoft.com/office/drawing/2014/main" val="151265838"/>
                    </a:ext>
                  </a:extLst>
                </a:gridCol>
              </a:tblGrid>
              <a:tr h="809876">
                <a:tc>
                  <a:txBody>
                    <a:bodyPr/>
                    <a:lstStyle/>
                    <a:p>
                      <a:pPr algn="ctr"/>
                      <a:r>
                        <a:rPr lang="en-US" sz="2800" b="0">
                          <a:latin typeface="Arial" panose="020B0604020202020204" pitchFamily="34" charset="0"/>
                          <a:cs typeface="Arial" panose="020B0604020202020204" pitchFamily="34" charset="0"/>
                        </a:rPr>
                        <a:t>Vitamin or Mineral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3B058"/>
                    </a:solidFill>
                  </a:tcPr>
                </a:tc>
                <a:tc>
                  <a:txBody>
                    <a:bodyPr/>
                    <a:lstStyle/>
                    <a:p>
                      <a:pPr algn="ctr"/>
                      <a:r>
                        <a:rPr lang="en-US" sz="2800" b="0">
                          <a:latin typeface="Arial" panose="020B0604020202020204" pitchFamily="34" charset="0"/>
                          <a:cs typeface="Arial" panose="020B0604020202020204" pitchFamily="34" charset="0"/>
                        </a:rPr>
                        <a:t>% Boys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3B058"/>
                    </a:solidFill>
                  </a:tcPr>
                </a:tc>
                <a:tc>
                  <a:txBody>
                    <a:bodyPr/>
                    <a:lstStyle/>
                    <a:p>
                      <a:pPr algn="ctr"/>
                      <a:r>
                        <a:rPr lang="en-US" sz="2800" b="0">
                          <a:latin typeface="Arial" panose="020B0604020202020204" pitchFamily="34" charset="0"/>
                          <a:cs typeface="Arial" panose="020B0604020202020204" pitchFamily="34" charset="0"/>
                        </a:rPr>
                        <a:t>% Girls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3B058"/>
                    </a:solidFill>
                  </a:tcPr>
                </a:tc>
                <a:extLst>
                  <a:ext uri="{0D108BD9-81ED-4DB2-BD59-A6C34878D82A}">
                    <a16:rowId xmlns:a16="http://schemas.microsoft.com/office/drawing/2014/main" val="2091268152"/>
                  </a:ext>
                </a:extLst>
              </a:tr>
              <a:tr h="646039">
                <a:tc>
                  <a:txBody>
                    <a:bodyPr/>
                    <a:lstStyle/>
                    <a:p>
                      <a:pPr algn="ctr"/>
                      <a:r>
                        <a:rPr lang="en-GB" sz="2800">
                          <a:latin typeface="Arial" panose="020B0604020202020204" pitchFamily="34" charset="0"/>
                          <a:cs typeface="Arial" panose="020B0604020202020204" pitchFamily="34" charset="0"/>
                        </a:rPr>
                        <a:t>Iron</a:t>
                      </a:r>
                      <a:endParaRPr lang="en-US" sz="280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Arial" panose="020B0604020202020204" pitchFamily="34" charset="0"/>
                          <a:cs typeface="Arial" panose="020B0604020202020204" pitchFamily="34" charset="0"/>
                        </a:rPr>
                        <a:t>11%</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Arial" panose="020B0604020202020204" pitchFamily="34" charset="0"/>
                          <a:cs typeface="Arial" panose="020B0604020202020204" pitchFamily="34" charset="0"/>
                        </a:rPr>
                        <a:t>49%</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82966"/>
                  </a:ext>
                </a:extLst>
              </a:tr>
              <a:tr h="646039">
                <a:tc>
                  <a:txBody>
                    <a:bodyPr/>
                    <a:lstStyle/>
                    <a:p>
                      <a:pPr algn="ctr"/>
                      <a:r>
                        <a:rPr lang="en-GB" sz="2800">
                          <a:latin typeface="Arial" panose="020B0604020202020204" pitchFamily="34" charset="0"/>
                          <a:cs typeface="Arial" panose="020B0604020202020204" pitchFamily="34" charset="0"/>
                        </a:rPr>
                        <a:t>Calcium</a:t>
                      </a:r>
                      <a:endParaRPr lang="en-US" sz="28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14%</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4486245"/>
                  </a:ext>
                </a:extLst>
              </a:tr>
              <a:tr h="646039">
                <a:tc>
                  <a:txBody>
                    <a:bodyPr/>
                    <a:lstStyle/>
                    <a:p>
                      <a:pPr algn="ctr"/>
                      <a:r>
                        <a:rPr lang="en-US" sz="2800">
                          <a:latin typeface="Arial" panose="020B0604020202020204" pitchFamily="34" charset="0"/>
                          <a:cs typeface="Arial" panose="020B0604020202020204" pitchFamily="34" charset="0"/>
                        </a:rPr>
                        <a:t>Zinc</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20%</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47302"/>
                  </a:ext>
                </a:extLst>
              </a:tr>
              <a:tr h="646039">
                <a:tc>
                  <a:txBody>
                    <a:bodyPr/>
                    <a:lstStyle/>
                    <a:p>
                      <a:pPr algn="ctr"/>
                      <a:r>
                        <a:rPr lang="en-US" sz="2800">
                          <a:latin typeface="Arial" panose="020B0604020202020204" pitchFamily="34" charset="0"/>
                          <a:cs typeface="Arial" panose="020B0604020202020204" pitchFamily="34" charset="0"/>
                        </a:rPr>
                        <a:t>Iodine</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19%</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485504"/>
                  </a:ext>
                </a:extLst>
              </a:tr>
              <a:tr h="646039">
                <a:tc>
                  <a:txBody>
                    <a:bodyPr/>
                    <a:lstStyle/>
                    <a:p>
                      <a:pPr algn="ctr"/>
                      <a:r>
                        <a:rPr lang="en-US" sz="2800">
                          <a:latin typeface="Arial" panose="020B0604020202020204" pitchFamily="34" charset="0"/>
                          <a:cs typeface="Arial" panose="020B0604020202020204" pitchFamily="34" charset="0"/>
                        </a:rPr>
                        <a:t>Vitamin A</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923921"/>
                  </a:ext>
                </a:extLst>
              </a:tr>
              <a:tr h="646039">
                <a:tc>
                  <a:txBody>
                    <a:bodyPr/>
                    <a:lstStyle/>
                    <a:p>
                      <a:pPr algn="ctr"/>
                      <a:r>
                        <a:rPr lang="en-US" sz="2800">
                          <a:latin typeface="Arial" panose="020B0604020202020204" pitchFamily="34" charset="0"/>
                          <a:cs typeface="Arial" panose="020B0604020202020204" pitchFamily="34" charset="0"/>
                        </a:rPr>
                        <a:t>Riboflavin (B</a:t>
                      </a:r>
                      <a:r>
                        <a:rPr lang="en-US" sz="2800" baseline="-25000">
                          <a:latin typeface="Arial" panose="020B0604020202020204" pitchFamily="34" charset="0"/>
                          <a:cs typeface="Arial" panose="020B0604020202020204" pitchFamily="34" charset="0"/>
                        </a:rPr>
                        <a:t>2</a:t>
                      </a:r>
                      <a:r>
                        <a:rPr lang="en-US" sz="2800" baseline="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13%</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solidFill>
                            <a:schemeClr val="tx1"/>
                          </a:solidFill>
                          <a:latin typeface="Arial" panose="020B0604020202020204" pitchFamily="34" charset="0"/>
                          <a:cs typeface="Arial" panose="020B0604020202020204" pitchFamily="34" charset="0"/>
                        </a:rPr>
                        <a:t>22%</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66272"/>
                  </a:ext>
                </a:extLst>
              </a:tr>
            </a:tbl>
          </a:graphicData>
        </a:graphic>
      </p:graphicFrame>
      <p:sp>
        <p:nvSpPr>
          <p:cNvPr id="3" name="TextBox 2">
            <a:extLst>
              <a:ext uri="{FF2B5EF4-FFF2-40B4-BE49-F238E27FC236}">
                <a16:creationId xmlns:a16="http://schemas.microsoft.com/office/drawing/2014/main" id="{AE9E3E08-B2DD-1844-8313-93A46D4143F4}"/>
              </a:ext>
            </a:extLst>
          </p:cNvPr>
          <p:cNvSpPr txBox="1"/>
          <p:nvPr/>
        </p:nvSpPr>
        <p:spPr>
          <a:xfrm>
            <a:off x="576197" y="413359"/>
            <a:ext cx="7816241" cy="646331"/>
          </a:xfrm>
          <a:prstGeom prst="rect">
            <a:avLst/>
          </a:prstGeom>
          <a:noFill/>
        </p:spPr>
        <p:txBody>
          <a:bodyPr wrap="square" rtlCol="0">
            <a:spAutoFit/>
          </a:bodyPr>
          <a:lstStyle/>
          <a:p>
            <a:pPr algn="l"/>
            <a:r>
              <a:rPr lang="en-US" sz="3600">
                <a:latin typeface="Georgia" panose="02040502050405020303" pitchFamily="18" charset="0"/>
                <a:cs typeface="Arial" panose="020B0604020202020204" pitchFamily="34" charset="0"/>
              </a:rPr>
              <a:t>Vitamins and minerals (11-18 years)</a:t>
            </a:r>
          </a:p>
        </p:txBody>
      </p:sp>
      <p:sp>
        <p:nvSpPr>
          <p:cNvPr id="4" name="TextBox 3">
            <a:extLst>
              <a:ext uri="{FF2B5EF4-FFF2-40B4-BE49-F238E27FC236}">
                <a16:creationId xmlns:a16="http://schemas.microsoft.com/office/drawing/2014/main" id="{35233B75-6925-4BF2-AD97-C96F4F93676F}"/>
              </a:ext>
            </a:extLst>
          </p:cNvPr>
          <p:cNvSpPr txBox="1"/>
          <p:nvPr/>
        </p:nvSpPr>
        <p:spPr>
          <a:xfrm>
            <a:off x="128585" y="6153126"/>
            <a:ext cx="6365631" cy="307777"/>
          </a:xfrm>
          <a:prstGeom prst="rect">
            <a:avLst/>
          </a:prstGeom>
          <a:noFill/>
        </p:spPr>
        <p:txBody>
          <a:bodyPr wrap="square" rtlCol="0">
            <a:spAutoFit/>
          </a:bodyPr>
          <a:lstStyle/>
          <a:p>
            <a:pPr algn="l"/>
            <a:r>
              <a:rPr lang="en-GB" sz="1400">
                <a:hlinkClick r:id="rId3"/>
              </a:rPr>
              <a:t>NDNS: results from years 9 to 11 (2016 to 2017 and 2018 to 2019)</a:t>
            </a:r>
            <a:endParaRPr lang="en-GB" sz="1400"/>
          </a:p>
        </p:txBody>
      </p:sp>
      <p:sp>
        <p:nvSpPr>
          <p:cNvPr id="5" name="Rectangle 4">
            <a:extLst>
              <a:ext uri="{FF2B5EF4-FFF2-40B4-BE49-F238E27FC236}">
                <a16:creationId xmlns:a16="http://schemas.microsoft.com/office/drawing/2014/main" id="{87CF6991-206A-4C12-94ED-DEDA26B88687}"/>
              </a:ext>
            </a:extLst>
          </p:cNvPr>
          <p:cNvSpPr/>
          <p:nvPr/>
        </p:nvSpPr>
        <p:spPr>
          <a:xfrm>
            <a:off x="1990174" y="2261503"/>
            <a:ext cx="8117058" cy="341163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t>What about Vitamin D?</a:t>
            </a:r>
          </a:p>
        </p:txBody>
      </p:sp>
    </p:spTree>
    <p:extLst>
      <p:ext uri="{BB962C8B-B14F-4D97-AF65-F5344CB8AC3E}">
        <p14:creationId xmlns:p14="http://schemas.microsoft.com/office/powerpoint/2010/main" val="15453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59AD-8722-6E48-9C92-74E659293643}"/>
              </a:ext>
            </a:extLst>
          </p:cNvPr>
          <p:cNvSpPr>
            <a:spLocks noGrp="1"/>
          </p:cNvSpPr>
          <p:nvPr>
            <p:ph type="ctrTitle"/>
          </p:nvPr>
        </p:nvSpPr>
        <p:spPr/>
        <p:txBody>
          <a:bodyPr>
            <a:normAutofit/>
          </a:bodyPr>
          <a:lstStyle/>
          <a:p>
            <a:r>
              <a:rPr lang="en-US"/>
              <a:t>Key consideration – bone mass</a:t>
            </a:r>
          </a:p>
        </p:txBody>
      </p:sp>
      <p:pic>
        <p:nvPicPr>
          <p:cNvPr id="10" name="Picture Placeholder 9" descr="Chart&#10;&#10;Description automatically generated">
            <a:extLst>
              <a:ext uri="{FF2B5EF4-FFF2-40B4-BE49-F238E27FC236}">
                <a16:creationId xmlns:a16="http://schemas.microsoft.com/office/drawing/2014/main" id="{1151809C-B4AD-49E0-9EE3-4EFEC8B08EB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015789" y="1902347"/>
            <a:ext cx="5694948" cy="3648221"/>
          </a:xfrm>
        </p:spPr>
      </p:pic>
      <p:sp>
        <p:nvSpPr>
          <p:cNvPr id="12" name="Text Placeholder 2">
            <a:extLst>
              <a:ext uri="{FF2B5EF4-FFF2-40B4-BE49-F238E27FC236}">
                <a16:creationId xmlns:a16="http://schemas.microsoft.com/office/drawing/2014/main" id="{B8E269BB-964D-4F78-AC83-C5165D83B65B}"/>
              </a:ext>
            </a:extLst>
          </p:cNvPr>
          <p:cNvSpPr txBox="1">
            <a:spLocks/>
          </p:cNvSpPr>
          <p:nvPr/>
        </p:nvSpPr>
        <p:spPr>
          <a:xfrm>
            <a:off x="1155561" y="2022460"/>
            <a:ext cx="4202501"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2"/>
                </a:solidFill>
              </a:rPr>
              <a:t>Calcium</a:t>
            </a:r>
          </a:p>
          <a:p>
            <a:pPr algn="ctr">
              <a:lnSpc>
                <a:spcPct val="100000"/>
              </a:lnSpc>
            </a:pPr>
            <a:r>
              <a:rPr lang="en-US" sz="6600" b="1"/>
              <a:t>+</a:t>
            </a:r>
          </a:p>
          <a:p>
            <a:pPr algn="ctr">
              <a:lnSpc>
                <a:spcPct val="100000"/>
              </a:lnSpc>
            </a:pPr>
            <a:r>
              <a:rPr lang="en-US" sz="6600" b="1">
                <a:solidFill>
                  <a:schemeClr val="accent5"/>
                </a:solidFill>
              </a:rPr>
              <a:t>Vitamin D</a:t>
            </a:r>
          </a:p>
        </p:txBody>
      </p:sp>
      <p:pic>
        <p:nvPicPr>
          <p:cNvPr id="17" name="Graphic 16" descr="Sun with solid fill">
            <a:extLst>
              <a:ext uri="{FF2B5EF4-FFF2-40B4-BE49-F238E27FC236}">
                <a16:creationId xmlns:a16="http://schemas.microsoft.com/office/drawing/2014/main" id="{6033B6F5-1222-4781-B755-1478310277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161" y="4367463"/>
            <a:ext cx="914400" cy="914400"/>
          </a:xfrm>
          <a:prstGeom prst="rect">
            <a:avLst/>
          </a:prstGeom>
        </p:spPr>
      </p:pic>
      <p:pic>
        <p:nvPicPr>
          <p:cNvPr id="19" name="Graphic 18" descr="Bone outline">
            <a:extLst>
              <a:ext uri="{FF2B5EF4-FFF2-40B4-BE49-F238E27FC236}">
                <a16:creationId xmlns:a16="http://schemas.microsoft.com/office/drawing/2014/main" id="{BF6A602A-3CA4-4822-A2E2-8B1BFBE81A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327" y="2061411"/>
            <a:ext cx="914400" cy="914400"/>
          </a:xfrm>
          <a:prstGeom prst="rect">
            <a:avLst/>
          </a:prstGeom>
        </p:spPr>
      </p:pic>
      <p:sp>
        <p:nvSpPr>
          <p:cNvPr id="7" name="TextBox 6">
            <a:extLst>
              <a:ext uri="{FF2B5EF4-FFF2-40B4-BE49-F238E27FC236}">
                <a16:creationId xmlns:a16="http://schemas.microsoft.com/office/drawing/2014/main" id="{6B36100C-C973-49F9-B055-E64E0EC80C53}"/>
              </a:ext>
            </a:extLst>
          </p:cNvPr>
          <p:cNvSpPr txBox="1"/>
          <p:nvPr/>
        </p:nvSpPr>
        <p:spPr>
          <a:xfrm>
            <a:off x="133642" y="5999238"/>
            <a:ext cx="6365631" cy="523220"/>
          </a:xfrm>
          <a:prstGeom prst="rect">
            <a:avLst/>
          </a:prstGeom>
          <a:noFill/>
        </p:spPr>
        <p:txBody>
          <a:bodyPr wrap="square" rtlCol="0">
            <a:spAutoFit/>
          </a:bodyPr>
          <a:lstStyle/>
          <a:p>
            <a:pPr algn="l"/>
            <a:r>
              <a:rPr lang="en-GB" sz="1400">
                <a:hlinkClick r:id="rId8"/>
              </a:rPr>
              <a:t>Weaver et al., 2016</a:t>
            </a:r>
            <a:endParaRPr lang="en-GB" sz="1400"/>
          </a:p>
          <a:p>
            <a:pPr algn="l"/>
            <a:r>
              <a:rPr lang="en-GB" sz="1400">
                <a:hlinkClick r:id="rId9"/>
              </a:rPr>
              <a:t>NHS, 2020</a:t>
            </a:r>
            <a:endParaRPr lang="en-GB" sz="1400"/>
          </a:p>
        </p:txBody>
      </p:sp>
    </p:spTree>
    <p:extLst>
      <p:ext uri="{BB962C8B-B14F-4D97-AF65-F5344CB8AC3E}">
        <p14:creationId xmlns:p14="http://schemas.microsoft.com/office/powerpoint/2010/main" val="238009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42F3BA-3A3F-C846-8650-5E7C53723735}"/>
              </a:ext>
            </a:extLst>
          </p:cNvPr>
          <p:cNvSpPr>
            <a:spLocks noGrp="1"/>
          </p:cNvSpPr>
          <p:nvPr>
            <p:ph type="ctrTitle"/>
          </p:nvPr>
        </p:nvSpPr>
        <p:spPr>
          <a:xfrm>
            <a:off x="808892" y="703384"/>
            <a:ext cx="10433208" cy="691661"/>
          </a:xfrm>
        </p:spPr>
        <p:txBody>
          <a:bodyPr/>
          <a:lstStyle/>
          <a:p>
            <a:r>
              <a:rPr lang="en-US"/>
              <a:t>Eating habits through the teenage years</a:t>
            </a:r>
          </a:p>
        </p:txBody>
      </p:sp>
      <p:sp>
        <p:nvSpPr>
          <p:cNvPr id="6" name="Text Placeholder 3">
            <a:extLst>
              <a:ext uri="{FF2B5EF4-FFF2-40B4-BE49-F238E27FC236}">
                <a16:creationId xmlns:a16="http://schemas.microsoft.com/office/drawing/2014/main" id="{B7706FDF-C779-244C-AA26-1562F02570B7}"/>
              </a:ext>
            </a:extLst>
          </p:cNvPr>
          <p:cNvSpPr>
            <a:spLocks noGrp="1"/>
          </p:cNvSpPr>
          <p:nvPr>
            <p:ph type="body" sz="quarter" idx="4294967295"/>
          </p:nvPr>
        </p:nvSpPr>
        <p:spPr>
          <a:xfrm>
            <a:off x="808892" y="1834018"/>
            <a:ext cx="5113962" cy="4320598"/>
          </a:xfrm>
        </p:spPr>
        <p:txBody>
          <a:bodyPr>
            <a:normAutofit/>
          </a:bodyPr>
          <a:lstStyle/>
          <a:p>
            <a:pPr>
              <a:buClr>
                <a:schemeClr val="accent1"/>
              </a:buClr>
            </a:pPr>
            <a:r>
              <a:rPr lang="en-US" sz="2400"/>
              <a:t>Less influence from parents, more influence from peers</a:t>
            </a:r>
          </a:p>
          <a:p>
            <a:pPr>
              <a:buClr>
                <a:schemeClr val="accent1"/>
              </a:buClr>
            </a:pPr>
            <a:r>
              <a:rPr lang="en-US" sz="2400"/>
              <a:t>More independence to make food choices</a:t>
            </a:r>
          </a:p>
          <a:p>
            <a:pPr>
              <a:buClr>
                <a:schemeClr val="accent1"/>
              </a:buClr>
            </a:pPr>
            <a:r>
              <a:rPr lang="en-US" sz="2400"/>
              <a:t>Easier access to nutrient-poor foods</a:t>
            </a:r>
          </a:p>
          <a:p>
            <a:pPr>
              <a:buClr>
                <a:schemeClr val="accent1"/>
              </a:buClr>
            </a:pPr>
            <a:r>
              <a:rPr lang="en-US" sz="2400"/>
              <a:t>Propensity to overeat foods high in fat, sugars and salt</a:t>
            </a:r>
          </a:p>
          <a:p>
            <a:pPr>
              <a:buClr>
                <a:schemeClr val="accent1"/>
              </a:buClr>
            </a:pPr>
            <a:endParaRPr lang="en-US" sz="2400"/>
          </a:p>
        </p:txBody>
      </p:sp>
      <p:pic>
        <p:nvPicPr>
          <p:cNvPr id="14" name="Picture Placeholder 13" descr="A group of people in a kitchen&#10;&#10;Description automatically generated with medium confidence">
            <a:extLst>
              <a:ext uri="{FF2B5EF4-FFF2-40B4-BE49-F238E27FC236}">
                <a16:creationId xmlns:a16="http://schemas.microsoft.com/office/drawing/2014/main" id="{7833C06B-2F08-47A8-8669-4E377D91650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488482" y="1834018"/>
            <a:ext cx="4294064" cy="4285427"/>
          </a:xfrm>
        </p:spPr>
      </p:pic>
      <p:sp>
        <p:nvSpPr>
          <p:cNvPr id="15" name="TextBox 14">
            <a:extLst>
              <a:ext uri="{FF2B5EF4-FFF2-40B4-BE49-F238E27FC236}">
                <a16:creationId xmlns:a16="http://schemas.microsoft.com/office/drawing/2014/main" id="{676497B7-E09B-4B66-97C6-184AA5566295}"/>
              </a:ext>
            </a:extLst>
          </p:cNvPr>
          <p:cNvSpPr txBox="1"/>
          <p:nvPr/>
        </p:nvSpPr>
        <p:spPr>
          <a:xfrm>
            <a:off x="105506" y="6007984"/>
            <a:ext cx="6365631" cy="738664"/>
          </a:xfrm>
          <a:prstGeom prst="rect">
            <a:avLst/>
          </a:prstGeom>
          <a:noFill/>
        </p:spPr>
        <p:txBody>
          <a:bodyPr wrap="square" rtlCol="0">
            <a:spAutoFit/>
          </a:bodyPr>
          <a:lstStyle/>
          <a:p>
            <a:pPr algn="l"/>
            <a:r>
              <a:rPr lang="en-GB" sz="1400">
                <a:hlinkClick r:id="rId4"/>
              </a:rPr>
              <a:t>Lowe, Morton and </a:t>
            </a:r>
            <a:r>
              <a:rPr lang="en-GB" sz="1400" err="1">
                <a:hlinkClick r:id="rId4"/>
              </a:rPr>
              <a:t>Reichelt</a:t>
            </a:r>
            <a:r>
              <a:rPr lang="en-GB" sz="1400">
                <a:hlinkClick r:id="rId4"/>
              </a:rPr>
              <a:t>, 2020</a:t>
            </a:r>
            <a:endParaRPr lang="en-GB" sz="1400"/>
          </a:p>
          <a:p>
            <a:pPr algn="l"/>
            <a:r>
              <a:rPr lang="en-GB" sz="1400">
                <a:hlinkClick r:id="rId5"/>
              </a:rPr>
              <a:t>Ragliene and </a:t>
            </a:r>
            <a:r>
              <a:rPr lang="en-GB" sz="1400" err="1">
                <a:hlinkClick r:id="rId5"/>
              </a:rPr>
              <a:t>Grønhøj</a:t>
            </a:r>
            <a:r>
              <a:rPr lang="en-GB" sz="1400">
                <a:hlinkClick r:id="rId5"/>
              </a:rPr>
              <a:t>, 2020</a:t>
            </a:r>
            <a:endParaRPr lang="en-GB" sz="1400"/>
          </a:p>
          <a:p>
            <a:pPr algn="l"/>
            <a:endParaRPr lang="en-GB" sz="1400"/>
          </a:p>
        </p:txBody>
      </p:sp>
    </p:spTree>
    <p:extLst>
      <p:ext uri="{BB962C8B-B14F-4D97-AF65-F5344CB8AC3E}">
        <p14:creationId xmlns:p14="http://schemas.microsoft.com/office/powerpoint/2010/main" val="2689269343"/>
      </p:ext>
    </p:extLst>
  </p:cSld>
  <p:clrMapOvr>
    <a:masterClrMapping/>
  </p:clrMapOvr>
</p:sld>
</file>

<file path=ppt/theme/theme1.xml><?xml version="1.0" encoding="utf-8"?>
<a:theme xmlns:a="http://schemas.openxmlformats.org/drawingml/2006/main" name="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core_Final.potx" id="{1CD4080F-D04A-43E6-985F-2DDF769CC79C}" vid="{F678C2D7-D49A-4AC6-A045-C30739E864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3F1269-12CB-4DC7-B489-454ED5B98202}">
  <ds:schemaRefs>
    <ds:schemaRef ds:uri="http://schemas.microsoft.com/sharepoint/v3/contenttype/forms"/>
  </ds:schemaRefs>
</ds:datastoreItem>
</file>

<file path=customXml/itemProps2.xml><?xml version="1.0" encoding="utf-8"?>
<ds:datastoreItem xmlns:ds="http://schemas.openxmlformats.org/officeDocument/2006/customXml" ds:itemID="{22325598-D3BD-4598-8C1F-EBB047447598}">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2607A0-CB04-499A-863B-3B807C1C2487}">
  <ds:schemaRefs>
    <ds:schemaRef ds:uri="http://purl.org/dc/elements/1.1/"/>
    <ds:schemaRef ds:uri="ead97cfe-a968-427f-b02b-893e6ba0355a"/>
    <ds:schemaRef ds:uri="c53071f4-7f44-43fd-895c-8e7b6a3746b0"/>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BNF-PPT-Core_Final</Template>
  <TotalTime>0</TotalTime>
  <Words>2360</Words>
  <Application>Microsoft Office PowerPoint</Application>
  <PresentationFormat>Widescreen</PresentationFormat>
  <Paragraphs>268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Frutiger W01</vt:lpstr>
      <vt:lpstr>Georgia</vt:lpstr>
      <vt:lpstr>Segoe UI</vt:lpstr>
      <vt:lpstr>Office Theme</vt:lpstr>
      <vt:lpstr>Teenagers: health status and nutrition knowledge</vt:lpstr>
      <vt:lpstr>Importance of nutrition during  childhood and adolescence</vt:lpstr>
      <vt:lpstr>Health status in children and young people</vt:lpstr>
      <vt:lpstr>Health status in children and young people</vt:lpstr>
      <vt:lpstr>Health status in children and young people</vt:lpstr>
      <vt:lpstr>Vitamins and Minerals</vt:lpstr>
      <vt:lpstr>PowerPoint Presentation</vt:lpstr>
      <vt:lpstr>Key consideration – bone mass</vt:lpstr>
      <vt:lpstr>Eating habits through the teenage years</vt:lpstr>
      <vt:lpstr>A confluence of influences</vt:lpstr>
      <vt:lpstr>How can we support teenagers in school?</vt:lpstr>
      <vt:lpstr>How can we support teenagers?</vt:lpstr>
      <vt:lpstr>Inform</vt:lpstr>
      <vt:lpstr>Apply</vt:lpstr>
      <vt:lpstr>Support</vt:lpstr>
      <vt:lpstr>Engage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status in  UK teenagers</dc:title>
  <dc:creator>Ewen Trafford</dc:creator>
  <cp:lastModifiedBy>Roy Ballam</cp:lastModifiedBy>
  <cp:revision>1</cp:revision>
  <dcterms:created xsi:type="dcterms:W3CDTF">2021-09-21T07:19:25Z</dcterms:created>
  <dcterms:modified xsi:type="dcterms:W3CDTF">2021-10-04T13:54:56Z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