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gIU75nk44BIsjClcAY1J52ic7B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4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841247" y="1179594"/>
            <a:ext cx="4609057" cy="2610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en-GB" sz="4200" b="1"/>
              <a:t>The Future of Food Education: An ECT’s Perspective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841247" y="4226518"/>
            <a:ext cx="4609057" cy="972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/>
              <a:t>Charlotte Caruana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/>
              <a:t>Teacher of Food and Nutrition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0" y="0"/>
            <a:ext cx="5532876" cy="1290953"/>
          </a:xfrm>
          <a:custGeom>
            <a:avLst/>
            <a:gdLst/>
            <a:ahLst/>
            <a:cxnLst/>
            <a:rect l="l" t="t" r="r" b="b"/>
            <a:pathLst>
              <a:path w="5532876" h="1290953" extrusionOk="0">
                <a:moveTo>
                  <a:pt x="0" y="0"/>
                </a:moveTo>
                <a:lnTo>
                  <a:pt x="5532876" y="0"/>
                </a:lnTo>
                <a:lnTo>
                  <a:pt x="4936972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5097841" y="1"/>
            <a:ext cx="7094159" cy="1290953"/>
          </a:xfrm>
          <a:custGeom>
            <a:avLst/>
            <a:gdLst/>
            <a:ahLst/>
            <a:cxnLst/>
            <a:rect l="l" t="t" r="r" b="b"/>
            <a:pathLst>
              <a:path w="7094159" h="1290953" extrusionOk="0">
                <a:moveTo>
                  <a:pt x="595904" y="0"/>
                </a:moveTo>
                <a:lnTo>
                  <a:pt x="7094159" y="0"/>
                </a:lnTo>
                <a:lnTo>
                  <a:pt x="7094159" y="1290553"/>
                </a:lnTo>
                <a:lnTo>
                  <a:pt x="5920618" y="1290553"/>
                </a:lnTo>
                <a:lnTo>
                  <a:pt x="5920618" y="1290953"/>
                </a:lnTo>
                <a:lnTo>
                  <a:pt x="2729248" y="1290953"/>
                </a:lnTo>
                <a:lnTo>
                  <a:pt x="2574303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8" name="Google Shape;88;p1" descr="See the source imag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07579" y="2819714"/>
            <a:ext cx="5079371" cy="1155556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6622116" y="5450103"/>
            <a:ext cx="5569884" cy="1407897"/>
          </a:xfrm>
          <a:custGeom>
            <a:avLst/>
            <a:gdLst/>
            <a:ahLst/>
            <a:cxnLst/>
            <a:rect l="l" t="t" r="r" b="b"/>
            <a:pathLst>
              <a:path w="5569884" h="1407897" extrusionOk="0">
                <a:moveTo>
                  <a:pt x="652041" y="0"/>
                </a:moveTo>
                <a:lnTo>
                  <a:pt x="5569884" y="0"/>
                </a:lnTo>
                <a:lnTo>
                  <a:pt x="5569884" y="1407897"/>
                </a:lnTo>
                <a:lnTo>
                  <a:pt x="0" y="1407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0" y="5450103"/>
            <a:ext cx="7114535" cy="1407897"/>
          </a:xfrm>
          <a:custGeom>
            <a:avLst/>
            <a:gdLst/>
            <a:ahLst/>
            <a:cxnLst/>
            <a:rect l="l" t="t" r="r" b="b"/>
            <a:pathLst>
              <a:path w="7114535" h="1407897" extrusionOk="0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462495" y="1407897"/>
                </a:lnTo>
                <a:lnTo>
                  <a:pt x="0" y="1407897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My Background</a:t>
            </a:r>
            <a:endParaRPr/>
          </a:p>
        </p:txBody>
      </p:sp>
      <p:sp>
        <p:nvSpPr>
          <p:cNvPr id="96" name="Google Shape;96;p2"/>
          <p:cNvSpPr/>
          <p:nvPr/>
        </p:nvSpPr>
        <p:spPr>
          <a:xfrm>
            <a:off x="1" y="0"/>
            <a:ext cx="1764099" cy="1558212"/>
          </a:xfrm>
          <a:custGeom>
            <a:avLst/>
            <a:gdLst/>
            <a:ahLst/>
            <a:cxnLst/>
            <a:rect l="l" t="t" r="r" b="b"/>
            <a:pathLst>
              <a:path w="1764099" h="1558212" extrusionOk="0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/>
          <p:nvPr/>
        </p:nvSpPr>
        <p:spPr>
          <a:xfrm>
            <a:off x="1" y="1691817"/>
            <a:ext cx="12191999" cy="5166360"/>
          </a:xfrm>
          <a:custGeom>
            <a:avLst/>
            <a:gdLst/>
            <a:ahLst/>
            <a:cxnLst/>
            <a:rect l="l" t="t" r="r" b="b"/>
            <a:pathLst>
              <a:path w="12191999" h="5166360" extrusionOk="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/>
          <p:nvPr/>
        </p:nvSpPr>
        <p:spPr>
          <a:xfrm>
            <a:off x="0" y="1691641"/>
            <a:ext cx="971654" cy="2096979"/>
          </a:xfrm>
          <a:custGeom>
            <a:avLst/>
            <a:gdLst/>
            <a:ahLst/>
            <a:cxnLst/>
            <a:rect l="l" t="t" r="r" b="b"/>
            <a:pathLst>
              <a:path w="971654" h="2096979" extrusionOk="0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 txBox="1">
            <a:spLocks noGrp="1"/>
          </p:cNvSpPr>
          <p:nvPr>
            <p:ph type="body" idx="1"/>
          </p:nvPr>
        </p:nvSpPr>
        <p:spPr>
          <a:xfrm>
            <a:off x="1030790" y="2219585"/>
            <a:ext cx="4965320" cy="4110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1F1E"/>
              </a:buClr>
              <a:buSzPts val="2400"/>
              <a:buChar char="•"/>
            </a:pPr>
            <a:r>
              <a:rPr lang="en-GB" sz="2400" b="0" i="0" dirty="0">
                <a:solidFill>
                  <a:srgbClr val="201F1E"/>
                </a:solidFill>
                <a:latin typeface="Calibri"/>
                <a:ea typeface="Calibri"/>
                <a:cs typeface="Calibri"/>
                <a:sym typeface="Calibri"/>
              </a:rPr>
              <a:t>Previous role within schools aimed at supporting children and young people with SEMH and special educational needs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b="0" i="0" dirty="0">
              <a:solidFill>
                <a:srgbClr val="201F1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1F1E"/>
              </a:buClr>
              <a:buSzPts val="2400"/>
              <a:buChar char="•"/>
            </a:pPr>
            <a:r>
              <a:rPr lang="en-GB" sz="2400" dirty="0">
                <a:solidFill>
                  <a:srgbClr val="201F1E"/>
                </a:solidFill>
                <a:latin typeface="Calibri"/>
                <a:ea typeface="Calibri"/>
                <a:cs typeface="Calibri"/>
                <a:sym typeface="Calibri"/>
              </a:rPr>
              <a:t>Large emphasis on practical cooking skills and promoting independence</a:t>
            </a:r>
            <a:endParaRPr dirty="0"/>
          </a:p>
          <a:p>
            <a:pPr marL="22860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b="0" i="0" dirty="0">
              <a:solidFill>
                <a:srgbClr val="201F1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1F1E"/>
              </a:buClr>
              <a:buSzPts val="2400"/>
              <a:buChar char="•"/>
            </a:pPr>
            <a:r>
              <a:rPr lang="en-GB" sz="2400" b="0" i="0" dirty="0">
                <a:solidFill>
                  <a:srgbClr val="201F1E"/>
                </a:solidFill>
                <a:latin typeface="Calibri"/>
                <a:ea typeface="Calibri"/>
                <a:cs typeface="Calibri"/>
                <a:sym typeface="Calibri"/>
              </a:rPr>
              <a:t>KS4 success with BTEC Hom</a:t>
            </a:r>
            <a:r>
              <a:rPr lang="en-GB" sz="2400" dirty="0">
                <a:solidFill>
                  <a:srgbClr val="201F1E"/>
                </a:solidFill>
                <a:latin typeface="Calibri"/>
                <a:ea typeface="Calibri"/>
                <a:cs typeface="Calibri"/>
                <a:sym typeface="Calibri"/>
              </a:rPr>
              <a:t>e Cooking Skills</a:t>
            </a:r>
            <a:endParaRPr sz="2400" b="0" i="0" dirty="0">
              <a:solidFill>
                <a:srgbClr val="201F1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</p:txBody>
      </p:sp>
      <p:sp>
        <p:nvSpPr>
          <p:cNvPr id="100" name="Google Shape;100;p2"/>
          <p:cNvSpPr txBox="1"/>
          <p:nvPr/>
        </p:nvSpPr>
        <p:spPr>
          <a:xfrm>
            <a:off x="6611395" y="1955585"/>
            <a:ext cx="4965320" cy="4669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1F1E"/>
              </a:buClr>
              <a:buSzPts val="2400"/>
              <a:buFont typeface="Arial"/>
              <a:buChar char="•"/>
            </a:pPr>
            <a:r>
              <a:rPr lang="en-GB" sz="2400" b="0" i="0" u="none" strike="noStrike" cap="none" dirty="0">
                <a:solidFill>
                  <a:srgbClr val="201F1E"/>
                </a:solidFill>
                <a:latin typeface="Calibri"/>
                <a:ea typeface="Calibri"/>
                <a:cs typeface="Calibri"/>
                <a:sym typeface="Calibri"/>
              </a:rPr>
              <a:t>Current role as a first year ECT of Food and Nutrition at The Coopers’ Company and Coborn School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rgbClr val="201F1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1F1E"/>
              </a:buClr>
              <a:buSzPts val="2400"/>
              <a:buFont typeface="Arial"/>
              <a:buChar char="•"/>
            </a:pPr>
            <a:r>
              <a:rPr lang="en-GB" sz="2400" b="0" i="0" u="none" strike="noStrike" cap="none" dirty="0">
                <a:solidFill>
                  <a:srgbClr val="201F1E"/>
                </a:solidFill>
                <a:latin typeface="Calibri"/>
                <a:ea typeface="Calibri"/>
                <a:cs typeface="Calibri"/>
                <a:sym typeface="Calibri"/>
              </a:rPr>
              <a:t>Small department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rgbClr val="201F1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1F1E"/>
              </a:buClr>
              <a:buSzPts val="2400"/>
              <a:buFont typeface="Arial"/>
              <a:buChar char="•"/>
            </a:pPr>
            <a:r>
              <a:rPr lang="en-GB" sz="2400" b="0" i="0" u="none" strike="noStrike" cap="none" dirty="0">
                <a:solidFill>
                  <a:srgbClr val="201F1E"/>
                </a:solidFill>
                <a:latin typeface="Calibri"/>
                <a:ea typeface="Calibri"/>
                <a:cs typeface="Calibri"/>
                <a:sym typeface="Calibri"/>
              </a:rPr>
              <a:t>Provide weekly Food &amp; Nutrition education for all KS3 students, Year 7 on split carousel with D&amp;T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rgbClr val="201F1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1F1E"/>
              </a:buClr>
              <a:buSzPts val="2400"/>
              <a:buFont typeface="Arial"/>
              <a:buChar char="•"/>
            </a:pPr>
            <a:r>
              <a:rPr lang="en-GB" sz="2400" dirty="0">
                <a:solidFill>
                  <a:srgbClr val="201F1E"/>
                </a:solidFill>
                <a:latin typeface="Calibri"/>
                <a:ea typeface="Calibri"/>
                <a:cs typeface="Calibri"/>
                <a:sym typeface="Calibri"/>
              </a:rPr>
              <a:t>Generally high </a:t>
            </a:r>
            <a:r>
              <a:rPr lang="en-GB" sz="2400" b="0" i="0" u="none" strike="noStrike" cap="none" dirty="0">
                <a:solidFill>
                  <a:srgbClr val="201F1E"/>
                </a:solidFill>
                <a:latin typeface="Calibri"/>
                <a:ea typeface="Calibri"/>
                <a:cs typeface="Calibri"/>
                <a:sym typeface="Calibri"/>
              </a:rPr>
              <a:t>attaining students with high aspirations</a:t>
            </a:r>
            <a:endParaRPr dirty="0"/>
          </a:p>
        </p:txBody>
      </p:sp>
      <p:pic>
        <p:nvPicPr>
          <p:cNvPr id="101" name="Google Shape;101;p2" descr="See the source imag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7906" y="422727"/>
            <a:ext cx="3517463" cy="8002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Food Education in 2021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7" name="Google Shape;107;p3"/>
          <p:cNvSpPr/>
          <p:nvPr/>
        </p:nvSpPr>
        <p:spPr>
          <a:xfrm>
            <a:off x="1" y="0"/>
            <a:ext cx="1764099" cy="1558212"/>
          </a:xfrm>
          <a:custGeom>
            <a:avLst/>
            <a:gdLst/>
            <a:ahLst/>
            <a:cxnLst/>
            <a:rect l="l" t="t" r="r" b="b"/>
            <a:pathLst>
              <a:path w="1764099" h="1558212" extrusionOk="0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08" name="Google Shape;108;p3"/>
          <p:cNvSpPr/>
          <p:nvPr/>
        </p:nvSpPr>
        <p:spPr>
          <a:xfrm>
            <a:off x="14287" y="1691640"/>
            <a:ext cx="12191999" cy="5166360"/>
          </a:xfrm>
          <a:custGeom>
            <a:avLst/>
            <a:gdLst/>
            <a:ahLst/>
            <a:cxnLst/>
            <a:rect l="l" t="t" r="r" b="b"/>
            <a:pathLst>
              <a:path w="12191999" h="5166360" extrusionOk="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lvl="0">
              <a:lnSpc>
                <a:spcPct val="90000"/>
              </a:lnSpc>
              <a:spcBef>
                <a:spcPts val="1000"/>
              </a:spcBef>
            </a:pPr>
            <a:endParaRPr sz="3200" b="0" i="0" u="none" strike="noStrike" cap="none" dirty="0">
              <a:solidFill>
                <a:schemeClr val="tx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09" name="Google Shape;109;p3"/>
          <p:cNvSpPr/>
          <p:nvPr/>
        </p:nvSpPr>
        <p:spPr>
          <a:xfrm>
            <a:off x="0" y="1691641"/>
            <a:ext cx="971654" cy="2096979"/>
          </a:xfrm>
          <a:custGeom>
            <a:avLst/>
            <a:gdLst/>
            <a:ahLst/>
            <a:cxnLst/>
            <a:rect l="l" t="t" r="r" b="b"/>
            <a:pathLst>
              <a:path w="971654" h="2096979" extrusionOk="0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111" name="Google Shape;111;p3" descr="See the source imag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7906" y="422727"/>
            <a:ext cx="3517463" cy="80022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31627ED-AC94-4BF9-A199-AB8FDC534076}"/>
              </a:ext>
            </a:extLst>
          </p:cNvPr>
          <p:cNvSpPr/>
          <p:nvPr/>
        </p:nvSpPr>
        <p:spPr>
          <a:xfrm>
            <a:off x="1573928" y="1860290"/>
            <a:ext cx="20890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Interesting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B632D58-15E9-4A4D-8EA5-BDF72B82D68D}"/>
              </a:ext>
            </a:extLst>
          </p:cNvPr>
          <p:cNvSpPr/>
          <p:nvPr/>
        </p:nvSpPr>
        <p:spPr>
          <a:xfrm>
            <a:off x="403576" y="4783532"/>
            <a:ext cx="23407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Undervalued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03B71A-7576-4157-B11C-EE78694359E6}"/>
              </a:ext>
            </a:extLst>
          </p:cNvPr>
          <p:cNvSpPr/>
          <p:nvPr/>
        </p:nvSpPr>
        <p:spPr>
          <a:xfrm>
            <a:off x="403576" y="6114826"/>
            <a:ext cx="34323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Thought Provoking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171E94-BF5A-4116-AF1C-4BFA9E3D1BF3}"/>
              </a:ext>
            </a:extLst>
          </p:cNvPr>
          <p:cNvSpPr/>
          <p:nvPr/>
        </p:nvSpPr>
        <p:spPr>
          <a:xfrm>
            <a:off x="1130997" y="3061577"/>
            <a:ext cx="17652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Extensive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0B26FB9-8BE0-45DD-9B16-768854080645}"/>
              </a:ext>
            </a:extLst>
          </p:cNvPr>
          <p:cNvSpPr/>
          <p:nvPr/>
        </p:nvSpPr>
        <p:spPr>
          <a:xfrm>
            <a:off x="5844056" y="1891852"/>
            <a:ext cx="16626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Creative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8A25B9-6C00-47A3-AF64-C322E25A7FD3}"/>
              </a:ext>
            </a:extLst>
          </p:cNvPr>
          <p:cNvSpPr/>
          <p:nvPr/>
        </p:nvSpPr>
        <p:spPr>
          <a:xfrm>
            <a:off x="3905132" y="2476627"/>
            <a:ext cx="17844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Engaging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7AD9538-CA20-4828-8AF9-7C81E6011F4D}"/>
              </a:ext>
            </a:extLst>
          </p:cNvPr>
          <p:cNvSpPr/>
          <p:nvPr/>
        </p:nvSpPr>
        <p:spPr>
          <a:xfrm>
            <a:off x="8972349" y="3958066"/>
            <a:ext cx="11849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Skilful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3388B8E-F216-4247-B669-BB7C9548D900}"/>
              </a:ext>
            </a:extLst>
          </p:cNvPr>
          <p:cNvSpPr/>
          <p:nvPr/>
        </p:nvSpPr>
        <p:spPr>
          <a:xfrm>
            <a:off x="2850475" y="3808096"/>
            <a:ext cx="8066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B7C013E-D410-48A9-B932-F70078B68241}"/>
              </a:ext>
            </a:extLst>
          </p:cNvPr>
          <p:cNvSpPr/>
          <p:nvPr/>
        </p:nvSpPr>
        <p:spPr>
          <a:xfrm>
            <a:off x="6427468" y="4967255"/>
            <a:ext cx="53896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Relatable to our Everyday Lives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6E8D7EA-E012-49E6-828F-7231A238DE53}"/>
              </a:ext>
            </a:extLst>
          </p:cNvPr>
          <p:cNvSpPr/>
          <p:nvPr/>
        </p:nvSpPr>
        <p:spPr>
          <a:xfrm>
            <a:off x="2995199" y="5295705"/>
            <a:ext cx="28488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Cross-Curricular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B5E971-05BF-4956-8666-8A69E1D5C548}"/>
              </a:ext>
            </a:extLst>
          </p:cNvPr>
          <p:cNvSpPr/>
          <p:nvPr/>
        </p:nvSpPr>
        <p:spPr>
          <a:xfrm>
            <a:off x="9384208" y="1978894"/>
            <a:ext cx="9124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Vast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2E65F24-8E8E-4284-B68E-27AF1737E2FB}"/>
              </a:ext>
            </a:extLst>
          </p:cNvPr>
          <p:cNvSpPr/>
          <p:nvPr/>
        </p:nvSpPr>
        <p:spPr>
          <a:xfrm>
            <a:off x="9122277" y="5980838"/>
            <a:ext cx="21259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Challenging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3533D0C-A175-42F7-9F9F-642ECE55AB0C}"/>
              </a:ext>
            </a:extLst>
          </p:cNvPr>
          <p:cNvSpPr/>
          <p:nvPr/>
        </p:nvSpPr>
        <p:spPr>
          <a:xfrm>
            <a:off x="8148627" y="2779507"/>
            <a:ext cx="16498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Essential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356F551-DA79-4B69-93FF-CD98CD630DA7}"/>
              </a:ext>
            </a:extLst>
          </p:cNvPr>
          <p:cNvSpPr/>
          <p:nvPr/>
        </p:nvSpPr>
        <p:spPr>
          <a:xfrm>
            <a:off x="5000716" y="5999306"/>
            <a:ext cx="16866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Scientific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7B0D132-5179-4DB2-BAE3-E647A40E72FA}"/>
              </a:ext>
            </a:extLst>
          </p:cNvPr>
          <p:cNvSpPr/>
          <p:nvPr/>
        </p:nvSpPr>
        <p:spPr>
          <a:xfrm>
            <a:off x="4372843" y="3256278"/>
            <a:ext cx="3240123" cy="1516101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 View of Food Education in 2021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1E590ED-A159-4999-A4FE-2121D78FAC01}"/>
              </a:ext>
            </a:extLst>
          </p:cNvPr>
          <p:cNvSpPr/>
          <p:nvPr/>
        </p:nvSpPr>
        <p:spPr>
          <a:xfrm>
            <a:off x="10086657" y="3288606"/>
            <a:ext cx="18549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Appealing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"/>
          <p:cNvSpPr txBox="1"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Student Voice</a:t>
            </a:r>
            <a:endParaRPr/>
          </a:p>
        </p:txBody>
      </p:sp>
      <p:sp>
        <p:nvSpPr>
          <p:cNvPr id="127" name="Google Shape;127;p5"/>
          <p:cNvSpPr/>
          <p:nvPr/>
        </p:nvSpPr>
        <p:spPr>
          <a:xfrm>
            <a:off x="1" y="0"/>
            <a:ext cx="1764099" cy="1558212"/>
          </a:xfrm>
          <a:custGeom>
            <a:avLst/>
            <a:gdLst/>
            <a:ahLst/>
            <a:cxnLst/>
            <a:rect l="l" t="t" r="r" b="b"/>
            <a:pathLst>
              <a:path w="1764099" h="1558212" extrusionOk="0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5"/>
          <p:cNvSpPr/>
          <p:nvPr/>
        </p:nvSpPr>
        <p:spPr>
          <a:xfrm>
            <a:off x="1" y="1691640"/>
            <a:ext cx="12191999" cy="5166360"/>
          </a:xfrm>
          <a:custGeom>
            <a:avLst/>
            <a:gdLst/>
            <a:ahLst/>
            <a:cxnLst/>
            <a:rect l="l" t="t" r="r" b="b"/>
            <a:pathLst>
              <a:path w="12191999" h="5166360" extrusionOk="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0" y="1691641"/>
            <a:ext cx="971654" cy="2096979"/>
          </a:xfrm>
          <a:custGeom>
            <a:avLst/>
            <a:gdLst/>
            <a:ahLst/>
            <a:cxnLst/>
            <a:rect l="l" t="t" r="r" b="b"/>
            <a:pathLst>
              <a:path w="971654" h="2096979" extrusionOk="0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5"/>
          <p:cNvSpPr txBox="1">
            <a:spLocks noGrp="1"/>
          </p:cNvSpPr>
          <p:nvPr>
            <p:ph type="body" idx="1"/>
          </p:nvPr>
        </p:nvSpPr>
        <p:spPr>
          <a:xfrm>
            <a:off x="464234" y="1920240"/>
            <a:ext cx="11591136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228600" lvl="0" indent="-762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b="1" u="sng" dirty="0"/>
              <a:t>What would some CCCS students like to see more of within Food education?</a:t>
            </a:r>
          </a:p>
          <a:p>
            <a:pPr marL="228600" lvl="0" indent="-762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GB" b="1" u="sng" dirty="0"/>
          </a:p>
          <a:p>
            <a:pPr marL="609600" indent="-457200">
              <a:lnSpc>
                <a:spcPct val="150000"/>
              </a:lnSpc>
              <a:spcBef>
                <a:spcPts val="0"/>
              </a:spcBef>
              <a:buSzPts val="2400"/>
            </a:pPr>
            <a:r>
              <a:rPr lang="en-GB" sz="2400" dirty="0"/>
              <a:t>Interactive Learning: Games, taste testing, off site visits, guest speakers/chefs</a:t>
            </a:r>
          </a:p>
          <a:p>
            <a:pPr marL="609600" indent="-457200">
              <a:lnSpc>
                <a:spcPct val="150000"/>
              </a:lnSpc>
              <a:spcBef>
                <a:spcPts val="0"/>
              </a:spcBef>
              <a:buSzPts val="2400"/>
            </a:pPr>
            <a:r>
              <a:rPr lang="en-GB" sz="2400" dirty="0"/>
              <a:t>Developing Independence: Meal planning, shopping, costing recipes, feeding my family</a:t>
            </a:r>
          </a:p>
          <a:p>
            <a:pPr marL="609600" indent="-457200">
              <a:lnSpc>
                <a:spcPct val="150000"/>
              </a:lnSpc>
              <a:spcBef>
                <a:spcPts val="0"/>
              </a:spcBef>
              <a:buSzPts val="2400"/>
            </a:pPr>
            <a:r>
              <a:rPr lang="en-GB" sz="2400" dirty="0"/>
              <a:t>Advanced skills progression opportunities</a:t>
            </a:r>
          </a:p>
          <a:p>
            <a:pPr marL="609600" indent="-457200">
              <a:lnSpc>
                <a:spcPct val="150000"/>
              </a:lnSpc>
              <a:spcBef>
                <a:spcPts val="0"/>
              </a:spcBef>
              <a:buSzPts val="2400"/>
            </a:pPr>
            <a:r>
              <a:rPr lang="en-GB" sz="2400" dirty="0"/>
              <a:t>Experimental cooking</a:t>
            </a:r>
          </a:p>
          <a:p>
            <a:pPr marL="609600" indent="-457200">
              <a:lnSpc>
                <a:spcPct val="150000"/>
              </a:lnSpc>
              <a:spcBef>
                <a:spcPts val="0"/>
              </a:spcBef>
              <a:buSzPts val="2400"/>
            </a:pPr>
            <a:r>
              <a:rPr lang="en-GB" sz="2400" dirty="0"/>
              <a:t>Links between physical &amp; mental health and food</a:t>
            </a:r>
          </a:p>
          <a:p>
            <a:pPr marL="609600" indent="-457200">
              <a:lnSpc>
                <a:spcPct val="150000"/>
              </a:lnSpc>
              <a:spcBef>
                <a:spcPts val="0"/>
              </a:spcBef>
              <a:buSzPts val="2400"/>
            </a:pPr>
            <a:r>
              <a:rPr lang="en-GB" sz="2400" dirty="0"/>
              <a:t>Student input in planning the practical curriculum</a:t>
            </a:r>
          </a:p>
          <a:p>
            <a:pPr marL="609600" indent="-457200">
              <a:lnSpc>
                <a:spcPct val="150000"/>
              </a:lnSpc>
              <a:spcBef>
                <a:spcPts val="0"/>
              </a:spcBef>
              <a:buSzPts val="2400"/>
            </a:pPr>
            <a:r>
              <a:rPr lang="en-GB" sz="2400" dirty="0"/>
              <a:t>Learning about other cultures and traditional dishes</a:t>
            </a:r>
          </a:p>
          <a:p>
            <a:pPr marL="609600" indent="-457200">
              <a:lnSpc>
                <a:spcPct val="150000"/>
              </a:lnSpc>
              <a:spcBef>
                <a:spcPts val="0"/>
              </a:spcBef>
              <a:buSzPts val="2400"/>
            </a:pPr>
            <a:r>
              <a:rPr lang="en-GB" sz="2400" dirty="0"/>
              <a:t>Speciality lessons/ food trends: Afternoon Tea</a:t>
            </a:r>
            <a:endParaRPr sz="2400" dirty="0"/>
          </a:p>
        </p:txBody>
      </p:sp>
      <p:pic>
        <p:nvPicPr>
          <p:cNvPr id="131" name="Google Shape;131;p5" descr="See the source imag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7906" y="422727"/>
            <a:ext cx="3517463" cy="8002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"/>
          <p:cNvSpPr txBox="1"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dirty="0"/>
              <a:t>Food Education in 5 Years</a:t>
            </a:r>
            <a:endParaRPr dirty="0"/>
          </a:p>
        </p:txBody>
      </p:sp>
      <p:sp>
        <p:nvSpPr>
          <p:cNvPr id="117" name="Google Shape;117;p4"/>
          <p:cNvSpPr/>
          <p:nvPr/>
        </p:nvSpPr>
        <p:spPr>
          <a:xfrm>
            <a:off x="1" y="0"/>
            <a:ext cx="1764099" cy="1558212"/>
          </a:xfrm>
          <a:custGeom>
            <a:avLst/>
            <a:gdLst/>
            <a:ahLst/>
            <a:cxnLst/>
            <a:rect l="l" t="t" r="r" b="b"/>
            <a:pathLst>
              <a:path w="1764099" h="1558212" extrusionOk="0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/>
          <p:nvPr/>
        </p:nvSpPr>
        <p:spPr>
          <a:xfrm>
            <a:off x="1" y="1691640"/>
            <a:ext cx="12191999" cy="5166360"/>
          </a:xfrm>
          <a:custGeom>
            <a:avLst/>
            <a:gdLst/>
            <a:ahLst/>
            <a:cxnLst/>
            <a:rect l="l" t="t" r="r" b="b"/>
            <a:pathLst>
              <a:path w="12191999" h="5166360" extrusionOk="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4"/>
          <p:cNvSpPr/>
          <p:nvPr/>
        </p:nvSpPr>
        <p:spPr>
          <a:xfrm>
            <a:off x="0" y="1691641"/>
            <a:ext cx="971654" cy="2096979"/>
          </a:xfrm>
          <a:custGeom>
            <a:avLst/>
            <a:gdLst/>
            <a:ahLst/>
            <a:cxnLst/>
            <a:rect l="l" t="t" r="r" b="b"/>
            <a:pathLst>
              <a:path w="971654" h="2096979" extrusionOk="0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1" name="Google Shape;121;p4" descr="See the source imag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7906" y="422727"/>
            <a:ext cx="3517463" cy="8002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1" name="Group 70">
            <a:extLst>
              <a:ext uri="{FF2B5EF4-FFF2-40B4-BE49-F238E27FC236}">
                <a16:creationId xmlns:a16="http://schemas.microsoft.com/office/drawing/2014/main" id="{6080D42F-15B4-4A65-899C-04D40A661CB7}"/>
              </a:ext>
            </a:extLst>
          </p:cNvPr>
          <p:cNvGrpSpPr/>
          <p:nvPr/>
        </p:nvGrpSpPr>
        <p:grpSpPr>
          <a:xfrm>
            <a:off x="1387232" y="4103378"/>
            <a:ext cx="4998216" cy="2678396"/>
            <a:chOff x="1738360" y="4071514"/>
            <a:chExt cx="4998216" cy="2678396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5A9BECE-45F8-4832-BE55-0679ED4EA04C}"/>
                </a:ext>
              </a:extLst>
            </p:cNvPr>
            <p:cNvSpPr/>
            <p:nvPr/>
          </p:nvSpPr>
          <p:spPr>
            <a:xfrm>
              <a:off x="3753510" y="4744764"/>
              <a:ext cx="1747404" cy="1567542"/>
            </a:xfrm>
            <a:prstGeom prst="ellipse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Broader Links to the Curriculum</a:t>
              </a:r>
              <a:endParaRPr lang="en-GB" sz="18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051BA367-D04F-4ED7-8DC1-52AFB6C26E37}"/>
                </a:ext>
              </a:extLst>
            </p:cNvPr>
            <p:cNvSpPr txBox="1"/>
            <p:nvPr/>
          </p:nvSpPr>
          <p:spPr>
            <a:xfrm>
              <a:off x="1738360" y="5362394"/>
              <a:ext cx="174740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Extra Curricular: Gardening, Clubs, Guest Speakers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DD2328F-4F2A-4115-9258-3080DA42205A}"/>
                </a:ext>
              </a:extLst>
            </p:cNvPr>
            <p:cNvSpPr txBox="1"/>
            <p:nvPr/>
          </p:nvSpPr>
          <p:spPr>
            <a:xfrm>
              <a:off x="4862399" y="4071514"/>
              <a:ext cx="14326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Physical Education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3407EA1-F4C4-4E39-B18C-0DD3438405FE}"/>
                </a:ext>
              </a:extLst>
            </p:cNvPr>
            <p:cNvSpPr txBox="1"/>
            <p:nvPr/>
          </p:nvSpPr>
          <p:spPr>
            <a:xfrm>
              <a:off x="5697924" y="5255084"/>
              <a:ext cx="10386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PSHE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607130B4-31D2-4A1A-A894-051BE716A7F1}"/>
                </a:ext>
              </a:extLst>
            </p:cNvPr>
            <p:cNvSpPr txBox="1"/>
            <p:nvPr/>
          </p:nvSpPr>
          <p:spPr>
            <a:xfrm>
              <a:off x="4902754" y="6380578"/>
              <a:ext cx="14326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Science</a:t>
              </a:r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94E94FC2-9CED-4DFA-8F70-91CBB963A92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88244" y="5713201"/>
              <a:ext cx="460041" cy="362959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DE1E9631-0C6F-4020-87EE-B1D43111AF19}"/>
                </a:ext>
              </a:extLst>
            </p:cNvPr>
            <p:cNvCxnSpPr>
              <a:cxnSpLocks/>
            </p:cNvCxnSpPr>
            <p:nvPr/>
          </p:nvCxnSpPr>
          <p:spPr>
            <a:xfrm>
              <a:off x="5276003" y="6100905"/>
              <a:ext cx="407593" cy="325129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B72FF17D-4D62-47FD-B871-E72F12FBF1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16240" y="5395916"/>
              <a:ext cx="416021" cy="87668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915362D7-1469-4DAA-8744-8A985B9EF3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46304" y="4429275"/>
              <a:ext cx="400695" cy="302029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427189A7-2B57-4951-84FB-181A449FC1EA}"/>
              </a:ext>
            </a:extLst>
          </p:cNvPr>
          <p:cNvGrpSpPr/>
          <p:nvPr/>
        </p:nvGrpSpPr>
        <p:grpSpPr>
          <a:xfrm>
            <a:off x="7081116" y="4260973"/>
            <a:ext cx="4727690" cy="2333614"/>
            <a:chOff x="6494536" y="4440973"/>
            <a:chExt cx="4727690" cy="2333614"/>
          </a:xfrm>
        </p:grpSpPr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BB814E02-3343-4499-A1F0-D7EAF7024E24}"/>
                </a:ext>
              </a:extLst>
            </p:cNvPr>
            <p:cNvSpPr/>
            <p:nvPr/>
          </p:nvSpPr>
          <p:spPr>
            <a:xfrm>
              <a:off x="8089560" y="5035625"/>
              <a:ext cx="1634081" cy="1567542"/>
            </a:xfrm>
            <a:prstGeom prst="ellipse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Careers</a:t>
              </a:r>
              <a:endParaRPr lang="en-GB" sz="18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89034185-6C35-4666-B4B4-09BBE926829F}"/>
                </a:ext>
              </a:extLst>
            </p:cNvPr>
            <p:cNvSpPr txBox="1"/>
            <p:nvPr/>
          </p:nvSpPr>
          <p:spPr>
            <a:xfrm>
              <a:off x="6760779" y="5047732"/>
              <a:ext cx="15790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Explicit Links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47A608C1-1640-4EAB-AF20-E612AD90FEC0}"/>
                </a:ext>
              </a:extLst>
            </p:cNvPr>
            <p:cNvSpPr txBox="1"/>
            <p:nvPr/>
          </p:nvSpPr>
          <p:spPr>
            <a:xfrm>
              <a:off x="9643182" y="5851257"/>
              <a:ext cx="157904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Higher Education opportunities 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2728CCA6-070D-45AE-850A-443F1E9754D8}"/>
                </a:ext>
              </a:extLst>
            </p:cNvPr>
            <p:cNvSpPr txBox="1"/>
            <p:nvPr/>
          </p:nvSpPr>
          <p:spPr>
            <a:xfrm>
              <a:off x="6494536" y="5938528"/>
              <a:ext cx="15790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Government Funding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1F282403-BAF5-47A9-9097-A38342C5F0BE}"/>
                </a:ext>
              </a:extLst>
            </p:cNvPr>
            <p:cNvSpPr txBox="1"/>
            <p:nvPr/>
          </p:nvSpPr>
          <p:spPr>
            <a:xfrm>
              <a:off x="9357815" y="4440973"/>
              <a:ext cx="15790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Training Opportunities</a:t>
              </a:r>
            </a:p>
          </p:txBody>
        </p: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DD7DF085-12F4-4C41-9768-DD59ADBD33A6}"/>
                </a:ext>
              </a:extLst>
            </p:cNvPr>
            <p:cNvCxnSpPr>
              <a:cxnSpLocks/>
            </p:cNvCxnSpPr>
            <p:nvPr/>
          </p:nvCxnSpPr>
          <p:spPr>
            <a:xfrm>
              <a:off x="9723641" y="5893868"/>
              <a:ext cx="325024" cy="249809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5AA797F9-7E33-4BD5-99BA-D8A7149188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39122" y="4709907"/>
              <a:ext cx="400695" cy="302029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9C580174-F737-489A-AB9D-6E2515829D5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702308" y="5395916"/>
              <a:ext cx="365072" cy="134534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703EA1EE-87C7-469A-B650-52796AC1593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59283" y="6166565"/>
              <a:ext cx="397215" cy="190284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0CE8C189-811B-45DC-A9AA-50879582BBD7}"/>
              </a:ext>
            </a:extLst>
          </p:cNvPr>
          <p:cNvGrpSpPr/>
          <p:nvPr/>
        </p:nvGrpSpPr>
        <p:grpSpPr>
          <a:xfrm>
            <a:off x="5227607" y="1982025"/>
            <a:ext cx="5554007" cy="1991244"/>
            <a:chOff x="4494658" y="1841899"/>
            <a:chExt cx="5554007" cy="1991244"/>
          </a:xfrm>
        </p:grpSpPr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A9EF68C0-D301-4CC7-BF48-8F4D9D9C1270}"/>
                </a:ext>
              </a:extLst>
            </p:cNvPr>
            <p:cNvSpPr/>
            <p:nvPr/>
          </p:nvSpPr>
          <p:spPr>
            <a:xfrm>
              <a:off x="6132691" y="2080270"/>
              <a:ext cx="1872078" cy="1752873"/>
            </a:xfrm>
            <a:prstGeom prst="ellipse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Health and Sustainability</a:t>
              </a:r>
              <a:endParaRPr lang="en-GB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8F6B0359-FC9F-4EBB-9E70-7DDD7ABF49B7}"/>
                </a:ext>
              </a:extLst>
            </p:cNvPr>
            <p:cNvSpPr txBox="1"/>
            <p:nvPr/>
          </p:nvSpPr>
          <p:spPr>
            <a:xfrm>
              <a:off x="8469621" y="3113044"/>
              <a:ext cx="15790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Environmental awareness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D9A091F4-6F5A-4B61-A674-9DC10AEF43C3}"/>
                </a:ext>
              </a:extLst>
            </p:cNvPr>
            <p:cNvSpPr txBox="1"/>
            <p:nvPr/>
          </p:nvSpPr>
          <p:spPr>
            <a:xfrm>
              <a:off x="7896304" y="1841899"/>
              <a:ext cx="15790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Plant based recipes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9848B78E-7AD1-44D6-9FBD-DDEDC232F91F}"/>
                </a:ext>
              </a:extLst>
            </p:cNvPr>
            <p:cNvSpPr txBox="1"/>
            <p:nvPr/>
          </p:nvSpPr>
          <p:spPr>
            <a:xfrm>
              <a:off x="4494658" y="1891447"/>
              <a:ext cx="157904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Unsafe Dieting and Mental Health</a:t>
              </a:r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AED5B324-1229-4399-A640-75009DDF55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75234" y="2209890"/>
              <a:ext cx="400695" cy="302029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B307A67B-C7A0-4B56-BB6B-F681B1122865}"/>
                </a:ext>
              </a:extLst>
            </p:cNvPr>
            <p:cNvCxnSpPr>
              <a:cxnSpLocks/>
            </p:cNvCxnSpPr>
            <p:nvPr/>
          </p:nvCxnSpPr>
          <p:spPr>
            <a:xfrm>
              <a:off x="8047201" y="3254788"/>
              <a:ext cx="585243" cy="333313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614F0D5A-708F-4085-8B3C-9A997163572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24250" y="2560801"/>
              <a:ext cx="369276" cy="210025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3E8ABA7D-521E-4D97-8644-BA1B4CD8B4A3}"/>
                </a:ext>
              </a:extLst>
            </p:cNvPr>
            <p:cNvSpPr/>
            <p:nvPr/>
          </p:nvSpPr>
          <p:spPr>
            <a:xfrm>
              <a:off x="4701656" y="3474533"/>
              <a:ext cx="1598515" cy="3416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90000"/>
                </a:lnSpc>
                <a:spcBef>
                  <a:spcPts val="1000"/>
                </a:spcBef>
                <a:buClr>
                  <a:schemeClr val="dk1"/>
                </a:buClr>
                <a:buSzPts val="2400"/>
              </a:pPr>
              <a:r>
                <a:rPr lang="en-GB" sz="18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Modernisation</a:t>
              </a:r>
            </a:p>
          </p:txBody>
        </p:sp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8E209E98-3416-46EA-825A-2A2F2680E8F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705057" y="3229740"/>
              <a:ext cx="397215" cy="190284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9597E61C-4552-41C3-B5F8-C9C2BD2DA4F1}"/>
              </a:ext>
            </a:extLst>
          </p:cNvPr>
          <p:cNvGrpSpPr/>
          <p:nvPr/>
        </p:nvGrpSpPr>
        <p:grpSpPr>
          <a:xfrm>
            <a:off x="294724" y="1825466"/>
            <a:ext cx="4107267" cy="3007684"/>
            <a:chOff x="294724" y="1825466"/>
            <a:chExt cx="4107267" cy="3007684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D221FDAF-4D27-4E8D-B2E1-5C42FCCCED25}"/>
                </a:ext>
              </a:extLst>
            </p:cNvPr>
            <p:cNvGrpSpPr/>
            <p:nvPr/>
          </p:nvGrpSpPr>
          <p:grpSpPr>
            <a:xfrm>
              <a:off x="528775" y="1825466"/>
              <a:ext cx="3873216" cy="3007684"/>
              <a:chOff x="457447" y="1785398"/>
              <a:chExt cx="3873216" cy="3007684"/>
            </a:xfrm>
          </p:grpSpPr>
          <p:sp>
            <p:nvSpPr>
              <p:cNvPr id="2" name="Oval 1">
                <a:extLst>
                  <a:ext uri="{FF2B5EF4-FFF2-40B4-BE49-F238E27FC236}">
                    <a16:creationId xmlns:a16="http://schemas.microsoft.com/office/drawing/2014/main" id="{7A2A483E-FE0B-497E-ACBA-50B4E86C0FB4}"/>
                  </a:ext>
                </a:extLst>
              </p:cNvPr>
              <p:cNvSpPr/>
              <p:nvPr/>
            </p:nvSpPr>
            <p:spPr>
              <a:xfrm>
                <a:off x="1423388" y="2525486"/>
                <a:ext cx="1634081" cy="1567542"/>
              </a:xfrm>
              <a:prstGeom prst="ellipse">
                <a:avLst/>
              </a:prstGeom>
              <a:solidFill>
                <a:schemeClr val="tx2">
                  <a:lumMod val="2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Inclusivity</a:t>
                </a:r>
                <a:endParaRPr lang="en-GB" sz="1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4" name="Straight Arrow Connector 3">
                <a:extLst>
                  <a:ext uri="{FF2B5EF4-FFF2-40B4-BE49-F238E27FC236}">
                    <a16:creationId xmlns:a16="http://schemas.microsoft.com/office/drawing/2014/main" id="{5B91AFAC-C32D-4E99-9306-D583B4B0EAF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943307" y="2196325"/>
                <a:ext cx="161264" cy="329160"/>
              </a:xfrm>
              <a:prstGeom prst="straightConnector1">
                <a:avLst/>
              </a:prstGeom>
              <a:ln w="38100">
                <a:solidFill>
                  <a:schemeClr val="tx1">
                    <a:lumMod val="85000"/>
                    <a:lumOff val="1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9A7B006-0559-467B-9465-1AE2FBCCF32E}"/>
                  </a:ext>
                </a:extLst>
              </p:cNvPr>
              <p:cNvSpPr txBox="1"/>
              <p:nvPr/>
            </p:nvSpPr>
            <p:spPr>
              <a:xfrm>
                <a:off x="971654" y="1785398"/>
                <a:ext cx="143267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Accessible Trips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83232AA-415C-4736-ADF8-50D6125357AA}"/>
                  </a:ext>
                </a:extLst>
              </p:cNvPr>
              <p:cNvSpPr txBox="1"/>
              <p:nvPr/>
            </p:nvSpPr>
            <p:spPr>
              <a:xfrm>
                <a:off x="2716652" y="1879154"/>
                <a:ext cx="143267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Culturally Diverse</a:t>
                </a:r>
              </a:p>
            </p:txBody>
          </p: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8E9CCFFA-CC46-43DA-B027-05594680ABC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984838" y="2550495"/>
                <a:ext cx="400695" cy="302029"/>
              </a:xfrm>
              <a:prstGeom prst="straightConnector1">
                <a:avLst/>
              </a:prstGeom>
              <a:ln w="38100">
                <a:solidFill>
                  <a:schemeClr val="tx1">
                    <a:lumMod val="85000"/>
                    <a:lumOff val="1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02EEFE2-1B13-43F0-9C5C-83A203192E67}"/>
                  </a:ext>
                </a:extLst>
              </p:cNvPr>
              <p:cNvSpPr txBox="1"/>
              <p:nvPr/>
            </p:nvSpPr>
            <p:spPr>
              <a:xfrm>
                <a:off x="2897991" y="3611278"/>
                <a:ext cx="143267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Dietary Choices</a:t>
                </a: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E81C8DF-34EE-4768-B263-E2E84A0AD62B}"/>
                  </a:ext>
                </a:extLst>
              </p:cNvPr>
              <p:cNvSpPr txBox="1"/>
              <p:nvPr/>
            </p:nvSpPr>
            <p:spPr>
              <a:xfrm>
                <a:off x="1994275" y="4423750"/>
                <a:ext cx="143267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Financially</a:t>
                </a:r>
              </a:p>
            </p:txBody>
          </p: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A22B84BF-1945-4AF1-8A07-805E094350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4533" y="4067585"/>
                <a:ext cx="260982" cy="399925"/>
              </a:xfrm>
              <a:prstGeom prst="straightConnector1">
                <a:avLst/>
              </a:prstGeom>
              <a:ln w="38100">
                <a:solidFill>
                  <a:schemeClr val="tx1">
                    <a:lumMod val="85000"/>
                    <a:lumOff val="1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2BC18EB4-596D-466D-85A5-16C96D730E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10672" y="3337987"/>
                <a:ext cx="407593" cy="325129"/>
              </a:xfrm>
              <a:prstGeom prst="straightConnector1">
                <a:avLst/>
              </a:prstGeom>
              <a:ln w="38100">
                <a:solidFill>
                  <a:schemeClr val="tx1">
                    <a:lumMod val="85000"/>
                    <a:lumOff val="1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52EAA2CC-F1E4-4265-9B2A-282020DFDD0F}"/>
                  </a:ext>
                </a:extLst>
              </p:cNvPr>
              <p:cNvSpPr txBox="1"/>
              <p:nvPr/>
            </p:nvSpPr>
            <p:spPr>
              <a:xfrm>
                <a:off x="457447" y="3131219"/>
                <a:ext cx="82772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SEN</a:t>
                </a:r>
              </a:p>
            </p:txBody>
          </p: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C46AC9B2-9703-4923-B0A1-C3DAE080EE7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48590" y="3237666"/>
                <a:ext cx="364084" cy="46839"/>
              </a:xfrm>
              <a:prstGeom prst="straightConnector1">
                <a:avLst/>
              </a:prstGeom>
              <a:ln w="38100">
                <a:solidFill>
                  <a:schemeClr val="tx1">
                    <a:lumMod val="85000"/>
                    <a:lumOff val="1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D8F2DF57-B0DF-420D-9E87-34E17B095329}"/>
                </a:ext>
              </a:extLst>
            </p:cNvPr>
            <p:cNvSpPr txBox="1"/>
            <p:nvPr/>
          </p:nvSpPr>
          <p:spPr>
            <a:xfrm>
              <a:off x="294724" y="4293202"/>
              <a:ext cx="15768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Student Input</a:t>
              </a:r>
            </a:p>
          </p:txBody>
        </p:sp>
        <p:cxnSp>
          <p:nvCxnSpPr>
            <p:cNvPr id="82" name="Straight Arrow Connector 81">
              <a:extLst>
                <a:ext uri="{FF2B5EF4-FFF2-40B4-BE49-F238E27FC236}">
                  <a16:creationId xmlns:a16="http://schemas.microsoft.com/office/drawing/2014/main" id="{DE148C0E-AAAB-406C-ACA9-F5DFDDB81F3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03226" y="3944656"/>
              <a:ext cx="460041" cy="362959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"/>
          <p:cNvSpPr txBox="1"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dirty="0"/>
              <a:t>Moving Forward</a:t>
            </a:r>
            <a:endParaRPr dirty="0"/>
          </a:p>
        </p:txBody>
      </p:sp>
      <p:sp>
        <p:nvSpPr>
          <p:cNvPr id="137" name="Google Shape;137;p6"/>
          <p:cNvSpPr/>
          <p:nvPr/>
        </p:nvSpPr>
        <p:spPr>
          <a:xfrm>
            <a:off x="1" y="0"/>
            <a:ext cx="1764099" cy="1558212"/>
          </a:xfrm>
          <a:custGeom>
            <a:avLst/>
            <a:gdLst/>
            <a:ahLst/>
            <a:cxnLst/>
            <a:rect l="l" t="t" r="r" b="b"/>
            <a:pathLst>
              <a:path w="1764099" h="1558212" extrusionOk="0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6"/>
          <p:cNvSpPr/>
          <p:nvPr/>
        </p:nvSpPr>
        <p:spPr>
          <a:xfrm>
            <a:off x="0" y="1804182"/>
            <a:ext cx="12191999" cy="5166360"/>
          </a:xfrm>
          <a:custGeom>
            <a:avLst/>
            <a:gdLst/>
            <a:ahLst/>
            <a:cxnLst/>
            <a:rect l="l" t="t" r="r" b="b"/>
            <a:pathLst>
              <a:path w="12191999" h="5166360" extrusionOk="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6"/>
          <p:cNvSpPr/>
          <p:nvPr/>
        </p:nvSpPr>
        <p:spPr>
          <a:xfrm>
            <a:off x="0" y="1691641"/>
            <a:ext cx="971654" cy="2096979"/>
          </a:xfrm>
          <a:custGeom>
            <a:avLst/>
            <a:gdLst/>
            <a:ahLst/>
            <a:cxnLst/>
            <a:rect l="l" t="t" r="r" b="b"/>
            <a:pathLst>
              <a:path w="971654" h="2096979" extrusionOk="0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6"/>
          <p:cNvSpPr txBox="1">
            <a:spLocks noGrp="1"/>
          </p:cNvSpPr>
          <p:nvPr>
            <p:ph type="body" idx="1"/>
          </p:nvPr>
        </p:nvSpPr>
        <p:spPr>
          <a:xfrm>
            <a:off x="882050" y="1920240"/>
            <a:ext cx="10020412" cy="47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3200" b="1" u="sng" dirty="0"/>
              <a:t>What can I do to make this a reality?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GB" sz="3200" u="sng" dirty="0"/>
          </a:p>
          <a:p>
            <a:pPr indent="-457200">
              <a:spcBef>
                <a:spcPts val="0"/>
              </a:spcBef>
              <a:buSzPts val="2400"/>
            </a:pPr>
            <a:r>
              <a:rPr lang="en-GB" sz="2200" dirty="0"/>
              <a:t>Using student voice to help plan schemes of work</a:t>
            </a:r>
          </a:p>
          <a:p>
            <a:pPr indent="-457200">
              <a:spcBef>
                <a:spcPts val="0"/>
              </a:spcBef>
              <a:buSzPts val="2400"/>
            </a:pPr>
            <a:r>
              <a:rPr lang="en-GB" sz="2200" dirty="0"/>
              <a:t>Work to create an accepting, modern and diverse curriculum</a:t>
            </a:r>
          </a:p>
          <a:p>
            <a:pPr indent="-457200">
              <a:spcBef>
                <a:spcPts val="0"/>
              </a:spcBef>
              <a:buSzPts val="2400"/>
            </a:pPr>
            <a:r>
              <a:rPr lang="en-GB" sz="2200" dirty="0"/>
              <a:t>Work with other departments to promote cross curricular links</a:t>
            </a:r>
          </a:p>
          <a:p>
            <a:pPr indent="-457200">
              <a:spcBef>
                <a:spcPts val="0"/>
              </a:spcBef>
              <a:buSzPts val="2400"/>
            </a:pPr>
            <a:r>
              <a:rPr lang="en-GB" sz="2200" dirty="0"/>
              <a:t>Continue to offer extra curricular activities</a:t>
            </a:r>
          </a:p>
          <a:p>
            <a:pPr indent="-457200">
              <a:spcBef>
                <a:spcPts val="0"/>
              </a:spcBef>
              <a:buSzPts val="2400"/>
            </a:pPr>
            <a:r>
              <a:rPr lang="en-GB" sz="2200" dirty="0"/>
              <a:t>Organise trips, visits and school guests </a:t>
            </a:r>
          </a:p>
          <a:p>
            <a:pPr indent="-457200">
              <a:spcBef>
                <a:spcPts val="0"/>
              </a:spcBef>
              <a:buSzPts val="2400"/>
            </a:pPr>
            <a:r>
              <a:rPr lang="en-GB" sz="2200" dirty="0"/>
              <a:t>Practical skills progression opportunities for the more ambitious students</a:t>
            </a:r>
          </a:p>
          <a:p>
            <a:pPr indent="-457200">
              <a:spcBef>
                <a:spcPts val="0"/>
              </a:spcBef>
              <a:buSzPts val="2400"/>
            </a:pPr>
            <a:r>
              <a:rPr lang="en-GB" sz="2200" dirty="0"/>
              <a:t>Create an inclusive kitchen which uses visuals and support strategies consistently for SEND students</a:t>
            </a:r>
          </a:p>
          <a:p>
            <a:pPr indent="-457200">
              <a:spcBef>
                <a:spcPts val="0"/>
              </a:spcBef>
              <a:buSzPts val="2400"/>
            </a:pPr>
            <a:r>
              <a:rPr lang="en-GB" sz="2200" dirty="0"/>
              <a:t>Campaign for schools to provide all students with the same ingredients to create a fair and equal classroom</a:t>
            </a:r>
          </a:p>
          <a:p>
            <a:pPr indent="-457200">
              <a:spcBef>
                <a:spcPts val="0"/>
              </a:spcBef>
              <a:buSzPts val="2400"/>
            </a:pPr>
            <a:r>
              <a:rPr lang="en-GB" sz="2200" dirty="0"/>
              <a:t>Demonstrate clear career pathways within my teaching of the curriculum</a:t>
            </a:r>
          </a:p>
          <a:p>
            <a:pPr indent="-457200">
              <a:spcBef>
                <a:spcPts val="0"/>
              </a:spcBef>
              <a:buSzPts val="2400"/>
            </a:pPr>
            <a:r>
              <a:rPr lang="en-GB" sz="2200" dirty="0"/>
              <a:t>Take part in CPD opportunities which in turn improve my skills as a teacher</a:t>
            </a:r>
          </a:p>
          <a:p>
            <a:pPr indent="-457200">
              <a:spcBef>
                <a:spcPts val="0"/>
              </a:spcBef>
              <a:buSzPts val="2400"/>
            </a:pPr>
            <a:endParaRPr lang="en-GB" sz="2200" dirty="0"/>
          </a:p>
          <a:p>
            <a:pPr indent="-457200">
              <a:spcBef>
                <a:spcPts val="0"/>
              </a:spcBef>
              <a:buSzPts val="2400"/>
            </a:pPr>
            <a:endParaRPr lang="en-GB" dirty="0"/>
          </a:p>
          <a:p>
            <a:pPr indent="-457200">
              <a:spcBef>
                <a:spcPts val="0"/>
              </a:spcBef>
              <a:buSzPts val="2400"/>
            </a:pPr>
            <a:endParaRPr lang="en-GB" dirty="0"/>
          </a:p>
          <a:p>
            <a:pPr indent="-457200">
              <a:spcBef>
                <a:spcPts val="0"/>
              </a:spcBef>
              <a:buSzPts val="2400"/>
            </a:pPr>
            <a:endParaRPr lang="en-GB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GB" sz="3200" u="sng" dirty="0"/>
          </a:p>
          <a:p>
            <a:pPr marL="22860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  <a:p>
            <a:pPr marL="22860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</p:txBody>
      </p:sp>
      <p:pic>
        <p:nvPicPr>
          <p:cNvPr id="141" name="Google Shape;141;p6" descr="See the source imag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7906" y="422727"/>
            <a:ext cx="3517463" cy="8002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3" ma:contentTypeDescription="Create a new document." ma:contentTypeScope="" ma:versionID="5029caf337f57718e1c0dfef63cd682c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fe479430d16b5c2b356496b4bcff2c34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BC6A4F1-8CD9-48F0-B07A-3026C10E331C}"/>
</file>

<file path=customXml/itemProps2.xml><?xml version="1.0" encoding="utf-8"?>
<ds:datastoreItem xmlns:ds="http://schemas.openxmlformats.org/officeDocument/2006/customXml" ds:itemID="{6DFCB610-92C1-46E0-9867-5CB3BC8FAEC5}"/>
</file>

<file path=customXml/itemProps3.xml><?xml version="1.0" encoding="utf-8"?>
<ds:datastoreItem xmlns:ds="http://schemas.openxmlformats.org/officeDocument/2006/customXml" ds:itemID="{A3D32671-F43D-4FFF-809E-5E1E8496A37E}"/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388</Words>
  <Application>Microsoft Office PowerPoint</Application>
  <PresentationFormat>Widescreen</PresentationFormat>
  <Paragraphs>85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The Future of Food Education: An ECT’s Perspective</vt:lpstr>
      <vt:lpstr>My Background</vt:lpstr>
      <vt:lpstr>Food Education in 2021</vt:lpstr>
      <vt:lpstr>Student Voice</vt:lpstr>
      <vt:lpstr>Food Education in 5 Years</vt:lpstr>
      <vt:lpstr>Moving Forward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Future of Food Education: An ECT’s Perspective</dc:title>
  <dc:creator>Charlotte CARUANA</dc:creator>
  <cp:lastModifiedBy>Frances Meek</cp:lastModifiedBy>
  <cp:revision>17</cp:revision>
  <dcterms:created xsi:type="dcterms:W3CDTF">2021-09-13T19:51:13Z</dcterms:created>
  <dcterms:modified xsi:type="dcterms:W3CDTF">2021-09-27T08:34:11Z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