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64" r:id="rId4"/>
    <p:sldMasterId id="2147483668" r:id="rId5"/>
    <p:sldMasterId id="2147483672" r:id="rId6"/>
    <p:sldMasterId id="2147483684" r:id="rId7"/>
  </p:sldMasterIdLst>
  <p:notesMasterIdLst>
    <p:notesMasterId r:id="rId39"/>
  </p:notesMasterIdLst>
  <p:sldIdLst>
    <p:sldId id="256" r:id="rId8"/>
    <p:sldId id="304" r:id="rId9"/>
    <p:sldId id="258" r:id="rId10"/>
    <p:sldId id="262" r:id="rId11"/>
    <p:sldId id="291" r:id="rId12"/>
    <p:sldId id="303" r:id="rId13"/>
    <p:sldId id="318" r:id="rId14"/>
    <p:sldId id="294" r:id="rId15"/>
    <p:sldId id="309" r:id="rId16"/>
    <p:sldId id="295" r:id="rId17"/>
    <p:sldId id="268" r:id="rId18"/>
    <p:sldId id="270" r:id="rId19"/>
    <p:sldId id="275" r:id="rId20"/>
    <p:sldId id="259" r:id="rId21"/>
    <p:sldId id="271" r:id="rId22"/>
    <p:sldId id="308" r:id="rId23"/>
    <p:sldId id="312" r:id="rId24"/>
    <p:sldId id="313" r:id="rId25"/>
    <p:sldId id="311" r:id="rId26"/>
    <p:sldId id="276" r:id="rId27"/>
    <p:sldId id="315" r:id="rId28"/>
    <p:sldId id="296" r:id="rId29"/>
    <p:sldId id="302" r:id="rId30"/>
    <p:sldId id="316" r:id="rId31"/>
    <p:sldId id="319" r:id="rId32"/>
    <p:sldId id="317" r:id="rId33"/>
    <p:sldId id="297" r:id="rId34"/>
    <p:sldId id="273" r:id="rId35"/>
    <p:sldId id="272" r:id="rId36"/>
    <p:sldId id="288" r:id="rId37"/>
    <p:sldId id="267"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99FF"/>
    <a:srgbClr val="CCFFCC"/>
    <a:srgbClr val="00CC9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96" autoAdjust="0"/>
    <p:restoredTop sz="94660"/>
  </p:normalViewPr>
  <p:slideViewPr>
    <p:cSldViewPr snapToGrid="0">
      <p:cViewPr varScale="1">
        <p:scale>
          <a:sx n="66" d="100"/>
          <a:sy n="66" d="100"/>
        </p:scale>
        <p:origin x="444"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2779AC-ACB1-4DB2-99F2-845AEF228D5D}" type="datetimeFigureOut">
              <a:rPr lang="en-GB" smtClean="0"/>
              <a:t>06/10/2021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BEEAF6-F645-46E7-BCED-99C1EBF02A0E}" type="slidenum">
              <a:rPr lang="en-GB" smtClean="0"/>
              <a:t>‹#›</a:t>
            </a:fld>
            <a:endParaRPr lang="en-GB"/>
          </a:p>
        </p:txBody>
      </p:sp>
    </p:spTree>
    <p:extLst>
      <p:ext uri="{BB962C8B-B14F-4D97-AF65-F5344CB8AC3E}">
        <p14:creationId xmlns:p14="http://schemas.microsoft.com/office/powerpoint/2010/main" val="1276791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a:t>Please note, The Global Panel is not promoting or endorsing a single or universal diet for all. It seeks instead to promote policy actions across the entire food system to secure a high-quality diet for everyone. </a:t>
            </a:r>
          </a:p>
          <a:p>
            <a:endParaRPr lang="en-GB" baseline="0"/>
          </a:p>
          <a:p>
            <a:r>
              <a:rPr lang="en-GB" baseline="0"/>
              <a:t>Slide References: </a:t>
            </a:r>
          </a:p>
          <a:p>
            <a:endParaRPr lang="en-GB" baseline="0"/>
          </a:p>
          <a:p>
            <a:pPr marL="228600" indent="-228600">
              <a:buAutoNum type="arabicPeriod"/>
            </a:pPr>
            <a:r>
              <a:rPr lang="en-GB" baseline="0"/>
              <a:t>This report</a:t>
            </a:r>
          </a:p>
          <a:p>
            <a:pPr marL="228600" indent="-228600">
              <a:buAutoNum type="arabicPeriod"/>
            </a:pPr>
            <a:endParaRPr lang="en-GB" baseline="0"/>
          </a:p>
          <a:p>
            <a:pPr marL="228600" indent="-228600">
              <a:buAutoNum type="arabicPeriod"/>
            </a:pPr>
            <a:r>
              <a:rPr lang="en-GB" i="1" baseline="0"/>
              <a:t>WHO. Healthy diet [Internet]. 2020 [cited 2020 Apr 29]; Available from: https://</a:t>
            </a:r>
            <a:r>
              <a:rPr lang="en-GB" i="1" baseline="0" err="1"/>
              <a:t>www.who.int</a:t>
            </a:r>
            <a:r>
              <a:rPr lang="en-GB" i="1" baseline="0"/>
              <a:t>/news-room/fact-sheets/detail/healthy-diet</a:t>
            </a:r>
          </a:p>
          <a:p>
            <a:endParaRPr lang="en-GB" baseline="0"/>
          </a:p>
          <a:p>
            <a:endParaRPr lang="en-GB" baseline="0"/>
          </a:p>
          <a:p>
            <a:r>
              <a:rPr lang="en-GB" baseline="0"/>
              <a:t>While there is no single dietary pattern that delivers ‘good health’ in every society, there is broad agreement on what elements should be included in healthy or high-quality diets They include a diversity of foods which are safe, and provide levels of energy and key nutrients of all kinds appropriate to age, sex, disease status and physical activity (i.e. nutrient-rich). The World Health Organization (WHO) emphasises the importance of starting healthy-eating habits in early life (notably through exclusive breastfeeding). It advises people to eat plenty of fruit, vegetables, wholegrains, pulses, fibre, nuts and seeds, fish, and some dairy and lean high-quality meats in moderation.2 The WHO recommends limiting intake of free sugars, sugary snacks and beverages, processed meats, trans-fats and salt. In this report, the Global Panel is not promoting or endorsing a single or universal diet for all. It seeks instead to promote policy actions across the entire food system to secure a high-quality diet for everyone.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CAF788-C91B-457C-9DA2-E630B30AC4C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2433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a:t>Slide Reference is from this report.</a:t>
            </a:r>
          </a:p>
          <a:p>
            <a:endParaRPr lang="en-GB" baseline="0"/>
          </a:p>
          <a:p>
            <a:r>
              <a:rPr lang="en-GB" baseline="0"/>
              <a:t>For the purposes of this report, the term ‘sustainable food system’ is broadly used if the contribution of a place’s food system (which delivers locally produced but also imported and marketed foods) can be continued without undermining the ability of the natural environment to function in the long term: that is, the system does not drive biodiversity loss, pollution, soil degradation, or climate change. (For a more detailed and nuanced discussion of ‘sustainability’ in the context of food systems, and how the term is used in this report, see Chapter 3).</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CAF788-C91B-457C-9DA2-E630B30AC4C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9119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CAF788-C91B-457C-9DA2-E630B30AC4C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7768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Quote from this report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88FF4-2438-43B0-A81E-5A948FD2D94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908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r>
              <a:rPr lang="en-GB"/>
              <a:t>Slide Reference: </a:t>
            </a:r>
            <a:r>
              <a:rPr lang="en-GB" i="1"/>
              <a:t>ILOSTAT. Employment by sector. January 2019. 2019.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88FF4-2438-43B0-A81E-5A948FD2D94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4962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5B228-FC8E-41EC-A714-7EDC0E36F744}"/>
              </a:ext>
            </a:extLst>
          </p:cNvPr>
          <p:cNvSpPr>
            <a:spLocks noGrp="1"/>
          </p:cNvSpPr>
          <p:nvPr>
            <p:ph type="ctrTitle"/>
          </p:nvPr>
        </p:nvSpPr>
        <p:spPr>
          <a:xfrm>
            <a:off x="1524000" y="1122363"/>
            <a:ext cx="9144000" cy="2387600"/>
          </a:xfrm>
        </p:spPr>
        <p:txBody>
          <a:bodyPr anchor="b"/>
          <a:lstStyle>
            <a:lvl1pPr algn="ctr">
              <a:defRPr sz="6000" b="0" i="0">
                <a:latin typeface="Trebuchet MS" panose="020B0703020202090204" pitchFamily="34"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A1985A1-F05E-4F5D-84F3-AE29DB4F71AA}"/>
              </a:ext>
            </a:extLst>
          </p:cNvPr>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BE2D2C-959C-4A88-9D58-1F380EE332D4}"/>
              </a:ext>
            </a:extLst>
          </p:cNvPr>
          <p:cNvSpPr>
            <a:spLocks noGrp="1"/>
          </p:cNvSpPr>
          <p:nvPr>
            <p:ph type="dt" sz="half" idx="10"/>
          </p:nvPr>
        </p:nvSpPr>
        <p:spPr/>
        <p:txBody>
          <a:bodyPr/>
          <a:lstStyle>
            <a:lvl1pPr>
              <a:defRPr>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C5F496F-C6F9-464A-93FF-0570752C7788}"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10/6/2021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B73BEE9-264B-4DD3-9CA9-CDB977DA60B5}"/>
              </a:ext>
            </a:extLst>
          </p:cNvPr>
          <p:cNvSpPr>
            <a:spLocks noGrp="1"/>
          </p:cNvSpPr>
          <p:nvPr>
            <p:ph type="ftr" sz="quarter" idx="11"/>
          </p:nvPr>
        </p:nvSpPr>
        <p:spPr/>
        <p:txBody>
          <a:bodyPr/>
          <a:lstStyle>
            <a:lvl1pPr>
              <a:defRPr>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(c) Suzanne Piscopo, 2021</a:t>
            </a: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0AF19CD-128D-4CDF-AD83-F04EA6E232FE}"/>
              </a:ext>
            </a:extLst>
          </p:cNvPr>
          <p:cNvSpPr>
            <a:spLocks noGrp="1"/>
          </p:cNvSpPr>
          <p:nvPr>
            <p:ph type="sldNum" sz="quarter" idx="12"/>
          </p:nvPr>
        </p:nvSpPr>
        <p:spPr/>
        <p:txBody>
          <a:bodyPr/>
          <a:lstStyle>
            <a:lvl1pPr>
              <a:defRPr>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A8A6226-C054-49F3-9688-8DF8FC0303F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5472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3B4FA800-B68F-41C6-9060-B439F11FF47D}" type="datetime1">
              <a:rPr lang="en-US" smtClean="0"/>
              <a:t>10/6/2021</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r>
              <a:rPr lang="en-US" smtClean="0"/>
              <a:t>(c) Suzanne Piscopo, 2021</a:t>
            </a:r>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92937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433593E-73B1-4FA5-B8D9-406FBA7D837F}" type="datetime1">
              <a:rPr lang="en-US" smtClean="0"/>
              <a:t>10/6/2021</a:t>
            </a:fld>
            <a:endParaRPr lang="en-US" dirty="0"/>
          </a:p>
        </p:txBody>
      </p:sp>
      <p:sp>
        <p:nvSpPr>
          <p:cNvPr id="5" name="Footer Placeholder 4"/>
          <p:cNvSpPr>
            <a:spLocks noGrp="1"/>
          </p:cNvSpPr>
          <p:nvPr>
            <p:ph type="ftr" sz="quarter" idx="11"/>
          </p:nvPr>
        </p:nvSpPr>
        <p:spPr/>
        <p:txBody>
          <a:bodyPr/>
          <a:lstStyle/>
          <a:p>
            <a:r>
              <a:rPr lang="en-US" smtClean="0"/>
              <a:t>(c) Suzanne Piscopo, 2021</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689275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804672" y="320040"/>
            <a:ext cx="3657600" cy="320040"/>
          </a:xfrm>
        </p:spPr>
        <p:txBody>
          <a:bodyPr/>
          <a:lstStyle/>
          <a:p>
            <a:fld id="{6C1BBDA2-258F-46F5-9377-C08E231A2A91}" type="datetime1">
              <a:rPr lang="en-US" smtClean="0"/>
              <a:t>10/6/2021</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r>
              <a:rPr lang="en-US" smtClean="0"/>
              <a:t>(c) Suzanne Piscopo, 2021</a:t>
            </a:r>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268213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804672" y="320040"/>
            <a:ext cx="3657600" cy="320040"/>
          </a:xfrm>
        </p:spPr>
        <p:txBody>
          <a:bodyPr/>
          <a:lstStyle/>
          <a:p>
            <a:fld id="{FB025D42-11F6-4334-A658-2107BF2DA940}" type="datetime1">
              <a:rPr lang="en-US" smtClean="0"/>
              <a:t>10/6/2021</a:t>
            </a:fld>
            <a:endParaRPr lang="en-US" dirty="0"/>
          </a:p>
        </p:txBody>
      </p:sp>
      <p:sp>
        <p:nvSpPr>
          <p:cNvPr id="6" name="Footer Placeholder 5"/>
          <p:cNvSpPr>
            <a:spLocks noGrp="1"/>
          </p:cNvSpPr>
          <p:nvPr>
            <p:ph type="ftr" sz="quarter" idx="11"/>
          </p:nvPr>
        </p:nvSpPr>
        <p:spPr>
          <a:xfrm>
            <a:off x="804672" y="6227064"/>
            <a:ext cx="10588752" cy="320040"/>
          </a:xfrm>
        </p:spPr>
        <p:txBody>
          <a:bodyPr/>
          <a:lstStyle/>
          <a:p>
            <a:r>
              <a:rPr lang="en-US" smtClean="0"/>
              <a:t>(c) Suzanne Piscopo, 2021</a:t>
            </a:r>
            <a:endParaRPr lang="en-US" dirty="0"/>
          </a:p>
        </p:txBody>
      </p:sp>
      <p:sp>
        <p:nvSpPr>
          <p:cNvPr id="7" name="Slide Number Placeholder 6"/>
          <p:cNvSpPr>
            <a:spLocks noGrp="1"/>
          </p:cNvSpPr>
          <p:nvPr>
            <p:ph type="sldNum" sz="quarter" idx="12"/>
          </p:nvPr>
        </p:nvSpPr>
        <p:spPr>
          <a:xfrm>
            <a:off x="10469880" y="320040"/>
            <a:ext cx="914400" cy="320040"/>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958645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5125305" y="1488985"/>
            <a:ext cx="6264350" cy="169685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804672" y="320040"/>
            <a:ext cx="3657600" cy="320040"/>
          </a:xfrm>
        </p:spPr>
        <p:txBody>
          <a:bodyPr/>
          <a:lstStyle/>
          <a:p>
            <a:fld id="{23BB859B-83A4-41FD-828C-72889F669172}" type="datetime1">
              <a:rPr lang="en-US" smtClean="0"/>
              <a:t>10/6/2021</a:t>
            </a:fld>
            <a:endParaRPr lang="en-US" dirty="0"/>
          </a:p>
        </p:txBody>
      </p:sp>
      <p:sp>
        <p:nvSpPr>
          <p:cNvPr id="8" name="Footer Placeholder 7"/>
          <p:cNvSpPr>
            <a:spLocks noGrp="1"/>
          </p:cNvSpPr>
          <p:nvPr>
            <p:ph type="ftr" sz="quarter" idx="11"/>
          </p:nvPr>
        </p:nvSpPr>
        <p:spPr>
          <a:xfrm>
            <a:off x="804672" y="6227064"/>
            <a:ext cx="10588752" cy="320040"/>
          </a:xfrm>
        </p:spPr>
        <p:txBody>
          <a:bodyPr/>
          <a:lstStyle/>
          <a:p>
            <a:r>
              <a:rPr lang="en-US" smtClean="0"/>
              <a:t>(c) Suzanne Piscopo, 2021</a:t>
            </a:r>
            <a:endParaRPr lang="en-US" dirty="0"/>
          </a:p>
        </p:txBody>
      </p:sp>
      <p:sp>
        <p:nvSpPr>
          <p:cNvPr id="9" name="Slide Number Placeholder 8"/>
          <p:cNvSpPr>
            <a:spLocks noGrp="1"/>
          </p:cNvSpPr>
          <p:nvPr>
            <p:ph type="sldNum" sz="quarter" idx="12"/>
          </p:nvPr>
        </p:nvSpPr>
        <p:spPr>
          <a:xfrm>
            <a:off x="10469880" y="320040"/>
            <a:ext cx="914400" cy="320040"/>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24316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D1A4761-39B3-4FFE-90B4-EC02FBAEF534}" type="datetime1">
              <a:rPr lang="en-US" smtClean="0"/>
              <a:t>10/6/2021</a:t>
            </a:fld>
            <a:endParaRPr lang="en-US" dirty="0"/>
          </a:p>
        </p:txBody>
      </p:sp>
      <p:sp>
        <p:nvSpPr>
          <p:cNvPr id="4" name="Footer Placeholder 3"/>
          <p:cNvSpPr>
            <a:spLocks noGrp="1"/>
          </p:cNvSpPr>
          <p:nvPr>
            <p:ph type="ftr" sz="quarter" idx="11"/>
          </p:nvPr>
        </p:nvSpPr>
        <p:spPr/>
        <p:txBody>
          <a:bodyPr/>
          <a:lstStyle/>
          <a:p>
            <a:r>
              <a:rPr lang="en-US" smtClean="0"/>
              <a:t>(c) Suzanne Piscopo, 2021</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074808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08CBF239-E05F-44D7-915D-CB74C4A0017C}" type="datetime1">
              <a:rPr lang="en-US" smtClean="0"/>
              <a:t>10/6/2021</a:t>
            </a:fld>
            <a:endParaRPr lang="en-US" dirty="0"/>
          </a:p>
        </p:txBody>
      </p:sp>
      <p:sp>
        <p:nvSpPr>
          <p:cNvPr id="3" name="Footer Placeholder 2"/>
          <p:cNvSpPr>
            <a:spLocks noGrp="1"/>
          </p:cNvSpPr>
          <p:nvPr>
            <p:ph type="ftr" sz="quarter" idx="11"/>
          </p:nvPr>
        </p:nvSpPr>
        <p:spPr>
          <a:xfrm>
            <a:off x="804672" y="6227064"/>
            <a:ext cx="10588752" cy="320040"/>
          </a:xfrm>
        </p:spPr>
        <p:txBody>
          <a:bodyPr/>
          <a:lstStyle/>
          <a:p>
            <a:r>
              <a:rPr lang="en-US" smtClean="0"/>
              <a:t>(c) Suzanne Piscopo, 2021</a:t>
            </a:r>
            <a:endParaRPr lang="en-US" dirty="0"/>
          </a:p>
        </p:txBody>
      </p:sp>
      <p:sp>
        <p:nvSpPr>
          <p:cNvPr id="4" name="Slide Number Placeholder 3"/>
          <p:cNvSpPr>
            <a:spLocks noGrp="1"/>
          </p:cNvSpPr>
          <p:nvPr>
            <p:ph type="sldNum" sz="quarter" idx="12"/>
          </p:nvPr>
        </p:nvSpPr>
        <p:spPr>
          <a:xfrm>
            <a:off x="10469880" y="320040"/>
            <a:ext cx="914400" cy="320040"/>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748140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783574A-2DD7-480E-B118-A977E6DBDC03}" type="datetime1">
              <a:rPr lang="en-US" smtClean="0"/>
              <a:t>10/6/2021</a:t>
            </a:fld>
            <a:endParaRPr lang="en-US" dirty="0"/>
          </a:p>
        </p:txBody>
      </p:sp>
      <p:sp>
        <p:nvSpPr>
          <p:cNvPr id="6" name="Footer Placeholder 5"/>
          <p:cNvSpPr>
            <a:spLocks noGrp="1"/>
          </p:cNvSpPr>
          <p:nvPr>
            <p:ph type="ftr" sz="quarter" idx="11"/>
          </p:nvPr>
        </p:nvSpPr>
        <p:spPr/>
        <p:txBody>
          <a:bodyPr/>
          <a:lstStyle/>
          <a:p>
            <a:r>
              <a:rPr lang="en-US" smtClean="0"/>
              <a:t>(c) Suzanne Piscopo, 2021</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095531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04672" y="320040"/>
            <a:ext cx="3657600" cy="320040"/>
          </a:xfrm>
        </p:spPr>
        <p:txBody>
          <a:bodyPr/>
          <a:lstStyle/>
          <a:p>
            <a:fld id="{0214C3EA-C278-4802-BCB1-33333735645A}" type="datetime1">
              <a:rPr lang="en-US" smtClean="0"/>
              <a:t>10/6/2021</a:t>
            </a:fld>
            <a:endParaRPr lang="en-US" dirty="0"/>
          </a:p>
        </p:txBody>
      </p:sp>
      <p:sp>
        <p:nvSpPr>
          <p:cNvPr id="6" name="Footer Placeholder 5"/>
          <p:cNvSpPr>
            <a:spLocks noGrp="1"/>
          </p:cNvSpPr>
          <p:nvPr>
            <p:ph type="ftr" sz="quarter" idx="11"/>
          </p:nvPr>
        </p:nvSpPr>
        <p:spPr>
          <a:xfrm>
            <a:off x="804672" y="6227064"/>
            <a:ext cx="5942203" cy="320040"/>
          </a:xfrm>
        </p:spPr>
        <p:txBody>
          <a:bodyPr/>
          <a:lstStyle/>
          <a:p>
            <a:r>
              <a:rPr lang="en-US" smtClean="0"/>
              <a:t>(c) Suzanne Piscopo, 2021</a:t>
            </a:r>
            <a:endParaRPr lang="en-US" dirty="0"/>
          </a:p>
        </p:txBody>
      </p:sp>
      <p:sp>
        <p:nvSpPr>
          <p:cNvPr id="7" name="Slide Number Placeholder 6"/>
          <p:cNvSpPr>
            <a:spLocks noGrp="1"/>
          </p:cNvSpPr>
          <p:nvPr>
            <p:ph type="sldNum" sz="quarter" idx="12"/>
          </p:nvPr>
        </p:nvSpPr>
        <p:spPr>
          <a:xfrm>
            <a:off x="5828377" y="320040"/>
            <a:ext cx="914400" cy="320040"/>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926976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AC8E00-A0B1-4C24-AA41-805111BA9004}" type="datetime1">
              <a:rPr lang="en-US" smtClean="0"/>
              <a:t>10/6/2021</a:t>
            </a:fld>
            <a:endParaRPr lang="en-US" dirty="0"/>
          </a:p>
        </p:txBody>
      </p:sp>
      <p:sp>
        <p:nvSpPr>
          <p:cNvPr id="5" name="Footer Placeholder 4"/>
          <p:cNvSpPr>
            <a:spLocks noGrp="1"/>
          </p:cNvSpPr>
          <p:nvPr>
            <p:ph type="ftr" sz="quarter" idx="11"/>
          </p:nvPr>
        </p:nvSpPr>
        <p:spPr/>
        <p:txBody>
          <a:bodyPr/>
          <a:lstStyle/>
          <a:p>
            <a:r>
              <a:rPr lang="en-US" smtClean="0"/>
              <a:t>(c) Suzanne Piscopo, 2021</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11431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4A7FF-FBB2-4EB7-8EDD-4FB2C17ACE0F}"/>
              </a:ext>
            </a:extLst>
          </p:cNvPr>
          <p:cNvSpPr>
            <a:spLocks noGrp="1"/>
          </p:cNvSpPr>
          <p:nvPr>
            <p:ph type="title"/>
          </p:nvPr>
        </p:nvSpPr>
        <p:spPr/>
        <p:txBody>
          <a:bodyPr/>
          <a:lstStyle>
            <a:lvl1pPr>
              <a:defRPr b="0" i="0">
                <a:latin typeface="Trebuchet MS" panose="020B0703020202090204" pitchFamily="34"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F076415-EBDB-485F-8768-512A42B82654}"/>
              </a:ext>
            </a:extLst>
          </p:cNvPr>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FE26EAC-B7A1-4340-B67D-44A90C4C57F5}"/>
              </a:ext>
            </a:extLst>
          </p:cNvPr>
          <p:cNvSpPr>
            <a:spLocks noGrp="1"/>
          </p:cNvSpPr>
          <p:nvPr>
            <p:ph type="dt" sz="half" idx="10"/>
          </p:nvPr>
        </p:nvSpPr>
        <p:spPr/>
        <p:txBody>
          <a:bodyPr/>
          <a:lstStyle>
            <a:lvl1pPr>
              <a:defRPr>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EE2767C-FA61-49D8-80AF-2FA649F8DAB6}"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10/6/2021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9AB5210-FEFB-4A82-AD79-14004B651899}"/>
              </a:ext>
            </a:extLst>
          </p:cNvPr>
          <p:cNvSpPr>
            <a:spLocks noGrp="1"/>
          </p:cNvSpPr>
          <p:nvPr>
            <p:ph type="ftr" sz="quarter" idx="11"/>
          </p:nvPr>
        </p:nvSpPr>
        <p:spPr/>
        <p:txBody>
          <a:bodyPr/>
          <a:lstStyle>
            <a:lvl1pPr>
              <a:defRPr>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(c) Suzanne Piscopo, 2021</a:t>
            </a: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B072844-5654-4536-895B-0CF6C296A304}"/>
              </a:ext>
            </a:extLst>
          </p:cNvPr>
          <p:cNvSpPr>
            <a:spLocks noGrp="1"/>
          </p:cNvSpPr>
          <p:nvPr>
            <p:ph type="sldNum" sz="quarter" idx="12"/>
          </p:nvPr>
        </p:nvSpPr>
        <p:spPr/>
        <p:txBody>
          <a:bodyPr/>
          <a:lstStyle>
            <a:lvl1pPr>
              <a:defRPr>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A8A6226-C054-49F3-9688-8DF8FC0303F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62394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04672" y="320040"/>
            <a:ext cx="3657600" cy="320040"/>
          </a:xfrm>
        </p:spPr>
        <p:txBody>
          <a:bodyPr/>
          <a:lstStyle/>
          <a:p>
            <a:fld id="{C0FF7902-6C09-4BA1-9DD2-66805ED5363D}" type="datetime1">
              <a:rPr lang="en-US" smtClean="0"/>
              <a:t>10/6/2021</a:t>
            </a:fld>
            <a:endParaRPr lang="en-US" dirty="0"/>
          </a:p>
        </p:txBody>
      </p:sp>
      <p:sp>
        <p:nvSpPr>
          <p:cNvPr id="5" name="Footer Placeholder 4"/>
          <p:cNvSpPr>
            <a:spLocks noGrp="1"/>
          </p:cNvSpPr>
          <p:nvPr>
            <p:ph type="ftr" sz="quarter" idx="11"/>
          </p:nvPr>
        </p:nvSpPr>
        <p:spPr>
          <a:xfrm>
            <a:off x="804672" y="6227064"/>
            <a:ext cx="10588752" cy="320040"/>
          </a:xfrm>
        </p:spPr>
        <p:txBody>
          <a:bodyPr/>
          <a:lstStyle/>
          <a:p>
            <a:r>
              <a:rPr lang="en-US" smtClean="0"/>
              <a:t>(c) Suzanne Piscopo, 2021</a:t>
            </a:r>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9532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E7E90-A700-4441-A193-9ADDF7B6CC3F}"/>
              </a:ext>
            </a:extLst>
          </p:cNvPr>
          <p:cNvSpPr>
            <a:spLocks noGrp="1"/>
          </p:cNvSpPr>
          <p:nvPr>
            <p:ph type="title"/>
          </p:nvPr>
        </p:nvSpPr>
        <p:spPr/>
        <p:txBody>
          <a:bodyPr/>
          <a:lstStyle>
            <a:lvl1pPr>
              <a:defRPr b="0" i="0">
                <a:latin typeface="Trebuchet MS" panose="020B0703020202090204" pitchFamily="34" charset="0"/>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B9F4055F-6817-442C-9CB3-0BAD5977F3FB}"/>
              </a:ext>
            </a:extLst>
          </p:cNvPr>
          <p:cNvSpPr>
            <a:spLocks noGrp="1"/>
          </p:cNvSpPr>
          <p:nvPr>
            <p:ph type="dt" sz="half" idx="10"/>
          </p:nvPr>
        </p:nvSpPr>
        <p:spPr/>
        <p:txBody>
          <a:bodyPr/>
          <a:lstStyle>
            <a:lvl1pPr>
              <a:defRPr>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03FD4DC-6655-4D6B-B4D1-8F4624B57FCA}"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10/6/2021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B079C250-9CDB-4AF7-A792-D6BE99DEFA93}"/>
              </a:ext>
            </a:extLst>
          </p:cNvPr>
          <p:cNvSpPr>
            <a:spLocks noGrp="1"/>
          </p:cNvSpPr>
          <p:nvPr>
            <p:ph type="ftr" sz="quarter" idx="11"/>
          </p:nvPr>
        </p:nvSpPr>
        <p:spPr/>
        <p:txBody>
          <a:bodyPr/>
          <a:lstStyle>
            <a:lvl1pPr>
              <a:defRPr>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(c) Suzanne Piscopo, 2021</a:t>
            </a: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61E851A7-2480-40FC-8A1D-BA6552652BF1}"/>
              </a:ext>
            </a:extLst>
          </p:cNvPr>
          <p:cNvSpPr>
            <a:spLocks noGrp="1"/>
          </p:cNvSpPr>
          <p:nvPr>
            <p:ph type="sldNum" sz="quarter" idx="12"/>
          </p:nvPr>
        </p:nvSpPr>
        <p:spPr/>
        <p:txBody>
          <a:bodyPr/>
          <a:lstStyle>
            <a:lvl1pPr>
              <a:defRPr>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A8A6226-C054-49F3-9688-8DF8FC0303F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7542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5B228-FC8E-41EC-A714-7EDC0E36F744}"/>
              </a:ext>
            </a:extLst>
          </p:cNvPr>
          <p:cNvSpPr>
            <a:spLocks noGrp="1"/>
          </p:cNvSpPr>
          <p:nvPr>
            <p:ph type="ctrTitle"/>
          </p:nvPr>
        </p:nvSpPr>
        <p:spPr>
          <a:xfrm>
            <a:off x="1524000" y="1122363"/>
            <a:ext cx="9144000" cy="2387600"/>
          </a:xfrm>
        </p:spPr>
        <p:txBody>
          <a:bodyPr anchor="b"/>
          <a:lstStyle>
            <a:lvl1pPr algn="ctr">
              <a:defRPr sz="6000" b="0" i="0">
                <a:latin typeface="Trebuchet MS" panose="020B0703020202090204" pitchFamily="34"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A1985A1-F05E-4F5D-84F3-AE29DB4F71AA}"/>
              </a:ext>
            </a:extLst>
          </p:cNvPr>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BE2D2C-959C-4A88-9D58-1F380EE332D4}"/>
              </a:ext>
            </a:extLst>
          </p:cNvPr>
          <p:cNvSpPr>
            <a:spLocks noGrp="1"/>
          </p:cNvSpPr>
          <p:nvPr>
            <p:ph type="dt" sz="half" idx="10"/>
          </p:nvPr>
        </p:nvSpPr>
        <p:spPr/>
        <p:txBody>
          <a:bodyPr/>
          <a:lstStyle>
            <a:lvl1pPr>
              <a:defRPr>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48B6522-5293-48AF-BF1A-EEB7DD00CB7F}"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10/6/2021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B73BEE9-264B-4DD3-9CA9-CDB977DA60B5}"/>
              </a:ext>
            </a:extLst>
          </p:cNvPr>
          <p:cNvSpPr>
            <a:spLocks noGrp="1"/>
          </p:cNvSpPr>
          <p:nvPr>
            <p:ph type="ftr" sz="quarter" idx="11"/>
          </p:nvPr>
        </p:nvSpPr>
        <p:spPr/>
        <p:txBody>
          <a:bodyPr/>
          <a:lstStyle>
            <a:lvl1pPr>
              <a:defRPr>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(c) Suzanne Piscopo, 2021</a:t>
            </a: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0AF19CD-128D-4CDF-AD83-F04EA6E232FE}"/>
              </a:ext>
            </a:extLst>
          </p:cNvPr>
          <p:cNvSpPr>
            <a:spLocks noGrp="1"/>
          </p:cNvSpPr>
          <p:nvPr>
            <p:ph type="sldNum" sz="quarter" idx="12"/>
          </p:nvPr>
        </p:nvSpPr>
        <p:spPr/>
        <p:txBody>
          <a:bodyPr/>
          <a:lstStyle>
            <a:lvl1pPr>
              <a:defRPr>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A8A6226-C054-49F3-9688-8DF8FC0303F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7170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4A7FF-FBB2-4EB7-8EDD-4FB2C17ACE0F}"/>
              </a:ext>
            </a:extLst>
          </p:cNvPr>
          <p:cNvSpPr>
            <a:spLocks noGrp="1"/>
          </p:cNvSpPr>
          <p:nvPr>
            <p:ph type="title"/>
          </p:nvPr>
        </p:nvSpPr>
        <p:spPr/>
        <p:txBody>
          <a:bodyPr/>
          <a:lstStyle>
            <a:lvl1pPr>
              <a:defRPr b="0" i="0">
                <a:latin typeface="Trebuchet MS" panose="020B0703020202090204" pitchFamily="34"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F076415-EBDB-485F-8768-512A42B82654}"/>
              </a:ext>
            </a:extLst>
          </p:cNvPr>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FE26EAC-B7A1-4340-B67D-44A90C4C57F5}"/>
              </a:ext>
            </a:extLst>
          </p:cNvPr>
          <p:cNvSpPr>
            <a:spLocks noGrp="1"/>
          </p:cNvSpPr>
          <p:nvPr>
            <p:ph type="dt" sz="half" idx="10"/>
          </p:nvPr>
        </p:nvSpPr>
        <p:spPr/>
        <p:txBody>
          <a:bodyPr/>
          <a:lstStyle>
            <a:lvl1pPr>
              <a:defRPr>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EE796F3-5DD4-4D3C-8369-AE30141FA642}"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10/6/2021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9AB5210-FEFB-4A82-AD79-14004B651899}"/>
              </a:ext>
            </a:extLst>
          </p:cNvPr>
          <p:cNvSpPr>
            <a:spLocks noGrp="1"/>
          </p:cNvSpPr>
          <p:nvPr>
            <p:ph type="ftr" sz="quarter" idx="11"/>
          </p:nvPr>
        </p:nvSpPr>
        <p:spPr/>
        <p:txBody>
          <a:bodyPr/>
          <a:lstStyle>
            <a:lvl1pPr>
              <a:defRPr>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(c) Suzanne Piscopo, 2021</a:t>
            </a: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B072844-5654-4536-895B-0CF6C296A304}"/>
              </a:ext>
            </a:extLst>
          </p:cNvPr>
          <p:cNvSpPr>
            <a:spLocks noGrp="1"/>
          </p:cNvSpPr>
          <p:nvPr>
            <p:ph type="sldNum" sz="quarter" idx="12"/>
          </p:nvPr>
        </p:nvSpPr>
        <p:spPr/>
        <p:txBody>
          <a:bodyPr/>
          <a:lstStyle>
            <a:lvl1pPr>
              <a:defRPr>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A8A6226-C054-49F3-9688-8DF8FC0303F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6818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E7E90-A700-4441-A193-9ADDF7B6CC3F}"/>
              </a:ext>
            </a:extLst>
          </p:cNvPr>
          <p:cNvSpPr>
            <a:spLocks noGrp="1"/>
          </p:cNvSpPr>
          <p:nvPr>
            <p:ph type="title"/>
          </p:nvPr>
        </p:nvSpPr>
        <p:spPr/>
        <p:txBody>
          <a:bodyPr/>
          <a:lstStyle>
            <a:lvl1pPr>
              <a:defRPr b="0" i="0">
                <a:latin typeface="Trebuchet MS" panose="020B0703020202090204" pitchFamily="34" charset="0"/>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B9F4055F-6817-442C-9CB3-0BAD5977F3FB}"/>
              </a:ext>
            </a:extLst>
          </p:cNvPr>
          <p:cNvSpPr>
            <a:spLocks noGrp="1"/>
          </p:cNvSpPr>
          <p:nvPr>
            <p:ph type="dt" sz="half" idx="10"/>
          </p:nvPr>
        </p:nvSpPr>
        <p:spPr/>
        <p:txBody>
          <a:bodyPr/>
          <a:lstStyle>
            <a:lvl1pPr>
              <a:defRPr>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278A60B-2CD1-45DE-8B7F-816A2E90D0CF}"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10/6/2021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B079C250-9CDB-4AF7-A792-D6BE99DEFA93}"/>
              </a:ext>
            </a:extLst>
          </p:cNvPr>
          <p:cNvSpPr>
            <a:spLocks noGrp="1"/>
          </p:cNvSpPr>
          <p:nvPr>
            <p:ph type="ftr" sz="quarter" idx="11"/>
          </p:nvPr>
        </p:nvSpPr>
        <p:spPr/>
        <p:txBody>
          <a:bodyPr/>
          <a:lstStyle>
            <a:lvl1pPr>
              <a:defRPr>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(c) Suzanne Piscopo, 2021</a:t>
            </a: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61E851A7-2480-40FC-8A1D-BA6552652BF1}"/>
              </a:ext>
            </a:extLst>
          </p:cNvPr>
          <p:cNvSpPr>
            <a:spLocks noGrp="1"/>
          </p:cNvSpPr>
          <p:nvPr>
            <p:ph type="sldNum" sz="quarter" idx="12"/>
          </p:nvPr>
        </p:nvSpPr>
        <p:spPr/>
        <p:txBody>
          <a:bodyPr/>
          <a:lstStyle>
            <a:lvl1pPr>
              <a:defRPr>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A8A6226-C054-49F3-9688-8DF8FC0303F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0744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5B228-FC8E-41EC-A714-7EDC0E36F744}"/>
              </a:ext>
            </a:extLst>
          </p:cNvPr>
          <p:cNvSpPr>
            <a:spLocks noGrp="1"/>
          </p:cNvSpPr>
          <p:nvPr>
            <p:ph type="ctrTitle"/>
          </p:nvPr>
        </p:nvSpPr>
        <p:spPr>
          <a:xfrm>
            <a:off x="1524000" y="1122363"/>
            <a:ext cx="9144000" cy="2387600"/>
          </a:xfrm>
        </p:spPr>
        <p:txBody>
          <a:bodyPr anchor="b"/>
          <a:lstStyle>
            <a:lvl1pPr algn="ctr">
              <a:defRPr sz="6000" b="0" i="0">
                <a:latin typeface="Trebuchet MS" panose="020B0703020202090204" pitchFamily="34"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A1985A1-F05E-4F5D-84F3-AE29DB4F71AA}"/>
              </a:ext>
            </a:extLst>
          </p:cNvPr>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BE2D2C-959C-4A88-9D58-1F380EE332D4}"/>
              </a:ext>
            </a:extLst>
          </p:cNvPr>
          <p:cNvSpPr>
            <a:spLocks noGrp="1"/>
          </p:cNvSpPr>
          <p:nvPr>
            <p:ph type="dt" sz="half" idx="10"/>
          </p:nvPr>
        </p:nvSpPr>
        <p:spPr/>
        <p:txBody>
          <a:bodyPr/>
          <a:lstStyle>
            <a:lvl1pPr>
              <a:defRPr>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0B942CD-F5FA-451E-83D3-DCC0E2E87CA8}"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10/6/2021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B73BEE9-264B-4DD3-9CA9-CDB977DA60B5}"/>
              </a:ext>
            </a:extLst>
          </p:cNvPr>
          <p:cNvSpPr>
            <a:spLocks noGrp="1"/>
          </p:cNvSpPr>
          <p:nvPr>
            <p:ph type="ftr" sz="quarter" idx="11"/>
          </p:nvPr>
        </p:nvSpPr>
        <p:spPr/>
        <p:txBody>
          <a:bodyPr/>
          <a:lstStyle>
            <a:lvl1pPr>
              <a:defRPr>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(c) Suzanne Piscopo, 2021</a:t>
            </a: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0AF19CD-128D-4CDF-AD83-F04EA6E232FE}"/>
              </a:ext>
            </a:extLst>
          </p:cNvPr>
          <p:cNvSpPr>
            <a:spLocks noGrp="1"/>
          </p:cNvSpPr>
          <p:nvPr>
            <p:ph type="sldNum" sz="quarter" idx="12"/>
          </p:nvPr>
        </p:nvSpPr>
        <p:spPr/>
        <p:txBody>
          <a:bodyPr/>
          <a:lstStyle>
            <a:lvl1pPr>
              <a:defRPr>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A8A6226-C054-49F3-9688-8DF8FC0303F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9089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4A7FF-FBB2-4EB7-8EDD-4FB2C17ACE0F}"/>
              </a:ext>
            </a:extLst>
          </p:cNvPr>
          <p:cNvSpPr>
            <a:spLocks noGrp="1"/>
          </p:cNvSpPr>
          <p:nvPr>
            <p:ph type="title"/>
          </p:nvPr>
        </p:nvSpPr>
        <p:spPr/>
        <p:txBody>
          <a:bodyPr/>
          <a:lstStyle>
            <a:lvl1pPr>
              <a:defRPr b="0" i="0">
                <a:latin typeface="Trebuchet MS" panose="020B0703020202090204" pitchFamily="34"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F076415-EBDB-485F-8768-512A42B82654}"/>
              </a:ext>
            </a:extLst>
          </p:cNvPr>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FE26EAC-B7A1-4340-B67D-44A90C4C57F5}"/>
              </a:ext>
            </a:extLst>
          </p:cNvPr>
          <p:cNvSpPr>
            <a:spLocks noGrp="1"/>
          </p:cNvSpPr>
          <p:nvPr>
            <p:ph type="dt" sz="half" idx="10"/>
          </p:nvPr>
        </p:nvSpPr>
        <p:spPr/>
        <p:txBody>
          <a:bodyPr/>
          <a:lstStyle>
            <a:lvl1pPr>
              <a:defRPr>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2424674-0F5F-4F4E-99E5-5428EB0C2275}"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10/6/2021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9AB5210-FEFB-4A82-AD79-14004B651899}"/>
              </a:ext>
            </a:extLst>
          </p:cNvPr>
          <p:cNvSpPr>
            <a:spLocks noGrp="1"/>
          </p:cNvSpPr>
          <p:nvPr>
            <p:ph type="ftr" sz="quarter" idx="11"/>
          </p:nvPr>
        </p:nvSpPr>
        <p:spPr/>
        <p:txBody>
          <a:bodyPr/>
          <a:lstStyle>
            <a:lvl1pPr>
              <a:defRPr>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(c) Suzanne Piscopo, 2021</a:t>
            </a: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B072844-5654-4536-895B-0CF6C296A304}"/>
              </a:ext>
            </a:extLst>
          </p:cNvPr>
          <p:cNvSpPr>
            <a:spLocks noGrp="1"/>
          </p:cNvSpPr>
          <p:nvPr>
            <p:ph type="sldNum" sz="quarter" idx="12"/>
          </p:nvPr>
        </p:nvSpPr>
        <p:spPr/>
        <p:txBody>
          <a:bodyPr/>
          <a:lstStyle>
            <a:lvl1pPr>
              <a:defRPr>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A8A6226-C054-49F3-9688-8DF8FC0303F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7088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E7E90-A700-4441-A193-9ADDF7B6CC3F}"/>
              </a:ext>
            </a:extLst>
          </p:cNvPr>
          <p:cNvSpPr>
            <a:spLocks noGrp="1"/>
          </p:cNvSpPr>
          <p:nvPr>
            <p:ph type="title"/>
          </p:nvPr>
        </p:nvSpPr>
        <p:spPr/>
        <p:txBody>
          <a:bodyPr/>
          <a:lstStyle>
            <a:lvl1pPr>
              <a:defRPr b="0" i="0">
                <a:latin typeface="Trebuchet MS" panose="020B0703020202090204" pitchFamily="34" charset="0"/>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B9F4055F-6817-442C-9CB3-0BAD5977F3FB}"/>
              </a:ext>
            </a:extLst>
          </p:cNvPr>
          <p:cNvSpPr>
            <a:spLocks noGrp="1"/>
          </p:cNvSpPr>
          <p:nvPr>
            <p:ph type="dt" sz="half" idx="10"/>
          </p:nvPr>
        </p:nvSpPr>
        <p:spPr/>
        <p:txBody>
          <a:bodyPr/>
          <a:lstStyle>
            <a:lvl1pPr>
              <a:defRPr>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C5359A0-608C-46E5-8557-69D3C67FF791}"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10/6/2021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B079C250-9CDB-4AF7-A792-D6BE99DEFA93}"/>
              </a:ext>
            </a:extLst>
          </p:cNvPr>
          <p:cNvSpPr>
            <a:spLocks noGrp="1"/>
          </p:cNvSpPr>
          <p:nvPr>
            <p:ph type="ftr" sz="quarter" idx="11"/>
          </p:nvPr>
        </p:nvSpPr>
        <p:spPr/>
        <p:txBody>
          <a:bodyPr/>
          <a:lstStyle>
            <a:lvl1pPr>
              <a:defRPr>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(c) Suzanne Piscopo, 2021</a:t>
            </a: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61E851A7-2480-40FC-8A1D-BA6552652BF1}"/>
              </a:ext>
            </a:extLst>
          </p:cNvPr>
          <p:cNvSpPr>
            <a:spLocks noGrp="1"/>
          </p:cNvSpPr>
          <p:nvPr>
            <p:ph type="sldNum" sz="quarter" idx="12"/>
          </p:nvPr>
        </p:nvSpPr>
        <p:spPr/>
        <p:txBody>
          <a:bodyPr/>
          <a:lstStyle>
            <a:lvl1pPr>
              <a:defRPr>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A8A6226-C054-49F3-9688-8DF8FC0303F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75039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4.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D22B4F-2445-4060-9EB8-227D538384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C2D4A39-CCF1-411B-B3BB-FE95169DFC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0633BA8-7228-4D9D-9F5A-99B82CB532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03D3718-E047-4395-ACEE-17CCE736DAF6}"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10/6/2021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D40C19A-39E0-458A-8372-2C690D1E18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(c) Suzanne Piscopo, 2021</a:t>
            </a: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C8ED563-D697-4ACA-969F-836D3E3727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A8A6226-C054-49F3-9688-8DF8FC0303F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413354"/>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hf sldNum="0" hdr="0" dt="0"/>
  <p:txStyles>
    <p:titleStyle>
      <a:lvl1pPr algn="l" defTabSz="914400" rtl="0" eaLnBrk="1" latinLnBrk="0" hangingPunct="1">
        <a:lnSpc>
          <a:spcPct val="90000"/>
        </a:lnSpc>
        <a:spcBef>
          <a:spcPct val="0"/>
        </a:spcBef>
        <a:buNone/>
        <a:defRPr sz="4000" b="0" i="0" kern="1200">
          <a:solidFill>
            <a:schemeClr val="tx1"/>
          </a:solidFill>
          <a:latin typeface="Trebuchet MS" panose="020B070302020209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D22B4F-2445-4060-9EB8-227D538384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C2D4A39-CCF1-411B-B3BB-FE95169DFC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0633BA8-7228-4D9D-9F5A-99B82CB532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F848C68-8275-4296-A5E8-EEC77905F922}"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10/6/2021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D40C19A-39E0-458A-8372-2C690D1E18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(c) Suzanne Piscopo, 2021</a:t>
            </a: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C8ED563-D697-4ACA-969F-836D3E3727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A8A6226-C054-49F3-9688-8DF8FC0303F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5847744"/>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hf sldNum="0" hdr="0" dt="0"/>
  <p:txStyles>
    <p:titleStyle>
      <a:lvl1pPr algn="l" defTabSz="914400" rtl="0" eaLnBrk="1" latinLnBrk="0" hangingPunct="1">
        <a:lnSpc>
          <a:spcPct val="90000"/>
        </a:lnSpc>
        <a:spcBef>
          <a:spcPct val="0"/>
        </a:spcBef>
        <a:buNone/>
        <a:defRPr sz="4000" b="0" i="0" kern="1200">
          <a:solidFill>
            <a:schemeClr val="tx1"/>
          </a:solidFill>
          <a:latin typeface="Trebuchet MS" panose="020B070302020209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D22B4F-2445-4060-9EB8-227D538384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C2D4A39-CCF1-411B-B3BB-FE95169DFC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0633BA8-7228-4D9D-9F5A-99B82CB532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E9CCE10-9534-4104-9465-4F7DAD83FE22}"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10/6/2021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D40C19A-39E0-458A-8372-2C690D1E18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(c) Suzanne Piscopo, 2021</a:t>
            </a: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C8ED563-D697-4ACA-969F-836D3E3727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A8A6226-C054-49F3-9688-8DF8FC0303F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70262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sldNum="0" hdr="0" dt="0"/>
  <p:txStyles>
    <p:titleStyle>
      <a:lvl1pPr algn="l" defTabSz="914400" rtl="0" eaLnBrk="1" latinLnBrk="0" hangingPunct="1">
        <a:lnSpc>
          <a:spcPct val="90000"/>
        </a:lnSpc>
        <a:spcBef>
          <a:spcPct val="0"/>
        </a:spcBef>
        <a:buNone/>
        <a:defRPr sz="4000" b="0" i="0" kern="1200">
          <a:solidFill>
            <a:schemeClr val="tx1"/>
          </a:solidFill>
          <a:latin typeface="Trebuchet MS" panose="020B070302020209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C74552CE-BF69-4FAF-9629-3BD346DD335D}" type="datetime1">
              <a:rPr lang="en-US" smtClean="0"/>
              <a:t>10/6/2021</a:t>
            </a:fld>
            <a:endParaRPr lang="en-US" dirty="0"/>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smtClean="0"/>
              <a:t>(c) Suzanne Piscopo, 2021</a:t>
            </a:r>
            <a:endParaRPr lang="en-US" dirty="0"/>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83889784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dt="0"/>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youtu.be/F7cceXX3zG8?t=3332" TargetMode="External"/><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1.xml"/><Relationship Id="rId5" Type="http://schemas.openxmlformats.org/officeDocument/2006/relationships/image" Target="../media/image24.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30.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1.xml"/><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9237" y="1764419"/>
            <a:ext cx="8679915" cy="1748729"/>
          </a:xfrm>
        </p:spPr>
        <p:txBody>
          <a:bodyPr/>
          <a:lstStyle/>
          <a:p>
            <a:r>
              <a:rPr lang="en-GB" b="1" dirty="0">
                <a:solidFill>
                  <a:schemeClr val="tx1"/>
                </a:solidFill>
              </a:rPr>
              <a:t>Young people as global citizens through food and nutrition</a:t>
            </a:r>
          </a:p>
        </p:txBody>
      </p:sp>
      <p:sp>
        <p:nvSpPr>
          <p:cNvPr id="3" name="Subtitle 2"/>
          <p:cNvSpPr>
            <a:spLocks noGrp="1"/>
          </p:cNvSpPr>
          <p:nvPr>
            <p:ph type="subTitle" idx="1"/>
          </p:nvPr>
        </p:nvSpPr>
        <p:spPr>
          <a:xfrm>
            <a:off x="1759237" y="4081806"/>
            <a:ext cx="8673427" cy="1147047"/>
          </a:xfrm>
        </p:spPr>
        <p:txBody>
          <a:bodyPr>
            <a:normAutofit lnSpcReduction="10000"/>
          </a:bodyPr>
          <a:lstStyle/>
          <a:p>
            <a:r>
              <a:rPr lang="en-GB" sz="3300" dirty="0" smtClean="0"/>
              <a:t>Suzanne Piscopo</a:t>
            </a:r>
          </a:p>
          <a:p>
            <a:r>
              <a:rPr lang="en-GB" sz="3300" dirty="0" smtClean="0"/>
              <a:t>University of Malta</a:t>
            </a:r>
          </a:p>
          <a:p>
            <a:endParaRPr lang="en-GB" dirty="0" smtClean="0"/>
          </a:p>
        </p:txBody>
      </p:sp>
      <p:sp>
        <p:nvSpPr>
          <p:cNvPr id="5" name="Subtitle 2"/>
          <p:cNvSpPr txBox="1">
            <a:spLocks/>
          </p:cNvSpPr>
          <p:nvPr/>
        </p:nvSpPr>
        <p:spPr>
          <a:xfrm>
            <a:off x="1759236" y="5750351"/>
            <a:ext cx="8673427" cy="1299448"/>
          </a:xfrm>
          <a:prstGeom prst="rect">
            <a:avLst/>
          </a:prstGeom>
        </p:spPr>
        <p:txBody>
          <a:bodyPr vert="horz" lIns="91440" tIns="0" rIns="91440" bIns="45720" rtlCol="0">
            <a:normAutofit/>
          </a:bodyPr>
          <a:lstStyle>
            <a:lvl1pPr marL="0" indent="0" algn="ctr" defTabSz="914400" rtl="0" eaLnBrk="1" latinLnBrk="0" hangingPunct="1">
              <a:lnSpc>
                <a:spcPct val="100000"/>
              </a:lnSpc>
              <a:spcBef>
                <a:spcPts val="1000"/>
              </a:spcBef>
              <a:buClr>
                <a:schemeClr val="accent1"/>
              </a:buClr>
              <a:buSzPct val="110000"/>
              <a:buFont typeface="Wingdings" panose="05000000000000000000" pitchFamily="2" charset="2"/>
              <a:buNone/>
              <a:defRPr sz="1800" b="0" kern="1200">
                <a:solidFill>
                  <a:srgbClr val="FFFEFF"/>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10000"/>
              <a:buFont typeface="Wingdings" panose="05000000000000000000" pitchFamily="2" charset="2"/>
              <a:buNone/>
              <a:defRPr sz="1800" kern="120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10000"/>
              <a:buFont typeface="Wingdings" panose="05000000000000000000" pitchFamily="2" charset="2"/>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10000"/>
              <a:buFont typeface="Wingdings" panose="05000000000000000000" pitchFamily="2" charset="2"/>
              <a:buNone/>
              <a:defRPr sz="1600" kern="120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10000"/>
              <a:buFont typeface="Wingdings" panose="05000000000000000000" pitchFamily="2" charset="2"/>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10000"/>
              <a:buFont typeface="Wingdings" panose="05000000000000000000" pitchFamily="2" charset="2"/>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10000"/>
              <a:buFont typeface="Wingdings" panose="05000000000000000000" pitchFamily="2" charset="2"/>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10000"/>
              <a:buFont typeface="Wingdings" panose="05000000000000000000" pitchFamily="2" charset="2"/>
              <a:buNone/>
              <a:defRPr sz="1600" kern="120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10000"/>
              <a:buFont typeface="Wingdings" panose="05000000000000000000" pitchFamily="2" charset="2"/>
              <a:buNone/>
              <a:defRPr sz="1600" kern="1200">
                <a:solidFill>
                  <a:schemeClr val="tx1"/>
                </a:solidFill>
                <a:effectLst/>
                <a:latin typeface="+mn-lt"/>
                <a:ea typeface="+mn-ea"/>
                <a:cs typeface="+mn-cs"/>
              </a:defRPr>
            </a:lvl9pPr>
          </a:lstStyle>
          <a:p>
            <a:r>
              <a:rPr lang="en-GB" dirty="0" smtClean="0">
                <a:solidFill>
                  <a:schemeClr val="tx1"/>
                </a:solidFill>
              </a:rPr>
              <a:t>BRITISH NUTRITION FOUNDATION CONFERENCE </a:t>
            </a:r>
          </a:p>
          <a:p>
            <a:r>
              <a:rPr lang="en-GB" dirty="0" smtClean="0">
                <a:solidFill>
                  <a:schemeClr val="tx1"/>
                </a:solidFill>
              </a:rPr>
              <a:t>What does future, modern food education look like? Have your say.</a:t>
            </a:r>
          </a:p>
          <a:p>
            <a:r>
              <a:rPr lang="en-GB" dirty="0" smtClean="0">
                <a:solidFill>
                  <a:schemeClr val="tx1"/>
                </a:solidFill>
              </a:rPr>
              <a:t>October 2, 2021</a:t>
            </a:r>
            <a:endParaRPr lang="en-GB" dirty="0">
              <a:solidFill>
                <a:schemeClr val="tx1"/>
              </a:solidFill>
            </a:endParaRPr>
          </a:p>
        </p:txBody>
      </p:sp>
    </p:spTree>
    <p:extLst>
      <p:ext uri="{BB962C8B-B14F-4D97-AF65-F5344CB8AC3E}">
        <p14:creationId xmlns:p14="http://schemas.microsoft.com/office/powerpoint/2010/main" val="31745637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11085" y="423268"/>
            <a:ext cx="10910167" cy="707886"/>
          </a:xfrm>
          <a:prstGeom prst="rect">
            <a:avLst/>
          </a:prstGeom>
          <a:noFill/>
        </p:spPr>
        <p:txBody>
          <a:bodyPr wrap="square" rtlCol="0">
            <a:spAutoFit/>
          </a:bodyPr>
          <a:lstStyle/>
          <a:p>
            <a:pPr defTabSz="914400">
              <a:defRPr/>
            </a:pPr>
            <a:r>
              <a:rPr lang="en-GB" sz="4000" b="1" dirty="0">
                <a:solidFill>
                  <a:srgbClr val="153355"/>
                </a:solidFill>
                <a:latin typeface="Calibri" panose="020F0502020204030204" pitchFamily="34" charset="0"/>
              </a:rPr>
              <a:t>Core Elements of a Transformed Food System</a:t>
            </a:r>
          </a:p>
        </p:txBody>
      </p:sp>
      <p:grpSp>
        <p:nvGrpSpPr>
          <p:cNvPr id="2" name="Group 1"/>
          <p:cNvGrpSpPr/>
          <p:nvPr/>
        </p:nvGrpSpPr>
        <p:grpSpPr>
          <a:xfrm>
            <a:off x="584466" y="1253705"/>
            <a:ext cx="13218217" cy="5223678"/>
            <a:chOff x="623888" y="1514904"/>
            <a:chExt cx="12999682" cy="4839928"/>
          </a:xfrm>
        </p:grpSpPr>
        <p:sp>
          <p:nvSpPr>
            <p:cNvPr id="23" name="TextBox 22">
              <a:extLst>
                <a:ext uri="{FF2B5EF4-FFF2-40B4-BE49-F238E27FC236}">
                  <a16:creationId xmlns:a16="http://schemas.microsoft.com/office/drawing/2014/main" id="{B35A2B8B-F2EB-4739-93F9-54A33EE0A098}"/>
                </a:ext>
              </a:extLst>
            </p:cNvPr>
            <p:cNvSpPr txBox="1"/>
            <p:nvPr/>
          </p:nvSpPr>
          <p:spPr>
            <a:xfrm>
              <a:off x="845468" y="1998692"/>
              <a:ext cx="2661528" cy="13973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63355"/>
                  </a:solidFill>
                  <a:effectLst/>
                  <a:uLnTx/>
                  <a:uFillTx/>
                  <a:latin typeface="Calibri" panose="020F0502020204030204"/>
                  <a:ea typeface="+mn-ea"/>
                  <a:cs typeface="+mn-cs"/>
                </a:rPr>
                <a:t>High-quality diets are affordable for everyone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163355"/>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062193DF-BA31-4AE9-9A7E-89AF67070B34}"/>
                </a:ext>
              </a:extLst>
            </p:cNvPr>
            <p:cNvSpPr txBox="1"/>
            <p:nvPr/>
          </p:nvSpPr>
          <p:spPr>
            <a:xfrm>
              <a:off x="713591" y="3565536"/>
              <a:ext cx="3035878" cy="2585323"/>
            </a:xfrm>
            <a:prstGeom prst="rect">
              <a:avLst/>
            </a:prstGeom>
            <a:noFill/>
            <a:ln>
              <a:noFill/>
            </a:ln>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63355"/>
                  </a:solidFill>
                  <a:effectLst/>
                  <a:uLnTx/>
                  <a:uFillTx/>
                  <a:latin typeface="Calibri" panose="020F0502020204030204"/>
                  <a:ea typeface="+mn-ea"/>
                  <a:cs typeface="+mn-cs"/>
                </a:rPr>
                <a:t>Ensure nutrient-rich foods are affordable to </a:t>
              </a:r>
              <a:r>
                <a:rPr kumimoji="0" lang="en-GB" sz="1800" b="0" i="0" u="none" strike="noStrike" kern="1200" cap="none" spc="0" normalizeH="0" baseline="0" noProof="0" dirty="0" smtClean="0">
                  <a:ln>
                    <a:noFill/>
                  </a:ln>
                  <a:solidFill>
                    <a:srgbClr val="163355"/>
                  </a:solidFill>
                  <a:effectLst/>
                  <a:uLnTx/>
                  <a:uFillTx/>
                  <a:latin typeface="Calibri" panose="020F0502020204030204"/>
                  <a:ea typeface="+mn-ea"/>
                  <a:cs typeface="+mn-cs"/>
                </a:rPr>
                <a:t>even the </a:t>
              </a:r>
              <a:r>
                <a:rPr kumimoji="0" lang="en-GB" sz="1800" b="0" i="0" u="none" strike="noStrike" kern="1200" cap="none" spc="0" normalizeH="0" baseline="0" noProof="0" dirty="0">
                  <a:ln>
                    <a:noFill/>
                  </a:ln>
                  <a:solidFill>
                    <a:srgbClr val="163355"/>
                  </a:solidFill>
                  <a:effectLst/>
                  <a:uLnTx/>
                  <a:uFillTx/>
                  <a:latin typeface="Calibri" panose="020F0502020204030204"/>
                  <a:ea typeface="+mn-ea"/>
                  <a:cs typeface="+mn-cs"/>
                </a:rPr>
                <a:t>poor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163355"/>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63355"/>
                  </a:solidFill>
                  <a:effectLst/>
                  <a:uLnTx/>
                  <a:uFillTx/>
                  <a:latin typeface="Calibri" panose="020F0502020204030204"/>
                  <a:ea typeface="+mn-ea"/>
                  <a:cs typeface="+mn-cs"/>
                </a:rPr>
                <a:t>Price distortions towards calorically rich commodities (quantity) to be replaced by nutrient-rich crops (quality)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63355"/>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681110D8-C66A-44BF-8FD1-A5A81526C266}"/>
                </a:ext>
              </a:extLst>
            </p:cNvPr>
            <p:cNvSpPr txBox="1"/>
            <p:nvPr/>
          </p:nvSpPr>
          <p:spPr>
            <a:xfrm>
              <a:off x="4668412" y="1818189"/>
              <a:ext cx="2814637" cy="17965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63355"/>
                  </a:solidFill>
                  <a:effectLst/>
                  <a:uLnTx/>
                  <a:uFillTx/>
                  <a:latin typeface="Calibri" panose="020F0502020204030204"/>
                  <a:ea typeface="+mn-ea"/>
                  <a:cs typeface="+mn-cs"/>
                </a:rPr>
                <a:t>All foods are produced in ways that are sustainable in terms of planetary boundaries</a:t>
              </a:r>
            </a:p>
          </p:txBody>
        </p:sp>
        <p:sp>
          <p:nvSpPr>
            <p:cNvPr id="35" name="TextBox 34">
              <a:extLst>
                <a:ext uri="{FF2B5EF4-FFF2-40B4-BE49-F238E27FC236}">
                  <a16:creationId xmlns:a16="http://schemas.microsoft.com/office/drawing/2014/main" id="{BA53DFCB-B608-41CF-A4DC-34E33E8851AB}"/>
                </a:ext>
              </a:extLst>
            </p:cNvPr>
            <p:cNvSpPr txBox="1"/>
            <p:nvPr/>
          </p:nvSpPr>
          <p:spPr>
            <a:xfrm>
              <a:off x="4708497" y="3567649"/>
              <a:ext cx="2778620" cy="2585323"/>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63355"/>
                  </a:solidFill>
                  <a:effectLst/>
                  <a:uLnTx/>
                  <a:uFillTx/>
                  <a:latin typeface="Calibri" panose="020F0502020204030204"/>
                  <a:ea typeface="+mn-ea"/>
                  <a:cs typeface="+mn-cs"/>
                </a:rPr>
                <a:t>Food production is  consistent with meeting Paris climate goals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163355"/>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63355"/>
                  </a:solidFill>
                  <a:effectLst/>
                  <a:uLnTx/>
                  <a:uFillTx/>
                  <a:latin typeface="Calibri" panose="020F0502020204030204"/>
                  <a:ea typeface="+mn-ea"/>
                  <a:cs typeface="+mn-cs"/>
                </a:rPr>
                <a:t>Farming </a:t>
              </a:r>
              <a:r>
                <a:rPr kumimoji="0" lang="en-GB" sz="1800" b="0" i="0" u="none" strike="noStrike" kern="1200" cap="none" spc="0" normalizeH="0" baseline="0" noProof="0" dirty="0" smtClean="0">
                  <a:ln>
                    <a:noFill/>
                  </a:ln>
                  <a:solidFill>
                    <a:srgbClr val="163355"/>
                  </a:solidFill>
                  <a:effectLst/>
                  <a:uLnTx/>
                  <a:uFillTx/>
                  <a:latin typeface="Calibri" panose="020F0502020204030204"/>
                  <a:ea typeface="+mn-ea"/>
                  <a:cs typeface="+mn-cs"/>
                </a:rPr>
                <a:t>is </a:t>
              </a:r>
              <a:r>
                <a:rPr kumimoji="0" lang="en-GB" sz="1800" b="0" i="0" u="none" strike="noStrike" kern="1200" cap="none" spc="0" normalizeH="0" baseline="0" noProof="0" dirty="0">
                  <a:ln>
                    <a:noFill/>
                  </a:ln>
                  <a:solidFill>
                    <a:srgbClr val="163355"/>
                  </a:solidFill>
                  <a:effectLst/>
                  <a:uLnTx/>
                  <a:uFillTx/>
                  <a:latin typeface="Calibri" panose="020F0502020204030204"/>
                  <a:ea typeface="+mn-ea"/>
                  <a:cs typeface="+mn-cs"/>
                </a:rPr>
                <a:t>conducted in a way that </a:t>
              </a:r>
              <a:r>
                <a:rPr kumimoji="0" lang="en-GB" sz="1800" b="0" i="0" u="none" strike="noStrike" kern="1200" cap="none" spc="0" normalizeH="0" baseline="0" noProof="0" dirty="0" smtClean="0">
                  <a:ln>
                    <a:noFill/>
                  </a:ln>
                  <a:solidFill>
                    <a:srgbClr val="163355"/>
                  </a:solidFill>
                  <a:effectLst/>
                  <a:uLnTx/>
                  <a:uFillTx/>
                  <a:latin typeface="Calibri" panose="020F0502020204030204"/>
                  <a:ea typeface="+mn-ea"/>
                  <a:cs typeface="+mn-cs"/>
                </a:rPr>
                <a:t>leaves </a:t>
              </a:r>
              <a:r>
                <a:rPr kumimoji="0" lang="en-GB" sz="1800" b="0" i="0" u="none" strike="noStrike" kern="1200" cap="none" spc="0" normalizeH="0" baseline="0" noProof="0" dirty="0">
                  <a:ln>
                    <a:noFill/>
                  </a:ln>
                  <a:solidFill>
                    <a:srgbClr val="163355"/>
                  </a:solidFill>
                  <a:effectLst/>
                  <a:uLnTx/>
                  <a:uFillTx/>
                  <a:latin typeface="Calibri" panose="020F0502020204030204"/>
                  <a:ea typeface="+mn-ea"/>
                  <a:cs typeface="+mn-cs"/>
                </a:rPr>
                <a:t>space for nature, with low impact on land, fresh water, air, or biodiversity</a:t>
              </a:r>
            </a:p>
          </p:txBody>
        </p:sp>
        <p:sp>
          <p:nvSpPr>
            <p:cNvPr id="45" name="TextBox 44">
              <a:extLst>
                <a:ext uri="{FF2B5EF4-FFF2-40B4-BE49-F238E27FC236}">
                  <a16:creationId xmlns:a16="http://schemas.microsoft.com/office/drawing/2014/main" id="{A1815973-4551-45C1-A2D6-34EBD985BF77}"/>
                </a:ext>
              </a:extLst>
            </p:cNvPr>
            <p:cNvSpPr txBox="1"/>
            <p:nvPr/>
          </p:nvSpPr>
          <p:spPr>
            <a:xfrm>
              <a:off x="8599388" y="1992576"/>
              <a:ext cx="2661528" cy="11121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63355"/>
                  </a:solidFill>
                  <a:effectLst/>
                  <a:uLnTx/>
                  <a:uFillTx/>
                  <a:latin typeface="Calibri" panose="020F0502020204030204"/>
                  <a:ea typeface="+mn-ea"/>
                  <a:cs typeface="+mn-cs"/>
                </a:rPr>
                <a:t>Shifts in dietary patterns are achieved</a:t>
              </a:r>
            </a:p>
          </p:txBody>
        </p:sp>
        <p:sp>
          <p:nvSpPr>
            <p:cNvPr id="46" name="TextBox 45">
              <a:extLst>
                <a:ext uri="{FF2B5EF4-FFF2-40B4-BE49-F238E27FC236}">
                  <a16:creationId xmlns:a16="http://schemas.microsoft.com/office/drawing/2014/main" id="{0D247C84-D06B-4848-885B-D8620984EE7A}"/>
                </a:ext>
              </a:extLst>
            </p:cNvPr>
            <p:cNvSpPr txBox="1"/>
            <p:nvPr/>
          </p:nvSpPr>
          <p:spPr>
            <a:xfrm>
              <a:off x="8560116" y="3577197"/>
              <a:ext cx="2866145" cy="1754326"/>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63355"/>
                  </a:solidFill>
                  <a:effectLst/>
                  <a:uLnTx/>
                  <a:uFillTx/>
                  <a:latin typeface="Calibri" panose="020F0502020204030204"/>
                  <a:ea typeface="+mn-ea"/>
                  <a:cs typeface="+mn-cs"/>
                </a:rPr>
                <a:t>There is a marked shift towards a range of enhanced, culturally relevant choices that favour nutrient-rich foods produced sustainably</a:t>
              </a:r>
            </a:p>
          </p:txBody>
        </p:sp>
        <p:grpSp>
          <p:nvGrpSpPr>
            <p:cNvPr id="13" name="Group 12">
              <a:extLst>
                <a:ext uri="{FF2B5EF4-FFF2-40B4-BE49-F238E27FC236}">
                  <a16:creationId xmlns:a16="http://schemas.microsoft.com/office/drawing/2014/main" id="{147AB612-8B2A-482F-978E-C772D3313FB2}"/>
                </a:ext>
              </a:extLst>
            </p:cNvPr>
            <p:cNvGrpSpPr/>
            <p:nvPr/>
          </p:nvGrpSpPr>
          <p:grpSpPr>
            <a:xfrm>
              <a:off x="623888" y="1514904"/>
              <a:ext cx="5264892" cy="4817805"/>
              <a:chOff x="623888" y="1514904"/>
              <a:chExt cx="5264892" cy="4817805"/>
            </a:xfrm>
          </p:grpSpPr>
          <p:grpSp>
            <p:nvGrpSpPr>
              <p:cNvPr id="12" name="Group 11">
                <a:extLst>
                  <a:ext uri="{FF2B5EF4-FFF2-40B4-BE49-F238E27FC236}">
                    <a16:creationId xmlns:a16="http://schemas.microsoft.com/office/drawing/2014/main" id="{221A15E7-4793-4F8E-AB4D-46D08C6AF3FE}"/>
                  </a:ext>
                </a:extLst>
              </p:cNvPr>
              <p:cNvGrpSpPr/>
              <p:nvPr/>
            </p:nvGrpSpPr>
            <p:grpSpPr>
              <a:xfrm>
                <a:off x="623888" y="1514904"/>
                <a:ext cx="3133621" cy="4817805"/>
                <a:chOff x="623888" y="1514904"/>
                <a:chExt cx="3133621" cy="4817805"/>
              </a:xfrm>
            </p:grpSpPr>
            <p:cxnSp>
              <p:nvCxnSpPr>
                <p:cNvPr id="14" name="Straight Connector 13">
                  <a:extLst>
                    <a:ext uri="{FF2B5EF4-FFF2-40B4-BE49-F238E27FC236}">
                      <a16:creationId xmlns:a16="http://schemas.microsoft.com/office/drawing/2014/main" id="{934BDC23-01B0-4B89-890B-DD9364E80C5E}"/>
                    </a:ext>
                  </a:extLst>
                </p:cNvPr>
                <p:cNvCxnSpPr>
                  <a:cxnSpLocks noChangeAspect="1"/>
                  <a:endCxn id="21" idx="6"/>
                </p:cNvCxnSpPr>
                <p:nvPr/>
              </p:nvCxnSpPr>
              <p:spPr>
                <a:xfrm>
                  <a:off x="623888" y="1788405"/>
                  <a:ext cx="3031261" cy="0"/>
                </a:xfrm>
                <a:prstGeom prst="line">
                  <a:avLst/>
                </a:prstGeom>
                <a:ln w="38100">
                  <a:solidFill>
                    <a:srgbClr val="CFB633"/>
                  </a:solidFill>
                </a:ln>
              </p:spPr>
              <p:style>
                <a:lnRef idx="3">
                  <a:schemeClr val="accent3"/>
                </a:lnRef>
                <a:fillRef idx="0">
                  <a:schemeClr val="accent3"/>
                </a:fillRef>
                <a:effectRef idx="2">
                  <a:schemeClr val="accent3"/>
                </a:effectRef>
                <a:fontRef idx="minor">
                  <a:schemeClr val="tx1"/>
                </a:fontRef>
              </p:style>
            </p:cxnSp>
            <p:cxnSp>
              <p:nvCxnSpPr>
                <p:cNvPr id="16" name="Straight Connector 15">
                  <a:extLst>
                    <a:ext uri="{FF2B5EF4-FFF2-40B4-BE49-F238E27FC236}">
                      <a16:creationId xmlns:a16="http://schemas.microsoft.com/office/drawing/2014/main" id="{7C5CC886-51DB-4341-9737-81C23AE05692}"/>
                    </a:ext>
                  </a:extLst>
                </p:cNvPr>
                <p:cNvCxnSpPr>
                  <a:cxnSpLocks noChangeAspect="1"/>
                </p:cNvCxnSpPr>
                <p:nvPr/>
              </p:nvCxnSpPr>
              <p:spPr>
                <a:xfrm>
                  <a:off x="641252" y="6316024"/>
                  <a:ext cx="3108217" cy="0"/>
                </a:xfrm>
                <a:prstGeom prst="line">
                  <a:avLst/>
                </a:prstGeom>
                <a:ln w="38100">
                  <a:solidFill>
                    <a:srgbClr val="CFB633"/>
                  </a:solidFill>
                </a:ln>
              </p:spPr>
              <p:style>
                <a:lnRef idx="3">
                  <a:schemeClr val="accent3"/>
                </a:lnRef>
                <a:fillRef idx="0">
                  <a:schemeClr val="accent3"/>
                </a:fillRef>
                <a:effectRef idx="2">
                  <a:schemeClr val="accent3"/>
                </a:effectRef>
                <a:fontRef idx="minor">
                  <a:schemeClr val="tx1"/>
                </a:fontRef>
              </p:style>
            </p:cxnSp>
            <p:cxnSp>
              <p:nvCxnSpPr>
                <p:cNvPr id="17" name="Straight Connector 16">
                  <a:extLst>
                    <a:ext uri="{FF2B5EF4-FFF2-40B4-BE49-F238E27FC236}">
                      <a16:creationId xmlns:a16="http://schemas.microsoft.com/office/drawing/2014/main" id="{DBDAEA4C-C71B-49E7-969E-DC3CBAEDE299}"/>
                    </a:ext>
                  </a:extLst>
                </p:cNvPr>
                <p:cNvCxnSpPr>
                  <a:cxnSpLocks noChangeAspect="1"/>
                </p:cNvCxnSpPr>
                <p:nvPr/>
              </p:nvCxnSpPr>
              <p:spPr>
                <a:xfrm>
                  <a:off x="641252" y="1776322"/>
                  <a:ext cx="0" cy="4556387"/>
                </a:xfrm>
                <a:prstGeom prst="line">
                  <a:avLst/>
                </a:prstGeom>
                <a:ln w="38100">
                  <a:solidFill>
                    <a:srgbClr val="CFB633"/>
                  </a:solidFill>
                </a:ln>
              </p:spPr>
              <p:style>
                <a:lnRef idx="3">
                  <a:schemeClr val="accent3"/>
                </a:lnRef>
                <a:fillRef idx="0">
                  <a:schemeClr val="accent3"/>
                </a:fillRef>
                <a:effectRef idx="2">
                  <a:schemeClr val="accent3"/>
                </a:effectRef>
                <a:fontRef idx="minor">
                  <a:schemeClr val="tx1"/>
                </a:fontRef>
              </p:style>
            </p:cxnSp>
            <p:cxnSp>
              <p:nvCxnSpPr>
                <p:cNvPr id="18" name="Straight Connector 17">
                  <a:extLst>
                    <a:ext uri="{FF2B5EF4-FFF2-40B4-BE49-F238E27FC236}">
                      <a16:creationId xmlns:a16="http://schemas.microsoft.com/office/drawing/2014/main" id="{90ABC6FB-8E40-4C24-BFE8-82146E8E5A8C}"/>
                    </a:ext>
                  </a:extLst>
                </p:cNvPr>
                <p:cNvCxnSpPr>
                  <a:cxnSpLocks noChangeAspect="1"/>
                </p:cNvCxnSpPr>
                <p:nvPr/>
              </p:nvCxnSpPr>
              <p:spPr>
                <a:xfrm flipH="1">
                  <a:off x="3727487" y="2693757"/>
                  <a:ext cx="30022" cy="3622267"/>
                </a:xfrm>
                <a:prstGeom prst="line">
                  <a:avLst/>
                </a:prstGeom>
                <a:ln w="38100">
                  <a:solidFill>
                    <a:srgbClr val="CFB633"/>
                  </a:solidFill>
                </a:ln>
              </p:spPr>
              <p:style>
                <a:lnRef idx="3">
                  <a:schemeClr val="accent3"/>
                </a:lnRef>
                <a:fillRef idx="0">
                  <a:schemeClr val="accent3"/>
                </a:fillRef>
                <a:effectRef idx="2">
                  <a:schemeClr val="accent3"/>
                </a:effectRef>
                <a:fontRef idx="minor">
                  <a:schemeClr val="tx1"/>
                </a:fontRef>
              </p:style>
            </p:cxnSp>
            <p:sp>
              <p:nvSpPr>
                <p:cNvPr id="21" name="Oval 1163">
                  <a:extLst>
                    <a:ext uri="{FF2B5EF4-FFF2-40B4-BE49-F238E27FC236}">
                      <a16:creationId xmlns:a16="http://schemas.microsoft.com/office/drawing/2014/main" id="{3F2010D1-CB3E-4B62-BBE6-377D6BC4FBDD}"/>
                    </a:ext>
                  </a:extLst>
                </p:cNvPr>
                <p:cNvSpPr>
                  <a:spLocks noChangeAspect="1" noChangeArrowheads="1"/>
                </p:cNvSpPr>
                <p:nvPr/>
              </p:nvSpPr>
              <p:spPr bwMode="auto">
                <a:xfrm>
                  <a:off x="3111151" y="1514904"/>
                  <a:ext cx="543998" cy="547002"/>
                </a:xfrm>
                <a:prstGeom prst="ellipse">
                  <a:avLst/>
                </a:prstGeom>
                <a:solidFill>
                  <a:srgbClr val="CFB633"/>
                </a:solidFill>
                <a:ln>
                  <a:solidFill>
                    <a:srgbClr val="CFB633"/>
                  </a:solid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23"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sp>
            <p:nvSpPr>
              <p:cNvPr id="48" name="TextBox 47">
                <a:extLst>
                  <a:ext uri="{FF2B5EF4-FFF2-40B4-BE49-F238E27FC236}">
                    <a16:creationId xmlns:a16="http://schemas.microsoft.com/office/drawing/2014/main" id="{B35A2B8B-F2EB-4739-93F9-54A33EE0A098}"/>
                  </a:ext>
                </a:extLst>
              </p:cNvPr>
              <p:cNvSpPr txBox="1"/>
              <p:nvPr/>
            </p:nvSpPr>
            <p:spPr>
              <a:xfrm>
                <a:off x="3227252" y="1537027"/>
                <a:ext cx="26615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alibri" panose="020F0502020204030204"/>
                    <a:ea typeface="+mn-ea"/>
                    <a:cs typeface="+mn-cs"/>
                  </a:rPr>
                  <a:t>1</a:t>
                </a:r>
              </a:p>
            </p:txBody>
          </p:sp>
        </p:grpSp>
        <p:grpSp>
          <p:nvGrpSpPr>
            <p:cNvPr id="41" name="Group 40">
              <a:extLst>
                <a:ext uri="{FF2B5EF4-FFF2-40B4-BE49-F238E27FC236}">
                  <a16:creationId xmlns:a16="http://schemas.microsoft.com/office/drawing/2014/main" id="{7A7CBF92-C70F-415A-8B83-669085529742}"/>
                </a:ext>
              </a:extLst>
            </p:cNvPr>
            <p:cNvGrpSpPr/>
            <p:nvPr/>
          </p:nvGrpSpPr>
          <p:grpSpPr>
            <a:xfrm>
              <a:off x="4503983" y="1514904"/>
              <a:ext cx="5264892" cy="4817805"/>
              <a:chOff x="623888" y="1514904"/>
              <a:chExt cx="5264892" cy="4817805"/>
            </a:xfrm>
          </p:grpSpPr>
          <p:grpSp>
            <p:nvGrpSpPr>
              <p:cNvPr id="42" name="Group 41">
                <a:extLst>
                  <a:ext uri="{FF2B5EF4-FFF2-40B4-BE49-F238E27FC236}">
                    <a16:creationId xmlns:a16="http://schemas.microsoft.com/office/drawing/2014/main" id="{1FA0BAA2-976C-4B20-99CA-E9CC2A933586}"/>
                  </a:ext>
                </a:extLst>
              </p:cNvPr>
              <p:cNvGrpSpPr/>
              <p:nvPr/>
            </p:nvGrpSpPr>
            <p:grpSpPr>
              <a:xfrm>
                <a:off x="623888" y="1514904"/>
                <a:ext cx="3133621" cy="4817805"/>
                <a:chOff x="623888" y="1514904"/>
                <a:chExt cx="3133621" cy="4817805"/>
              </a:xfrm>
            </p:grpSpPr>
            <p:cxnSp>
              <p:nvCxnSpPr>
                <p:cNvPr id="47" name="Straight Connector 46">
                  <a:extLst>
                    <a:ext uri="{FF2B5EF4-FFF2-40B4-BE49-F238E27FC236}">
                      <a16:creationId xmlns:a16="http://schemas.microsoft.com/office/drawing/2014/main" id="{7006496D-6ABE-4420-B4EA-0CB5EB00DBBC}"/>
                    </a:ext>
                  </a:extLst>
                </p:cNvPr>
                <p:cNvCxnSpPr>
                  <a:cxnSpLocks noChangeAspect="1"/>
                  <a:endCxn id="54" idx="6"/>
                </p:cNvCxnSpPr>
                <p:nvPr/>
              </p:nvCxnSpPr>
              <p:spPr>
                <a:xfrm>
                  <a:off x="623888" y="1788405"/>
                  <a:ext cx="3031261" cy="0"/>
                </a:xfrm>
                <a:prstGeom prst="line">
                  <a:avLst/>
                </a:prstGeom>
                <a:ln w="38100">
                  <a:solidFill>
                    <a:srgbClr val="DC7A0D"/>
                  </a:solidFill>
                </a:ln>
              </p:spPr>
              <p:style>
                <a:lnRef idx="3">
                  <a:schemeClr val="accent3"/>
                </a:lnRef>
                <a:fillRef idx="0">
                  <a:schemeClr val="accent3"/>
                </a:fillRef>
                <a:effectRef idx="2">
                  <a:schemeClr val="accent3"/>
                </a:effectRef>
                <a:fontRef idx="minor">
                  <a:schemeClr val="tx1"/>
                </a:fontRef>
              </p:style>
            </p:cxnSp>
            <p:cxnSp>
              <p:nvCxnSpPr>
                <p:cNvPr id="51" name="Straight Connector 50">
                  <a:extLst>
                    <a:ext uri="{FF2B5EF4-FFF2-40B4-BE49-F238E27FC236}">
                      <a16:creationId xmlns:a16="http://schemas.microsoft.com/office/drawing/2014/main" id="{F4F2117F-1BCC-4FA3-8482-A3B97B17E389}"/>
                    </a:ext>
                  </a:extLst>
                </p:cNvPr>
                <p:cNvCxnSpPr>
                  <a:cxnSpLocks noChangeAspect="1"/>
                </p:cNvCxnSpPr>
                <p:nvPr/>
              </p:nvCxnSpPr>
              <p:spPr>
                <a:xfrm>
                  <a:off x="641252" y="6316024"/>
                  <a:ext cx="3108217" cy="0"/>
                </a:xfrm>
                <a:prstGeom prst="line">
                  <a:avLst/>
                </a:prstGeom>
                <a:ln w="38100">
                  <a:solidFill>
                    <a:srgbClr val="DC7A0D"/>
                  </a:solidFill>
                </a:ln>
              </p:spPr>
              <p:style>
                <a:lnRef idx="3">
                  <a:schemeClr val="accent3"/>
                </a:lnRef>
                <a:fillRef idx="0">
                  <a:schemeClr val="accent3"/>
                </a:fillRef>
                <a:effectRef idx="2">
                  <a:schemeClr val="accent3"/>
                </a:effectRef>
                <a:fontRef idx="minor">
                  <a:schemeClr val="tx1"/>
                </a:fontRef>
              </p:style>
            </p:cxnSp>
            <p:cxnSp>
              <p:nvCxnSpPr>
                <p:cNvPr id="52" name="Straight Connector 51">
                  <a:extLst>
                    <a:ext uri="{FF2B5EF4-FFF2-40B4-BE49-F238E27FC236}">
                      <a16:creationId xmlns:a16="http://schemas.microsoft.com/office/drawing/2014/main" id="{4AB9D7D9-C28B-4404-A483-9507D0D9CEA0}"/>
                    </a:ext>
                  </a:extLst>
                </p:cNvPr>
                <p:cNvCxnSpPr>
                  <a:cxnSpLocks noChangeAspect="1"/>
                </p:cNvCxnSpPr>
                <p:nvPr/>
              </p:nvCxnSpPr>
              <p:spPr>
                <a:xfrm>
                  <a:off x="641252" y="1776322"/>
                  <a:ext cx="0" cy="4556387"/>
                </a:xfrm>
                <a:prstGeom prst="line">
                  <a:avLst/>
                </a:prstGeom>
                <a:ln w="38100">
                  <a:solidFill>
                    <a:srgbClr val="DC7A0D"/>
                  </a:solidFill>
                </a:ln>
              </p:spPr>
              <p:style>
                <a:lnRef idx="3">
                  <a:schemeClr val="accent3"/>
                </a:lnRef>
                <a:fillRef idx="0">
                  <a:schemeClr val="accent3"/>
                </a:fillRef>
                <a:effectRef idx="2">
                  <a:schemeClr val="accent3"/>
                </a:effectRef>
                <a:fontRef idx="minor">
                  <a:schemeClr val="tx1"/>
                </a:fontRef>
              </p:style>
            </p:cxnSp>
            <p:cxnSp>
              <p:nvCxnSpPr>
                <p:cNvPr id="53" name="Straight Connector 52">
                  <a:extLst>
                    <a:ext uri="{FF2B5EF4-FFF2-40B4-BE49-F238E27FC236}">
                      <a16:creationId xmlns:a16="http://schemas.microsoft.com/office/drawing/2014/main" id="{6F24DFD3-9146-420F-BAED-4E27C501E00E}"/>
                    </a:ext>
                  </a:extLst>
                </p:cNvPr>
                <p:cNvCxnSpPr>
                  <a:cxnSpLocks noChangeAspect="1"/>
                </p:cNvCxnSpPr>
                <p:nvPr/>
              </p:nvCxnSpPr>
              <p:spPr>
                <a:xfrm flipH="1">
                  <a:off x="3727487" y="2693757"/>
                  <a:ext cx="30022" cy="3622267"/>
                </a:xfrm>
                <a:prstGeom prst="line">
                  <a:avLst/>
                </a:prstGeom>
                <a:ln w="38100">
                  <a:solidFill>
                    <a:srgbClr val="DC7A0D"/>
                  </a:solidFill>
                </a:ln>
              </p:spPr>
              <p:style>
                <a:lnRef idx="3">
                  <a:schemeClr val="accent3"/>
                </a:lnRef>
                <a:fillRef idx="0">
                  <a:schemeClr val="accent3"/>
                </a:fillRef>
                <a:effectRef idx="2">
                  <a:schemeClr val="accent3"/>
                </a:effectRef>
                <a:fontRef idx="minor">
                  <a:schemeClr val="tx1"/>
                </a:fontRef>
              </p:style>
            </p:cxnSp>
            <p:sp>
              <p:nvSpPr>
                <p:cNvPr id="54" name="Oval 1163">
                  <a:extLst>
                    <a:ext uri="{FF2B5EF4-FFF2-40B4-BE49-F238E27FC236}">
                      <a16:creationId xmlns:a16="http://schemas.microsoft.com/office/drawing/2014/main" id="{B75EC665-D986-42D6-B6B6-D983B59279A7}"/>
                    </a:ext>
                  </a:extLst>
                </p:cNvPr>
                <p:cNvSpPr>
                  <a:spLocks noChangeAspect="1" noChangeArrowheads="1"/>
                </p:cNvSpPr>
                <p:nvPr/>
              </p:nvSpPr>
              <p:spPr bwMode="auto">
                <a:xfrm>
                  <a:off x="3111151" y="1514904"/>
                  <a:ext cx="543998" cy="547002"/>
                </a:xfrm>
                <a:prstGeom prst="ellipse">
                  <a:avLst/>
                </a:prstGeom>
                <a:solidFill>
                  <a:srgbClr val="DC7A0D"/>
                </a:solidFill>
                <a:ln>
                  <a:solidFill>
                    <a:srgbClr val="DC7A0D"/>
                  </a:solid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23"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sp>
            <p:nvSpPr>
              <p:cNvPr id="44" name="TextBox 43">
                <a:extLst>
                  <a:ext uri="{FF2B5EF4-FFF2-40B4-BE49-F238E27FC236}">
                    <a16:creationId xmlns:a16="http://schemas.microsoft.com/office/drawing/2014/main" id="{A764C9FB-FA98-469E-A709-5C9ED153078E}"/>
                  </a:ext>
                </a:extLst>
              </p:cNvPr>
              <p:cNvSpPr txBox="1"/>
              <p:nvPr/>
            </p:nvSpPr>
            <p:spPr>
              <a:xfrm>
                <a:off x="3227252" y="1537027"/>
                <a:ext cx="2661528"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prstClr val="white"/>
                    </a:solidFill>
                    <a:effectLst/>
                    <a:uLnTx/>
                    <a:uFillTx/>
                    <a:latin typeface="Calibri" panose="020F0502020204030204"/>
                    <a:ea typeface="+mn-ea"/>
                    <a:cs typeface="+mn-cs"/>
                  </a:rPr>
                  <a:t>2</a:t>
                </a:r>
                <a:endParaRPr kumimoji="0" lang="en-GB" sz="24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5" name="Group 54">
              <a:extLst>
                <a:ext uri="{FF2B5EF4-FFF2-40B4-BE49-F238E27FC236}">
                  <a16:creationId xmlns:a16="http://schemas.microsoft.com/office/drawing/2014/main" id="{BD185C41-EE22-418C-83FD-30EC7D6A79E7}"/>
                </a:ext>
              </a:extLst>
            </p:cNvPr>
            <p:cNvGrpSpPr/>
            <p:nvPr/>
          </p:nvGrpSpPr>
          <p:grpSpPr>
            <a:xfrm>
              <a:off x="8358678" y="1537027"/>
              <a:ext cx="5264892" cy="4817805"/>
              <a:chOff x="623888" y="1514904"/>
              <a:chExt cx="5264892" cy="4817805"/>
            </a:xfrm>
          </p:grpSpPr>
          <p:grpSp>
            <p:nvGrpSpPr>
              <p:cNvPr id="56" name="Group 55">
                <a:extLst>
                  <a:ext uri="{FF2B5EF4-FFF2-40B4-BE49-F238E27FC236}">
                    <a16:creationId xmlns:a16="http://schemas.microsoft.com/office/drawing/2014/main" id="{3CD429C7-8E09-415B-B455-5C248123D785}"/>
                  </a:ext>
                </a:extLst>
              </p:cNvPr>
              <p:cNvGrpSpPr/>
              <p:nvPr/>
            </p:nvGrpSpPr>
            <p:grpSpPr>
              <a:xfrm>
                <a:off x="623888" y="1514904"/>
                <a:ext cx="3133621" cy="4817805"/>
                <a:chOff x="623888" y="1514904"/>
                <a:chExt cx="3133621" cy="4817805"/>
              </a:xfrm>
            </p:grpSpPr>
            <p:cxnSp>
              <p:nvCxnSpPr>
                <p:cNvPr id="58" name="Straight Connector 57">
                  <a:extLst>
                    <a:ext uri="{FF2B5EF4-FFF2-40B4-BE49-F238E27FC236}">
                      <a16:creationId xmlns:a16="http://schemas.microsoft.com/office/drawing/2014/main" id="{7ACB4531-6C35-4032-A406-4A1063D744E6}"/>
                    </a:ext>
                  </a:extLst>
                </p:cNvPr>
                <p:cNvCxnSpPr>
                  <a:cxnSpLocks noChangeAspect="1"/>
                  <a:endCxn id="62" idx="6"/>
                </p:cNvCxnSpPr>
                <p:nvPr/>
              </p:nvCxnSpPr>
              <p:spPr>
                <a:xfrm>
                  <a:off x="623888" y="1788405"/>
                  <a:ext cx="3031261" cy="0"/>
                </a:xfrm>
                <a:prstGeom prst="line">
                  <a:avLst/>
                </a:prstGeom>
                <a:ln w="38100">
                  <a:solidFill>
                    <a:srgbClr val="78A15B"/>
                  </a:solidFill>
                </a:ln>
              </p:spPr>
              <p:style>
                <a:lnRef idx="3">
                  <a:schemeClr val="accent3"/>
                </a:lnRef>
                <a:fillRef idx="0">
                  <a:schemeClr val="accent3"/>
                </a:fillRef>
                <a:effectRef idx="2">
                  <a:schemeClr val="accent3"/>
                </a:effectRef>
                <a:fontRef idx="minor">
                  <a:schemeClr val="tx1"/>
                </a:fontRef>
              </p:style>
            </p:cxnSp>
            <p:cxnSp>
              <p:nvCxnSpPr>
                <p:cNvPr id="59" name="Straight Connector 58">
                  <a:extLst>
                    <a:ext uri="{FF2B5EF4-FFF2-40B4-BE49-F238E27FC236}">
                      <a16:creationId xmlns:a16="http://schemas.microsoft.com/office/drawing/2014/main" id="{89BC0593-1E84-4687-BA1F-DC38FE471B8B}"/>
                    </a:ext>
                  </a:extLst>
                </p:cNvPr>
                <p:cNvCxnSpPr>
                  <a:cxnSpLocks noChangeAspect="1"/>
                </p:cNvCxnSpPr>
                <p:nvPr/>
              </p:nvCxnSpPr>
              <p:spPr>
                <a:xfrm>
                  <a:off x="641252" y="6316024"/>
                  <a:ext cx="3108217" cy="0"/>
                </a:xfrm>
                <a:prstGeom prst="line">
                  <a:avLst/>
                </a:prstGeom>
                <a:ln w="38100">
                  <a:solidFill>
                    <a:srgbClr val="78A15B"/>
                  </a:solidFill>
                </a:ln>
              </p:spPr>
              <p:style>
                <a:lnRef idx="3">
                  <a:schemeClr val="accent3"/>
                </a:lnRef>
                <a:fillRef idx="0">
                  <a:schemeClr val="accent3"/>
                </a:fillRef>
                <a:effectRef idx="2">
                  <a:schemeClr val="accent3"/>
                </a:effectRef>
                <a:fontRef idx="minor">
                  <a:schemeClr val="tx1"/>
                </a:fontRef>
              </p:style>
            </p:cxnSp>
            <p:cxnSp>
              <p:nvCxnSpPr>
                <p:cNvPr id="60" name="Straight Connector 59">
                  <a:extLst>
                    <a:ext uri="{FF2B5EF4-FFF2-40B4-BE49-F238E27FC236}">
                      <a16:creationId xmlns:a16="http://schemas.microsoft.com/office/drawing/2014/main" id="{78266CC8-4AC7-4048-9EA6-8E7BCDE66F0B}"/>
                    </a:ext>
                  </a:extLst>
                </p:cNvPr>
                <p:cNvCxnSpPr>
                  <a:cxnSpLocks noChangeAspect="1"/>
                </p:cNvCxnSpPr>
                <p:nvPr/>
              </p:nvCxnSpPr>
              <p:spPr>
                <a:xfrm>
                  <a:off x="641252" y="1776322"/>
                  <a:ext cx="0" cy="4556387"/>
                </a:xfrm>
                <a:prstGeom prst="line">
                  <a:avLst/>
                </a:prstGeom>
                <a:ln w="38100">
                  <a:solidFill>
                    <a:srgbClr val="78A15B"/>
                  </a:solidFill>
                </a:ln>
              </p:spPr>
              <p:style>
                <a:lnRef idx="3">
                  <a:schemeClr val="accent3"/>
                </a:lnRef>
                <a:fillRef idx="0">
                  <a:schemeClr val="accent3"/>
                </a:fillRef>
                <a:effectRef idx="2">
                  <a:schemeClr val="accent3"/>
                </a:effectRef>
                <a:fontRef idx="minor">
                  <a:schemeClr val="tx1"/>
                </a:fontRef>
              </p:style>
            </p:cxnSp>
            <p:cxnSp>
              <p:nvCxnSpPr>
                <p:cNvPr id="61" name="Straight Connector 60">
                  <a:extLst>
                    <a:ext uri="{FF2B5EF4-FFF2-40B4-BE49-F238E27FC236}">
                      <a16:creationId xmlns:a16="http://schemas.microsoft.com/office/drawing/2014/main" id="{F8303E93-C370-4E7B-A40A-29BC65F8A479}"/>
                    </a:ext>
                  </a:extLst>
                </p:cNvPr>
                <p:cNvCxnSpPr>
                  <a:cxnSpLocks noChangeAspect="1"/>
                </p:cNvCxnSpPr>
                <p:nvPr/>
              </p:nvCxnSpPr>
              <p:spPr>
                <a:xfrm flipH="1">
                  <a:off x="3727487" y="2693757"/>
                  <a:ext cx="30022" cy="3622267"/>
                </a:xfrm>
                <a:prstGeom prst="line">
                  <a:avLst/>
                </a:prstGeom>
                <a:ln w="38100">
                  <a:solidFill>
                    <a:srgbClr val="78A15B"/>
                  </a:solidFill>
                </a:ln>
              </p:spPr>
              <p:style>
                <a:lnRef idx="3">
                  <a:schemeClr val="accent3"/>
                </a:lnRef>
                <a:fillRef idx="0">
                  <a:schemeClr val="accent3"/>
                </a:fillRef>
                <a:effectRef idx="2">
                  <a:schemeClr val="accent3"/>
                </a:effectRef>
                <a:fontRef idx="minor">
                  <a:schemeClr val="tx1"/>
                </a:fontRef>
              </p:style>
            </p:cxnSp>
            <p:sp>
              <p:nvSpPr>
                <p:cNvPr id="62" name="Oval 1163">
                  <a:extLst>
                    <a:ext uri="{FF2B5EF4-FFF2-40B4-BE49-F238E27FC236}">
                      <a16:creationId xmlns:a16="http://schemas.microsoft.com/office/drawing/2014/main" id="{0BA67362-0A5C-4983-846F-EF9B54556F66}"/>
                    </a:ext>
                  </a:extLst>
                </p:cNvPr>
                <p:cNvSpPr>
                  <a:spLocks noChangeAspect="1" noChangeArrowheads="1"/>
                </p:cNvSpPr>
                <p:nvPr/>
              </p:nvSpPr>
              <p:spPr bwMode="auto">
                <a:xfrm>
                  <a:off x="3111151" y="1514904"/>
                  <a:ext cx="543998" cy="547002"/>
                </a:xfrm>
                <a:prstGeom prst="ellipse">
                  <a:avLst/>
                </a:prstGeom>
                <a:solidFill>
                  <a:srgbClr val="78A15B"/>
                </a:solidFill>
                <a:ln>
                  <a:solidFill>
                    <a:srgbClr val="78A15B"/>
                  </a:solid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23"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sp>
            <p:nvSpPr>
              <p:cNvPr id="57" name="TextBox 56">
                <a:extLst>
                  <a:ext uri="{FF2B5EF4-FFF2-40B4-BE49-F238E27FC236}">
                    <a16:creationId xmlns:a16="http://schemas.microsoft.com/office/drawing/2014/main" id="{160CC009-7404-421F-9C8B-986307054C00}"/>
                  </a:ext>
                </a:extLst>
              </p:cNvPr>
              <p:cNvSpPr txBox="1"/>
              <p:nvPr/>
            </p:nvSpPr>
            <p:spPr>
              <a:xfrm>
                <a:off x="3227252" y="1537027"/>
                <a:ext cx="2661528"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prstClr val="white"/>
                    </a:solidFill>
                    <a:effectLst/>
                    <a:uLnTx/>
                    <a:uFillTx/>
                    <a:latin typeface="Calibri" panose="020F0502020204030204"/>
                    <a:ea typeface="+mn-ea"/>
                    <a:cs typeface="+mn-cs"/>
                  </a:rPr>
                  <a:t>3</a:t>
                </a:r>
                <a:endParaRPr kumimoji="0" lang="en-GB" sz="24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36" name="Rectangle 35">
            <a:extLst>
              <a:ext uri="{FF2B5EF4-FFF2-40B4-BE49-F238E27FC236}">
                <a16:creationId xmlns:a16="http://schemas.microsoft.com/office/drawing/2014/main" id="{FB8453A4-BE3C-B543-A748-26F79EF09D67}"/>
              </a:ext>
            </a:extLst>
          </p:cNvPr>
          <p:cNvSpPr/>
          <p:nvPr/>
        </p:nvSpPr>
        <p:spPr>
          <a:xfrm>
            <a:off x="94304" y="6464131"/>
            <a:ext cx="3301288" cy="307777"/>
          </a:xfrm>
          <a:prstGeom prst="rect">
            <a:avLst/>
          </a:prstGeom>
        </p:spPr>
        <p:txBody>
          <a:bodyPr wrap="none">
            <a:spAutoFit/>
          </a:bodyPr>
          <a:lstStyle/>
          <a:p>
            <a:pPr lvl="0" defTabSz="914400">
              <a:defRPr/>
            </a:pPr>
            <a:r>
              <a:rPr lang="en-GB" sz="1400" i="1" dirty="0" smtClean="0"/>
              <a:t>Global </a:t>
            </a:r>
            <a:r>
              <a:rPr lang="en-GB" sz="1400" i="1" dirty="0"/>
              <a:t>Panel. (2020). Foresight 2.0 Report</a:t>
            </a:r>
            <a:endParaRPr kumimoji="0" lang="en-GB" sz="1400" b="0" i="1" u="none" strike="noStrike" kern="120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20294765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b="1" dirty="0">
                <a:solidFill>
                  <a:schemeClr val="tx1"/>
                </a:solidFill>
              </a:rPr>
              <a:t>What future food issues are important to </a:t>
            </a:r>
            <a:r>
              <a:rPr lang="en-GB" b="1" dirty="0" smtClean="0">
                <a:solidFill>
                  <a:schemeClr val="tx1"/>
                </a:solidFill>
              </a:rPr>
              <a:t>young people?</a:t>
            </a:r>
            <a:endParaRPr lang="en-GB" b="1" dirty="0">
              <a:solidFill>
                <a:schemeClr val="tx1"/>
              </a:solidFill>
            </a:endParaRPr>
          </a:p>
        </p:txBody>
      </p:sp>
      <p:pic>
        <p:nvPicPr>
          <p:cNvPr id="5" name="Content Placeholder 4"/>
          <p:cNvPicPr>
            <a:picLocks noGrp="1"/>
          </p:cNvPicPr>
          <p:nvPr>
            <p:ph idx="1"/>
          </p:nvPr>
        </p:nvPicPr>
        <p:blipFill rotWithShape="1">
          <a:blip r:embed="rId2" cstate="screen">
            <a:extLst>
              <a:ext uri="{28A0092B-C50C-407E-A947-70E740481C1C}">
                <a14:useLocalDpi xmlns:a14="http://schemas.microsoft.com/office/drawing/2010/main"/>
              </a:ext>
            </a:extLst>
          </a:blip>
          <a:srcRect/>
          <a:stretch/>
        </p:blipFill>
        <p:spPr bwMode="auto">
          <a:xfrm>
            <a:off x="5656648" y="2570627"/>
            <a:ext cx="5646656" cy="3803768"/>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4" name="Footer Placeholder 3"/>
          <p:cNvSpPr>
            <a:spLocks noGrp="1"/>
          </p:cNvSpPr>
          <p:nvPr>
            <p:ph type="ftr" sz="quarter" idx="11"/>
          </p:nvPr>
        </p:nvSpPr>
        <p:spPr>
          <a:xfrm>
            <a:off x="10039546" y="6537541"/>
            <a:ext cx="2152454" cy="320040"/>
          </a:xfrm>
        </p:spPr>
        <p:txBody>
          <a:bodyPr/>
          <a:lstStyle/>
          <a:p>
            <a:r>
              <a:rPr lang="en-US" smtClean="0"/>
              <a:t>(c) Suzanne Piscopo, 2021</a:t>
            </a:r>
            <a:endParaRPr lang="en-US" dirty="0"/>
          </a:p>
        </p:txBody>
      </p:sp>
      <p:sp>
        <p:nvSpPr>
          <p:cNvPr id="6" name="Rectangle 5"/>
          <p:cNvSpPr/>
          <p:nvPr/>
        </p:nvSpPr>
        <p:spPr>
          <a:xfrm>
            <a:off x="402017" y="6075876"/>
            <a:ext cx="4302524" cy="923330"/>
          </a:xfrm>
          <a:prstGeom prst="rect">
            <a:avLst/>
          </a:prstGeom>
        </p:spPr>
        <p:txBody>
          <a:bodyPr wrap="none">
            <a:spAutoFit/>
          </a:bodyPr>
          <a:lstStyle/>
          <a:p>
            <a:r>
              <a:rPr lang="en-GB" dirty="0"/>
              <a:t>Act4Food Act 4Change</a:t>
            </a:r>
          </a:p>
          <a:p>
            <a:r>
              <a:rPr lang="en-GB" dirty="0" smtClean="0">
                <a:hlinkClick r:id="rId3"/>
              </a:rPr>
              <a:t>https</a:t>
            </a:r>
            <a:r>
              <a:rPr lang="en-GB" dirty="0">
                <a:hlinkClick r:id="rId3"/>
              </a:rPr>
              <a:t>://</a:t>
            </a:r>
            <a:r>
              <a:rPr lang="en-GB" dirty="0" smtClean="0">
                <a:hlinkClick r:id="rId3"/>
              </a:rPr>
              <a:t>youtu.be/F7cceXX3zG8?t=3332</a:t>
            </a:r>
            <a:endParaRPr lang="en-GB" dirty="0" smtClean="0"/>
          </a:p>
          <a:p>
            <a:endParaRPr lang="en-GB" dirty="0"/>
          </a:p>
        </p:txBody>
      </p:sp>
      <p:sp>
        <p:nvSpPr>
          <p:cNvPr id="3" name="TextBox 2"/>
          <p:cNvSpPr txBox="1"/>
          <p:nvPr/>
        </p:nvSpPr>
        <p:spPr>
          <a:xfrm>
            <a:off x="4704541" y="480767"/>
            <a:ext cx="6890994" cy="1815882"/>
          </a:xfrm>
          <a:prstGeom prst="rect">
            <a:avLst/>
          </a:prstGeom>
          <a:noFill/>
        </p:spPr>
        <p:txBody>
          <a:bodyPr wrap="square" rtlCol="0">
            <a:spAutoFit/>
          </a:bodyPr>
          <a:lstStyle/>
          <a:p>
            <a:pPr defTabSz="914400">
              <a:buClr>
                <a:srgbClr val="00B0F0"/>
              </a:buClr>
              <a:defRPr/>
            </a:pPr>
            <a:r>
              <a:rPr lang="en-GB" sz="2800" b="1" dirty="0" smtClean="0">
                <a:latin typeface="Calibri" panose="020F0502020204030204" pitchFamily="34" charset="0"/>
                <a:ea typeface="Calibri" panose="020F0502020204030204" pitchFamily="34" charset="0"/>
                <a:cs typeface="Calibri" panose="020F0502020204030204" pitchFamily="34" charset="0"/>
              </a:rPr>
              <a:t>FOOD IS THE FUTURE:</a:t>
            </a:r>
          </a:p>
          <a:p>
            <a:pPr marL="342900" indent="-342900" defTabSz="914400">
              <a:buClr>
                <a:srgbClr val="00B0F0"/>
              </a:buClr>
              <a:buFont typeface="Wingdings" panose="05000000000000000000" pitchFamily="2" charset="2"/>
              <a:buChar char="§"/>
              <a:defRPr/>
            </a:pPr>
            <a:r>
              <a:rPr lang="en-GB" sz="2800" dirty="0" smtClean="0">
                <a:latin typeface="Calibri" panose="020F0502020204030204" pitchFamily="34" charset="0"/>
                <a:ea typeface="Calibri" panose="020F0502020204030204" pitchFamily="34" charset="0"/>
                <a:cs typeface="Calibri" panose="020F0502020204030204" pitchFamily="34" charset="0"/>
              </a:rPr>
              <a:t>Webinar </a:t>
            </a:r>
            <a:r>
              <a:rPr lang="en-GB" sz="2800" dirty="0">
                <a:latin typeface="Calibri" panose="020F0502020204030204" pitchFamily="34" charset="0"/>
                <a:ea typeface="Calibri" panose="020F0502020204030204" pitchFamily="34" charset="0"/>
                <a:cs typeface="Calibri" panose="020F0502020204030204" pitchFamily="34" charset="0"/>
              </a:rPr>
              <a:t>convened in parallel to the </a:t>
            </a:r>
            <a:r>
              <a:rPr lang="en-GB" sz="2800" dirty="0" smtClean="0">
                <a:latin typeface="Calibri" panose="020F0502020204030204" pitchFamily="34" charset="0"/>
                <a:ea typeface="Calibri" panose="020F0502020204030204" pitchFamily="34" charset="0"/>
                <a:cs typeface="Calibri" panose="020F0502020204030204" pitchFamily="34" charset="0"/>
              </a:rPr>
              <a:t>UN Global Food </a:t>
            </a:r>
            <a:r>
              <a:rPr lang="en-GB" sz="2800" dirty="0">
                <a:latin typeface="Calibri" panose="020F0502020204030204" pitchFamily="34" charset="0"/>
                <a:ea typeface="Calibri" panose="020F0502020204030204" pitchFamily="34" charset="0"/>
                <a:cs typeface="Calibri" panose="020F0502020204030204" pitchFamily="34" charset="0"/>
              </a:rPr>
              <a:t>Systems Summit </a:t>
            </a:r>
            <a:r>
              <a:rPr lang="en-GB" sz="2800" dirty="0" smtClean="0">
                <a:latin typeface="Calibri" panose="020F0502020204030204" pitchFamily="34" charset="0"/>
                <a:ea typeface="Calibri" panose="020F0502020204030204" pitchFamily="34" charset="0"/>
                <a:cs typeface="Calibri" panose="020F0502020204030204" pitchFamily="34" charset="0"/>
              </a:rPr>
              <a:t>2021 to </a:t>
            </a:r>
            <a:r>
              <a:rPr lang="en-GB" sz="2800" dirty="0">
                <a:latin typeface="Calibri" panose="020F0502020204030204" pitchFamily="34" charset="0"/>
                <a:ea typeface="Calibri" panose="020F0502020204030204" pitchFamily="34" charset="0"/>
                <a:cs typeface="Calibri" panose="020F0502020204030204" pitchFamily="34" charset="0"/>
              </a:rPr>
              <a:t>hear the voice of youth from around the world</a:t>
            </a:r>
          </a:p>
        </p:txBody>
      </p:sp>
    </p:spTree>
    <p:extLst>
      <p:ext uri="{BB962C8B-B14F-4D97-AF65-F5344CB8AC3E}">
        <p14:creationId xmlns:p14="http://schemas.microsoft.com/office/powerpoint/2010/main" val="20908597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Footer Placeholder 3"/>
          <p:cNvSpPr>
            <a:spLocks noGrp="1"/>
          </p:cNvSpPr>
          <p:nvPr>
            <p:ph type="ftr" sz="quarter" idx="11"/>
          </p:nvPr>
        </p:nvSpPr>
        <p:spPr>
          <a:xfrm>
            <a:off x="10322350" y="6523256"/>
            <a:ext cx="1869649" cy="320040"/>
          </a:xfrm>
        </p:spPr>
        <p:txBody>
          <a:bodyPr/>
          <a:lstStyle/>
          <a:p>
            <a:r>
              <a:rPr lang="en-US" smtClean="0"/>
              <a:t>(c) Suzanne Piscopo, 2021</a:t>
            </a:r>
            <a:endParaRPr lang="en-US" dirty="0"/>
          </a:p>
        </p:txBody>
      </p:sp>
      <p:pic>
        <p:nvPicPr>
          <p:cNvPr id="6" name="Picture 5"/>
          <p:cNvPicPr/>
          <p:nvPr/>
        </p:nvPicPr>
        <p:blipFill rotWithShape="1">
          <a:blip r:embed="rId2" cstate="print">
            <a:extLst>
              <a:ext uri="{28A0092B-C50C-407E-A947-70E740481C1C}">
                <a14:useLocalDpi xmlns:a14="http://schemas.microsoft.com/office/drawing/2010/main"/>
              </a:ext>
            </a:extLst>
          </a:blip>
          <a:srcRect/>
          <a:stretch/>
        </p:blipFill>
        <p:spPr bwMode="auto">
          <a:xfrm>
            <a:off x="94268" y="152865"/>
            <a:ext cx="11934333" cy="6370391"/>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518475" y="2428792"/>
            <a:ext cx="1800519" cy="1384995"/>
          </a:xfrm>
          <a:prstGeom prst="rect">
            <a:avLst/>
          </a:prstGeom>
          <a:noFill/>
          <a:ln>
            <a:solidFill>
              <a:schemeClr val="bg1"/>
            </a:solidFill>
            <a:prstDash val="dash"/>
          </a:ln>
        </p:spPr>
        <p:txBody>
          <a:bodyPr wrap="square" rtlCol="0">
            <a:spAutoFit/>
          </a:bodyPr>
          <a:lstStyle/>
          <a:p>
            <a:r>
              <a:rPr lang="en-GB" sz="2800" dirty="0" smtClean="0">
                <a:solidFill>
                  <a:schemeClr val="bg1"/>
                </a:solidFill>
                <a:latin typeface="Calibri" panose="020F0502020204030204" pitchFamily="34" charset="0"/>
                <a:cs typeface="Calibri" panose="020F0502020204030204" pitchFamily="34" charset="0"/>
              </a:rPr>
              <a:t>GLOBAL YOUTH</a:t>
            </a:r>
          </a:p>
          <a:p>
            <a:r>
              <a:rPr lang="en-GB" sz="2800" dirty="0" smtClean="0">
                <a:solidFill>
                  <a:schemeClr val="bg1"/>
                </a:solidFill>
                <a:latin typeface="Calibri" panose="020F0502020204030204" pitchFamily="34" charset="0"/>
                <a:cs typeface="Calibri" panose="020F0502020204030204" pitchFamily="34" charset="0"/>
              </a:rPr>
              <a:t>22-9-21</a:t>
            </a:r>
            <a:endParaRPr lang="en-GB" sz="28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114164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4840" y="25453"/>
            <a:ext cx="4616365" cy="68325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4113599" y="429629"/>
            <a:ext cx="7660479" cy="5652797"/>
          </a:xfrm>
        </p:spPr>
        <p:txBody>
          <a:bodyPr anchor="t">
            <a:normAutofit fontScale="92500" lnSpcReduction="10000"/>
          </a:bodyPr>
          <a:lstStyle/>
          <a:p>
            <a:pPr marL="0" indent="0">
              <a:lnSpc>
                <a:spcPct val="100000"/>
              </a:lnSpc>
              <a:spcBef>
                <a:spcPts val="0"/>
              </a:spcBef>
              <a:buClr>
                <a:srgbClr val="00B0F0"/>
              </a:buClr>
              <a:buSzTx/>
              <a:buNone/>
              <a:defRPr/>
            </a:pPr>
            <a:r>
              <a:rPr lang="en-GB" sz="3000" b="1" dirty="0">
                <a:latin typeface="Calibri" panose="020F0502020204030204" pitchFamily="34" charset="0"/>
                <a:ea typeface="Calibri" panose="020F0502020204030204" pitchFamily="34" charset="0"/>
                <a:cs typeface="Calibri" panose="020F0502020204030204" pitchFamily="34" charset="0"/>
              </a:rPr>
              <a:t>THE TOP 4 THINGS GEN Z WANT FROM </a:t>
            </a:r>
            <a:r>
              <a:rPr lang="en-GB" sz="3000" b="1" dirty="0" smtClean="0">
                <a:latin typeface="Calibri" panose="020F0502020204030204" pitchFamily="34" charset="0"/>
                <a:ea typeface="Calibri" panose="020F0502020204030204" pitchFamily="34" charset="0"/>
                <a:cs typeface="Calibri" panose="020F0502020204030204" pitchFamily="34" charset="0"/>
              </a:rPr>
              <a:t>THE           FOOD </a:t>
            </a:r>
            <a:r>
              <a:rPr lang="en-GB" sz="3000" b="1" dirty="0">
                <a:latin typeface="Calibri" panose="020F0502020204030204" pitchFamily="34" charset="0"/>
                <a:ea typeface="Calibri" panose="020F0502020204030204" pitchFamily="34" charset="0"/>
                <a:cs typeface="Calibri" panose="020F0502020204030204" pitchFamily="34" charset="0"/>
              </a:rPr>
              <a:t>SYSTEM:</a:t>
            </a:r>
          </a:p>
          <a:p>
            <a:pPr marL="514350" indent="-514350">
              <a:lnSpc>
                <a:spcPct val="100000"/>
              </a:lnSpc>
              <a:spcBef>
                <a:spcPts val="0"/>
              </a:spcBef>
              <a:buClr>
                <a:srgbClr val="00B0F0"/>
              </a:buClr>
              <a:buSzTx/>
              <a:buFont typeface="+mj-lt"/>
              <a:buAutoNum type="arabicPeriod"/>
              <a:defRPr/>
            </a:pPr>
            <a:r>
              <a:rPr lang="en-GB" sz="2600" dirty="0" smtClean="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Better </a:t>
            </a:r>
            <a:r>
              <a:rPr lang="en-GB" sz="2600"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labelling and education </a:t>
            </a:r>
            <a:endParaRPr lang="en-GB" sz="2600" dirty="0" smtClean="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endParaRPr>
          </a:p>
          <a:p>
            <a:pPr lvl="1">
              <a:lnSpc>
                <a:spcPct val="100000"/>
              </a:lnSpc>
              <a:spcBef>
                <a:spcPts val="0"/>
              </a:spcBef>
              <a:buClr>
                <a:schemeClr val="accent6">
                  <a:lumMod val="75000"/>
                </a:schemeClr>
              </a:buClr>
              <a:buSzTx/>
              <a:buFontTx/>
              <a:buChar char="-"/>
              <a:defRPr/>
            </a:pPr>
            <a:r>
              <a:rPr lang="en-GB" sz="2600" dirty="0">
                <a:latin typeface="Calibri" panose="020F0502020204030204" pitchFamily="34" charset="0"/>
                <a:ea typeface="Calibri" panose="020F0502020204030204" pitchFamily="34" charset="0"/>
                <a:cs typeface="Calibri" panose="020F0502020204030204" pitchFamily="34" charset="0"/>
              </a:rPr>
              <a:t>F</a:t>
            </a:r>
            <a:r>
              <a:rPr lang="en-GB" sz="2600" dirty="0" smtClean="0">
                <a:latin typeface="Calibri" panose="020F0502020204030204" pitchFamily="34" charset="0"/>
                <a:ea typeface="Calibri" panose="020F0502020204030204" pitchFamily="34" charset="0"/>
                <a:cs typeface="Calibri" panose="020F0502020204030204" pitchFamily="34" charset="0"/>
              </a:rPr>
              <a:t>ood </a:t>
            </a:r>
            <a:r>
              <a:rPr lang="en-GB" sz="2600" dirty="0">
                <a:latin typeface="Calibri" panose="020F0502020204030204" pitchFamily="34" charset="0"/>
                <a:ea typeface="Calibri" panose="020F0502020204030204" pitchFamily="34" charset="0"/>
                <a:cs typeface="Calibri" panose="020F0502020204030204" pitchFamily="34" charset="0"/>
              </a:rPr>
              <a:t>labels to have clearer information on the way </a:t>
            </a:r>
            <a:r>
              <a:rPr lang="en-GB" sz="2600" dirty="0" smtClean="0">
                <a:latin typeface="Calibri" panose="020F0502020204030204" pitchFamily="34" charset="0"/>
                <a:ea typeface="Calibri" panose="020F0502020204030204" pitchFamily="34" charset="0"/>
                <a:cs typeface="Calibri" panose="020F0502020204030204" pitchFamily="34" charset="0"/>
              </a:rPr>
              <a:t>  </a:t>
            </a:r>
          </a:p>
          <a:p>
            <a:pPr marL="457200" lvl="1" indent="0">
              <a:lnSpc>
                <a:spcPct val="100000"/>
              </a:lnSpc>
              <a:spcBef>
                <a:spcPts val="0"/>
              </a:spcBef>
              <a:buClr>
                <a:srgbClr val="00B0F0"/>
              </a:buClr>
              <a:buSzTx/>
              <a:buNone/>
              <a:defRPr/>
            </a:pPr>
            <a:r>
              <a:rPr lang="en-GB" sz="2600" dirty="0">
                <a:latin typeface="Calibri" panose="020F0502020204030204" pitchFamily="34" charset="0"/>
                <a:ea typeface="Calibri" panose="020F0502020204030204" pitchFamily="34" charset="0"/>
                <a:cs typeface="Calibri" panose="020F0502020204030204" pitchFamily="34" charset="0"/>
              </a:rPr>
              <a:t> </a:t>
            </a:r>
            <a:r>
              <a:rPr lang="en-GB" sz="2600" dirty="0" smtClean="0">
                <a:latin typeface="Calibri" panose="020F0502020204030204" pitchFamily="34" charset="0"/>
                <a:ea typeface="Calibri" panose="020F0502020204030204" pitchFamily="34" charset="0"/>
                <a:cs typeface="Calibri" panose="020F0502020204030204" pitchFamily="34" charset="0"/>
              </a:rPr>
              <a:t>   food </a:t>
            </a:r>
            <a:r>
              <a:rPr lang="en-GB" sz="2600" dirty="0">
                <a:latin typeface="Calibri" panose="020F0502020204030204" pitchFamily="34" charset="0"/>
                <a:ea typeface="Calibri" panose="020F0502020204030204" pitchFamily="34" charset="0"/>
                <a:cs typeface="Calibri" panose="020F0502020204030204" pitchFamily="34" charset="0"/>
              </a:rPr>
              <a:t>is </a:t>
            </a:r>
            <a:r>
              <a:rPr lang="en-GB" sz="2600" dirty="0" smtClean="0">
                <a:latin typeface="Calibri" panose="020F0502020204030204" pitchFamily="34" charset="0"/>
                <a:ea typeface="Calibri" panose="020F0502020204030204" pitchFamily="34" charset="0"/>
                <a:cs typeface="Calibri" panose="020F0502020204030204" pitchFamily="34" charset="0"/>
              </a:rPr>
              <a:t>processed</a:t>
            </a:r>
          </a:p>
          <a:p>
            <a:pPr marL="457200" lvl="1" indent="0">
              <a:lnSpc>
                <a:spcPct val="100000"/>
              </a:lnSpc>
              <a:spcBef>
                <a:spcPts val="0"/>
              </a:spcBef>
              <a:buClr>
                <a:srgbClr val="00B0F0"/>
              </a:buClr>
              <a:buSzTx/>
              <a:buNone/>
              <a:defRPr/>
            </a:pPr>
            <a:r>
              <a:rPr lang="en-GB" sz="2600" dirty="0" smtClean="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a:t>
            </a:r>
            <a:r>
              <a:rPr lang="en-GB" sz="2600" dirty="0" smtClean="0">
                <a:solidFill>
                  <a:srgbClr val="153355"/>
                </a:solidFill>
                <a:latin typeface="Calibri" panose="020F0502020204030204" pitchFamily="34" charset="0"/>
                <a:ea typeface="Calibri" panose="020F0502020204030204" pitchFamily="34" charset="0"/>
                <a:cs typeface="Calibri" panose="020F0502020204030204" pitchFamily="34" charset="0"/>
              </a:rPr>
              <a:t>  </a:t>
            </a:r>
            <a:r>
              <a:rPr lang="en-GB" sz="2600" dirty="0" smtClean="0">
                <a:latin typeface="Calibri" panose="020F0502020204030204" pitchFamily="34" charset="0"/>
                <a:ea typeface="Calibri" panose="020F0502020204030204" pitchFamily="34" charset="0"/>
                <a:cs typeface="Calibri" panose="020F0502020204030204" pitchFamily="34" charset="0"/>
              </a:rPr>
              <a:t>For </a:t>
            </a:r>
            <a:r>
              <a:rPr lang="en-GB" sz="2600" dirty="0">
                <a:latin typeface="Calibri" panose="020F0502020204030204" pitchFamily="34" charset="0"/>
                <a:ea typeface="Calibri" panose="020F0502020204030204" pitchFamily="34" charset="0"/>
                <a:cs typeface="Calibri" panose="020F0502020204030204" pitchFamily="34" charset="0"/>
              </a:rPr>
              <a:t>the industry to be more </a:t>
            </a:r>
            <a:r>
              <a:rPr lang="en-GB" sz="2600" dirty="0" smtClean="0">
                <a:latin typeface="Calibri" panose="020F0502020204030204" pitchFamily="34" charset="0"/>
                <a:ea typeface="Calibri" panose="020F0502020204030204" pitchFamily="34" charset="0"/>
                <a:cs typeface="Calibri" panose="020F0502020204030204" pitchFamily="34" charset="0"/>
              </a:rPr>
              <a:t>transparent</a:t>
            </a:r>
            <a:endParaRPr lang="en-GB" sz="2600" dirty="0">
              <a:latin typeface="Calibri" panose="020F0502020204030204" pitchFamily="34" charset="0"/>
              <a:ea typeface="Calibri" panose="020F0502020204030204" pitchFamily="34" charset="0"/>
              <a:cs typeface="Calibri" panose="020F0502020204030204" pitchFamily="34" charset="0"/>
            </a:endParaRPr>
          </a:p>
          <a:p>
            <a:pPr marL="514350" indent="-514350">
              <a:lnSpc>
                <a:spcPct val="100000"/>
              </a:lnSpc>
              <a:spcBef>
                <a:spcPts val="0"/>
              </a:spcBef>
              <a:buClr>
                <a:srgbClr val="00B0F0"/>
              </a:buClr>
              <a:buSzTx/>
              <a:buFont typeface="+mj-lt"/>
              <a:buAutoNum type="arabicPeriod"/>
              <a:defRPr/>
            </a:pPr>
            <a:endParaRPr lang="en-GB" sz="2600" dirty="0" smtClean="0">
              <a:solidFill>
                <a:srgbClr val="153355"/>
              </a:solidFill>
              <a:latin typeface="Calibri" panose="020F0502020204030204" pitchFamily="34" charset="0"/>
              <a:ea typeface="Calibri" panose="020F0502020204030204" pitchFamily="34" charset="0"/>
              <a:cs typeface="Calibri" panose="020F0502020204030204" pitchFamily="34" charset="0"/>
            </a:endParaRPr>
          </a:p>
          <a:p>
            <a:pPr marL="514350" indent="-514350">
              <a:lnSpc>
                <a:spcPct val="100000"/>
              </a:lnSpc>
              <a:spcBef>
                <a:spcPts val="0"/>
              </a:spcBef>
              <a:buClr>
                <a:srgbClr val="00B0F0"/>
              </a:buClr>
              <a:buSzTx/>
              <a:buFont typeface="+mj-lt"/>
              <a:buAutoNum type="arabicPeriod"/>
              <a:defRPr/>
            </a:pPr>
            <a:r>
              <a:rPr lang="en-GB" sz="2600" dirty="0" smtClean="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Clearer </a:t>
            </a:r>
            <a:r>
              <a:rPr lang="en-GB" sz="2600"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advice and information</a:t>
            </a:r>
            <a:r>
              <a:rPr lang="en-GB" sz="2600" dirty="0">
                <a:solidFill>
                  <a:srgbClr val="153355"/>
                </a:solidFill>
                <a:latin typeface="Calibri" panose="020F0502020204030204" pitchFamily="34" charset="0"/>
                <a:ea typeface="Calibri" panose="020F0502020204030204" pitchFamily="34" charset="0"/>
                <a:cs typeface="Calibri" panose="020F0502020204030204" pitchFamily="34" charset="0"/>
              </a:rPr>
              <a:t> </a:t>
            </a:r>
            <a:endParaRPr lang="en-GB" sz="2600" dirty="0" smtClean="0">
              <a:solidFill>
                <a:srgbClr val="153355"/>
              </a:solidFill>
              <a:latin typeface="Calibri" panose="020F0502020204030204" pitchFamily="34" charset="0"/>
              <a:ea typeface="Calibri" panose="020F0502020204030204" pitchFamily="34" charset="0"/>
              <a:cs typeface="Calibri" panose="020F0502020204030204" pitchFamily="34" charset="0"/>
            </a:endParaRPr>
          </a:p>
          <a:p>
            <a:pPr lvl="1">
              <a:lnSpc>
                <a:spcPct val="100000"/>
              </a:lnSpc>
              <a:spcBef>
                <a:spcPts val="0"/>
              </a:spcBef>
              <a:buClr>
                <a:schemeClr val="accent6">
                  <a:lumMod val="75000"/>
                </a:schemeClr>
              </a:buClr>
              <a:buSzTx/>
              <a:buFontTx/>
              <a:buChar char="-"/>
              <a:defRPr/>
            </a:pPr>
            <a:r>
              <a:rPr lang="en-GB" sz="2600" dirty="0" smtClean="0">
                <a:latin typeface="Calibri" panose="020F0502020204030204" pitchFamily="34" charset="0"/>
                <a:ea typeface="Calibri" panose="020F0502020204030204" pitchFamily="34" charset="0"/>
                <a:cs typeface="Calibri" panose="020F0502020204030204" pitchFamily="34" charset="0"/>
              </a:rPr>
              <a:t>Where </a:t>
            </a:r>
            <a:r>
              <a:rPr lang="en-GB" sz="2600" dirty="0">
                <a:latin typeface="Calibri" panose="020F0502020204030204" pitchFamily="34" charset="0"/>
                <a:ea typeface="Calibri" panose="020F0502020204030204" pitchFamily="34" charset="0"/>
                <a:cs typeface="Calibri" panose="020F0502020204030204" pitchFamily="34" charset="0"/>
              </a:rPr>
              <a:t>to find credible information on healthy </a:t>
            </a:r>
            <a:r>
              <a:rPr lang="en-GB" sz="2600" dirty="0" smtClean="0">
                <a:latin typeface="Calibri" panose="020F0502020204030204" pitchFamily="34" charset="0"/>
                <a:ea typeface="Calibri" panose="020F0502020204030204" pitchFamily="34" charset="0"/>
                <a:cs typeface="Calibri" panose="020F0502020204030204" pitchFamily="34" charset="0"/>
              </a:rPr>
              <a:t>  </a:t>
            </a:r>
          </a:p>
          <a:p>
            <a:pPr marL="457200" lvl="1" indent="0">
              <a:lnSpc>
                <a:spcPct val="100000"/>
              </a:lnSpc>
              <a:spcBef>
                <a:spcPts val="0"/>
              </a:spcBef>
              <a:buClr>
                <a:srgbClr val="00B0F0"/>
              </a:buClr>
              <a:buSzTx/>
              <a:buNone/>
              <a:defRPr/>
            </a:pPr>
            <a:r>
              <a:rPr lang="en-GB" sz="2600" dirty="0">
                <a:latin typeface="Calibri" panose="020F0502020204030204" pitchFamily="34" charset="0"/>
                <a:ea typeface="Calibri" panose="020F0502020204030204" pitchFamily="34" charset="0"/>
                <a:cs typeface="Calibri" panose="020F0502020204030204" pitchFamily="34" charset="0"/>
              </a:rPr>
              <a:t> </a:t>
            </a:r>
            <a:r>
              <a:rPr lang="en-GB" sz="2600" dirty="0" smtClean="0">
                <a:latin typeface="Calibri" panose="020F0502020204030204" pitchFamily="34" charset="0"/>
                <a:ea typeface="Calibri" panose="020F0502020204030204" pitchFamily="34" charset="0"/>
                <a:cs typeface="Calibri" panose="020F0502020204030204" pitchFamily="34" charset="0"/>
              </a:rPr>
              <a:t>   eating (especially on social media)</a:t>
            </a:r>
          </a:p>
          <a:p>
            <a:pPr marL="514350" indent="-514350">
              <a:lnSpc>
                <a:spcPct val="100000"/>
              </a:lnSpc>
              <a:spcBef>
                <a:spcPts val="0"/>
              </a:spcBef>
              <a:buClr>
                <a:srgbClr val="00B0F0"/>
              </a:buClr>
              <a:buSzTx/>
              <a:buFont typeface="+mj-lt"/>
              <a:buAutoNum type="arabicPeriod"/>
              <a:defRPr/>
            </a:pPr>
            <a:endParaRPr lang="en-GB" sz="2600" dirty="0" smtClean="0">
              <a:solidFill>
                <a:srgbClr val="153355"/>
              </a:solidFill>
              <a:latin typeface="Calibri" panose="020F0502020204030204" pitchFamily="34" charset="0"/>
              <a:ea typeface="Calibri" panose="020F0502020204030204" pitchFamily="34" charset="0"/>
              <a:cs typeface="Calibri" panose="020F0502020204030204" pitchFamily="34" charset="0"/>
            </a:endParaRPr>
          </a:p>
          <a:p>
            <a:pPr marL="514350" indent="-514350">
              <a:lnSpc>
                <a:spcPct val="100000"/>
              </a:lnSpc>
              <a:spcBef>
                <a:spcPts val="0"/>
              </a:spcBef>
              <a:buClr>
                <a:srgbClr val="00B0F0"/>
              </a:buClr>
              <a:buSzTx/>
              <a:buFont typeface="+mj-lt"/>
              <a:buAutoNum type="arabicPeriod"/>
              <a:defRPr/>
            </a:pPr>
            <a:r>
              <a:rPr lang="en-GB" sz="2600" dirty="0" smtClean="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Advice </a:t>
            </a:r>
            <a:r>
              <a:rPr lang="en-GB" sz="2600"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on the link between diet and mental </a:t>
            </a:r>
            <a:r>
              <a:rPr lang="en-GB" sz="2600" dirty="0" smtClean="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health</a:t>
            </a:r>
          </a:p>
          <a:p>
            <a:pPr marL="514350" indent="-514350">
              <a:lnSpc>
                <a:spcPct val="100000"/>
              </a:lnSpc>
              <a:spcBef>
                <a:spcPts val="0"/>
              </a:spcBef>
              <a:buClr>
                <a:srgbClr val="00B0F0"/>
              </a:buClr>
              <a:buSzTx/>
              <a:buFont typeface="+mj-lt"/>
              <a:buAutoNum type="arabicPeriod"/>
              <a:defRPr/>
            </a:pPr>
            <a:endParaRPr lang="en-GB" sz="2600" dirty="0" smtClean="0">
              <a:solidFill>
                <a:srgbClr val="153355"/>
              </a:solidFill>
              <a:latin typeface="Calibri" panose="020F0502020204030204" pitchFamily="34" charset="0"/>
              <a:ea typeface="Calibri" panose="020F0502020204030204" pitchFamily="34" charset="0"/>
              <a:cs typeface="Calibri" panose="020F0502020204030204" pitchFamily="34" charset="0"/>
            </a:endParaRPr>
          </a:p>
          <a:p>
            <a:pPr marL="514350" indent="-514350">
              <a:lnSpc>
                <a:spcPct val="100000"/>
              </a:lnSpc>
              <a:spcBef>
                <a:spcPts val="0"/>
              </a:spcBef>
              <a:buClr>
                <a:srgbClr val="00B0F0"/>
              </a:buClr>
              <a:buSzTx/>
              <a:buFont typeface="+mj-lt"/>
              <a:buAutoNum type="arabicPeriod"/>
              <a:defRPr/>
            </a:pPr>
            <a:r>
              <a:rPr lang="en-GB" sz="2600" dirty="0" smtClean="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To </a:t>
            </a:r>
            <a:r>
              <a:rPr lang="en-GB" sz="2600"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be part of the solution </a:t>
            </a:r>
          </a:p>
          <a:p>
            <a:pPr marL="0" indent="0">
              <a:lnSpc>
                <a:spcPct val="100000"/>
              </a:lnSpc>
              <a:spcBef>
                <a:spcPts val="0"/>
              </a:spcBef>
              <a:buClr>
                <a:srgbClr val="00B0F0"/>
              </a:buClr>
              <a:buSzTx/>
              <a:buNone/>
              <a:defRPr/>
            </a:pPr>
            <a:r>
              <a:rPr lang="en-GB" sz="2600" dirty="0">
                <a:solidFill>
                  <a:srgbClr val="153355"/>
                </a:solidFill>
                <a:latin typeface="Calibri" panose="020F0502020204030204" pitchFamily="34" charset="0"/>
                <a:ea typeface="Calibri" panose="020F0502020204030204" pitchFamily="34" charset="0"/>
                <a:cs typeface="Calibri" panose="020F0502020204030204" pitchFamily="34" charset="0"/>
              </a:rPr>
              <a:t> </a:t>
            </a:r>
            <a:r>
              <a:rPr lang="en-GB" sz="2600" dirty="0" smtClean="0">
                <a:solidFill>
                  <a:srgbClr val="153355"/>
                </a:solidFill>
                <a:latin typeface="Calibri" panose="020F0502020204030204" pitchFamily="34" charset="0"/>
                <a:ea typeface="Calibri" panose="020F0502020204030204" pitchFamily="34" charset="0"/>
                <a:cs typeface="Calibri" panose="020F0502020204030204" pitchFamily="34" charset="0"/>
              </a:rPr>
              <a:t>      </a:t>
            </a:r>
            <a:r>
              <a:rPr lang="en-GB" sz="2600" dirty="0" smtClean="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a:t>
            </a:r>
            <a:r>
              <a:rPr lang="en-GB" sz="2600" dirty="0" smtClean="0">
                <a:solidFill>
                  <a:srgbClr val="153355"/>
                </a:solidFill>
                <a:latin typeface="Calibri" panose="020F0502020204030204" pitchFamily="34" charset="0"/>
                <a:ea typeface="Calibri" panose="020F0502020204030204" pitchFamily="34" charset="0"/>
                <a:cs typeface="Calibri" panose="020F0502020204030204" pitchFamily="34" charset="0"/>
              </a:rPr>
              <a:t> </a:t>
            </a:r>
            <a:r>
              <a:rPr lang="en-GB" sz="2600" dirty="0" smtClean="0">
                <a:latin typeface="Calibri" panose="020F0502020204030204" pitchFamily="34" charset="0"/>
                <a:ea typeface="Calibri" panose="020F0502020204030204" pitchFamily="34" charset="0"/>
                <a:cs typeface="Calibri" panose="020F0502020204030204" pitchFamily="34" charset="0"/>
              </a:rPr>
              <a:t>More </a:t>
            </a:r>
            <a:r>
              <a:rPr lang="en-GB" sz="2600" dirty="0">
                <a:latin typeface="Calibri" panose="020F0502020204030204" pitchFamily="34" charset="0"/>
                <a:ea typeface="Calibri" panose="020F0502020204030204" pitchFamily="34" charset="0"/>
                <a:cs typeface="Calibri" panose="020F0502020204030204" pitchFamily="34" charset="0"/>
              </a:rPr>
              <a:t>support and advice in order to become </a:t>
            </a:r>
            <a:r>
              <a:rPr lang="en-GB" sz="2600" dirty="0" smtClean="0">
                <a:latin typeface="Calibri" panose="020F0502020204030204" pitchFamily="34" charset="0"/>
                <a:ea typeface="Calibri" panose="020F0502020204030204" pitchFamily="34" charset="0"/>
                <a:cs typeface="Calibri" panose="020F0502020204030204" pitchFamily="34" charset="0"/>
              </a:rPr>
              <a:t>	</a:t>
            </a:r>
          </a:p>
          <a:p>
            <a:pPr marL="0" indent="0">
              <a:lnSpc>
                <a:spcPct val="100000"/>
              </a:lnSpc>
              <a:spcBef>
                <a:spcPts val="0"/>
              </a:spcBef>
              <a:buClr>
                <a:srgbClr val="00B0F0"/>
              </a:buClr>
              <a:buSzTx/>
              <a:buNone/>
              <a:defRPr/>
            </a:pPr>
            <a:r>
              <a:rPr lang="en-GB" sz="2600" dirty="0">
                <a:latin typeface="Calibri" panose="020F0502020204030204" pitchFamily="34" charset="0"/>
                <a:ea typeface="Calibri" panose="020F0502020204030204" pitchFamily="34" charset="0"/>
                <a:cs typeface="Calibri" panose="020F0502020204030204" pitchFamily="34" charset="0"/>
              </a:rPr>
              <a:t> </a:t>
            </a:r>
            <a:r>
              <a:rPr lang="en-GB" sz="2600" dirty="0" smtClean="0">
                <a:latin typeface="Calibri" panose="020F0502020204030204" pitchFamily="34" charset="0"/>
                <a:ea typeface="Calibri" panose="020F0502020204030204" pitchFamily="34" charset="0"/>
                <a:cs typeface="Calibri" panose="020F0502020204030204" pitchFamily="34" charset="0"/>
              </a:rPr>
              <a:t>         active </a:t>
            </a:r>
            <a:r>
              <a:rPr lang="en-GB" sz="2600" dirty="0">
                <a:latin typeface="Calibri" panose="020F0502020204030204" pitchFamily="34" charset="0"/>
                <a:ea typeface="Calibri" panose="020F0502020204030204" pitchFamily="34" charset="0"/>
                <a:cs typeface="Calibri" panose="020F0502020204030204" pitchFamily="34" charset="0"/>
              </a:rPr>
              <a:t>food system </a:t>
            </a:r>
            <a:r>
              <a:rPr lang="en-GB" sz="2600" dirty="0" err="1" smtClean="0">
                <a:latin typeface="Calibri" panose="020F0502020204030204" pitchFamily="34" charset="0"/>
                <a:ea typeface="Calibri" panose="020F0502020204030204" pitchFamily="34" charset="0"/>
                <a:cs typeface="Calibri" panose="020F0502020204030204" pitchFamily="34" charset="0"/>
              </a:rPr>
              <a:t>changemakers</a:t>
            </a:r>
            <a:endParaRPr lang="en-GB" sz="2600" dirty="0">
              <a:latin typeface="Calibri" panose="020F0502020204030204" pitchFamily="34" charset="0"/>
              <a:ea typeface="Calibri" panose="020F0502020204030204" pitchFamily="34" charset="0"/>
              <a:cs typeface="Calibri" panose="020F0502020204030204" pitchFamily="34" charset="0"/>
            </a:endParaRPr>
          </a:p>
          <a:p>
            <a:pPr marL="514350" indent="-514350">
              <a:lnSpc>
                <a:spcPct val="100000"/>
              </a:lnSpc>
              <a:spcBef>
                <a:spcPts val="0"/>
              </a:spcBef>
              <a:buClr>
                <a:srgbClr val="00B0F0"/>
              </a:buClr>
              <a:buSzTx/>
              <a:buFont typeface="+mj-lt"/>
              <a:buAutoNum type="arabicPeriod"/>
              <a:defRPr/>
            </a:pPr>
            <a:endParaRPr lang="en-GB" sz="2800" dirty="0">
              <a:solidFill>
                <a:srgbClr val="153355"/>
              </a:solidFill>
              <a:latin typeface="Calibri" panose="020F0502020204030204" pitchFamily="34" charset="0"/>
              <a:ea typeface="Calibri" panose="020F0502020204030204" pitchFamily="34" charset="0"/>
              <a:cs typeface="Calibri" panose="020F0502020204030204" pitchFamily="34" charset="0"/>
            </a:endParaRPr>
          </a:p>
          <a:p>
            <a:pPr marL="342900" indent="-342900">
              <a:lnSpc>
                <a:spcPct val="100000"/>
              </a:lnSpc>
              <a:spcBef>
                <a:spcPts val="0"/>
              </a:spcBef>
              <a:buClr>
                <a:srgbClr val="00B0F0"/>
              </a:buClr>
              <a:buSzTx/>
              <a:defRPr/>
            </a:pPr>
            <a:endParaRPr lang="en-GB" sz="2400" dirty="0">
              <a:solidFill>
                <a:srgbClr val="153355"/>
              </a:solidFill>
              <a:latin typeface="Calibri" panose="020F0502020204030204" pitchFamily="34" charset="0"/>
              <a:ea typeface="Calibri" panose="020F0502020204030204" pitchFamily="34" charset="0"/>
              <a:cs typeface="Calibri" panose="020F0502020204030204" pitchFamily="34" charset="0"/>
            </a:endParaRPr>
          </a:p>
          <a:p>
            <a:endParaRPr lang="en-GB" dirty="0"/>
          </a:p>
        </p:txBody>
      </p:sp>
      <p:sp>
        <p:nvSpPr>
          <p:cNvPr id="4" name="Footer Placeholder 3"/>
          <p:cNvSpPr>
            <a:spLocks noGrp="1"/>
          </p:cNvSpPr>
          <p:nvPr>
            <p:ph type="ftr" sz="quarter" idx="11"/>
          </p:nvPr>
        </p:nvSpPr>
        <p:spPr>
          <a:xfrm>
            <a:off x="10237508" y="6537960"/>
            <a:ext cx="1954491" cy="320040"/>
          </a:xfrm>
        </p:spPr>
        <p:txBody>
          <a:bodyPr/>
          <a:lstStyle/>
          <a:p>
            <a:r>
              <a:rPr lang="en-US" smtClean="0"/>
              <a:t>(c) Suzanne Piscopo, 2021</a:t>
            </a:r>
            <a:endParaRPr lang="en-US"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9194" y="237206"/>
            <a:ext cx="3141214" cy="4470066"/>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275253" y="6390203"/>
            <a:ext cx="10216780" cy="307777"/>
          </a:xfrm>
          <a:prstGeom prst="rect">
            <a:avLst/>
          </a:prstGeom>
        </p:spPr>
        <p:txBody>
          <a:bodyPr wrap="square">
            <a:spAutoFit/>
          </a:bodyPr>
          <a:lstStyle/>
          <a:p>
            <a:r>
              <a:rPr lang="en-GB" sz="1400" i="1" dirty="0" smtClean="0">
                <a:latin typeface="+mj-lt"/>
              </a:rPr>
              <a:t>European Institute of Innovation and Technology. (2021). Our food, our food system. What Generation Z wants from a healthy food system</a:t>
            </a:r>
            <a:endParaRPr lang="en-GB" sz="1400" i="1" dirty="0">
              <a:latin typeface="+mj-lt"/>
            </a:endParaRPr>
          </a:p>
        </p:txBody>
      </p:sp>
      <p:sp>
        <p:nvSpPr>
          <p:cNvPr id="7" name="Rectangle 6"/>
          <p:cNvSpPr/>
          <p:nvPr/>
        </p:nvSpPr>
        <p:spPr>
          <a:xfrm>
            <a:off x="389193" y="4758987"/>
            <a:ext cx="3277077" cy="1323439"/>
          </a:xfrm>
          <a:prstGeom prst="rect">
            <a:avLst/>
          </a:prstGeom>
        </p:spPr>
        <p:txBody>
          <a:bodyPr wrap="square">
            <a:spAutoFit/>
          </a:bodyPr>
          <a:lstStyle/>
          <a:p>
            <a:r>
              <a:rPr lang="en-GB" sz="2000" b="1" dirty="0">
                <a:latin typeface="+mj-lt"/>
              </a:rPr>
              <a:t>2,055 adults aged 18-24, </a:t>
            </a:r>
            <a:r>
              <a:rPr lang="en-GB" sz="2000" b="1" dirty="0" smtClean="0">
                <a:latin typeface="+mj-lt"/>
              </a:rPr>
              <a:t>UK, France</a:t>
            </a:r>
            <a:r>
              <a:rPr lang="en-GB" sz="2000" b="1" dirty="0">
                <a:latin typeface="+mj-lt"/>
              </a:rPr>
              <a:t>, Germany, Poland and Spain. </a:t>
            </a:r>
            <a:r>
              <a:rPr lang="en-GB" sz="2000" b="1" dirty="0" smtClean="0">
                <a:latin typeface="+mj-lt"/>
              </a:rPr>
              <a:t>  Online interviews.                         30 </a:t>
            </a:r>
            <a:r>
              <a:rPr lang="en-GB" sz="2000" b="1" dirty="0">
                <a:latin typeface="+mj-lt"/>
              </a:rPr>
              <a:t>June – 5 July 2021</a:t>
            </a:r>
            <a:r>
              <a:rPr lang="en-GB" sz="1400" b="1" dirty="0">
                <a:latin typeface="+mj-lt"/>
              </a:rPr>
              <a:t>.</a:t>
            </a:r>
          </a:p>
        </p:txBody>
      </p:sp>
    </p:spTree>
    <p:extLst>
      <p:ext uri="{BB962C8B-B14F-4D97-AF65-F5344CB8AC3E}">
        <p14:creationId xmlns:p14="http://schemas.microsoft.com/office/powerpoint/2010/main" val="5497690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b="1" dirty="0">
                <a:solidFill>
                  <a:schemeClr val="tx1"/>
                </a:solidFill>
              </a:rPr>
              <a:t>Nurturing informed, responsible, active </a:t>
            </a:r>
            <a:r>
              <a:rPr lang="en-GB" b="1" dirty="0" smtClean="0">
                <a:solidFill>
                  <a:schemeClr val="tx1"/>
                </a:solidFill>
              </a:rPr>
              <a:t>                   young </a:t>
            </a:r>
            <a:r>
              <a:rPr lang="en-GB" b="1" dirty="0">
                <a:solidFill>
                  <a:schemeClr val="tx1"/>
                </a:solidFill>
              </a:rPr>
              <a:t>people</a:t>
            </a:r>
          </a:p>
        </p:txBody>
      </p:sp>
      <p:sp>
        <p:nvSpPr>
          <p:cNvPr id="5" name="Footer Placeholder 4"/>
          <p:cNvSpPr>
            <a:spLocks noGrp="1"/>
          </p:cNvSpPr>
          <p:nvPr>
            <p:ph type="ftr" sz="quarter" idx="11"/>
          </p:nvPr>
        </p:nvSpPr>
        <p:spPr>
          <a:xfrm>
            <a:off x="0" y="6537960"/>
            <a:ext cx="1853687" cy="320040"/>
          </a:xfrm>
        </p:spPr>
        <p:txBody>
          <a:bodyPr/>
          <a:lstStyle/>
          <a:p>
            <a:r>
              <a:rPr lang="en-US" smtClean="0"/>
              <a:t>(c) Suzanne Piscopo, 2021</a:t>
            </a:r>
            <a:endParaRPr lang="en-US" dirty="0"/>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74177" y="0"/>
            <a:ext cx="5517823" cy="3672801"/>
          </a:xfrm>
          <a:prstGeom prst="rect">
            <a:avLst/>
          </a:prstGeom>
        </p:spPr>
      </p:pic>
      <p:sp>
        <p:nvSpPr>
          <p:cNvPr id="4" name="Oval Callout 3"/>
          <p:cNvSpPr/>
          <p:nvPr/>
        </p:nvSpPr>
        <p:spPr>
          <a:xfrm>
            <a:off x="4807669" y="2861034"/>
            <a:ext cx="6165129" cy="3412504"/>
          </a:xfrm>
          <a:prstGeom prst="wedgeEllipseCallout">
            <a:avLst>
              <a:gd name="adj1" fmla="val 62179"/>
              <a:gd name="adj2" fmla="val 49766"/>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mj-lt"/>
              </a:rPr>
              <a:t>How shall we enthuse </a:t>
            </a:r>
            <a:r>
              <a:rPr lang="en-GB" sz="2800" b="1" dirty="0" smtClean="0">
                <a:solidFill>
                  <a:schemeClr val="tx1"/>
                </a:solidFill>
                <a:latin typeface="+mj-lt"/>
              </a:rPr>
              <a:t>             young </a:t>
            </a:r>
            <a:r>
              <a:rPr lang="en-GB" sz="2800" b="1" dirty="0">
                <a:solidFill>
                  <a:schemeClr val="tx1"/>
                </a:solidFill>
                <a:latin typeface="+mj-lt"/>
              </a:rPr>
              <a:t>people to become or to grow as protagonists in transforming the food system to facilitate healthy, sustainable </a:t>
            </a:r>
            <a:r>
              <a:rPr lang="en-GB" sz="2800" b="1" dirty="0" smtClean="0">
                <a:solidFill>
                  <a:schemeClr val="tx1"/>
                </a:solidFill>
                <a:latin typeface="+mj-lt"/>
              </a:rPr>
              <a:t>diets?</a:t>
            </a:r>
            <a:endParaRPr lang="en-GB" sz="2800" b="1" dirty="0">
              <a:solidFill>
                <a:schemeClr val="tx1"/>
              </a:solidFill>
              <a:latin typeface="+mj-lt"/>
            </a:endParaRPr>
          </a:p>
        </p:txBody>
      </p:sp>
    </p:spTree>
    <p:extLst>
      <p:ext uri="{BB962C8B-B14F-4D97-AF65-F5344CB8AC3E}">
        <p14:creationId xmlns:p14="http://schemas.microsoft.com/office/powerpoint/2010/main" val="8837025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5" name="Content Placeholder 4"/>
          <p:cNvPicPr>
            <a:picLocks noGrp="1" noChangeAspect="1"/>
          </p:cNvPicPr>
          <p:nvPr>
            <p:ph idx="1"/>
          </p:nvPr>
        </p:nvPicPr>
        <p:blipFill>
          <a:blip r:embed="rId2" cstate="screen">
            <a:lum bright="-20000" contrast="20000"/>
            <a:extLst>
              <a:ext uri="{28A0092B-C50C-407E-A947-70E740481C1C}">
                <a14:useLocalDpi xmlns:a14="http://schemas.microsoft.com/office/drawing/2010/main"/>
              </a:ext>
            </a:extLst>
          </a:blip>
          <a:stretch>
            <a:fillRect/>
          </a:stretch>
        </p:blipFill>
        <p:spPr>
          <a:xfrm>
            <a:off x="798572" y="922799"/>
            <a:ext cx="3679096" cy="5248275"/>
          </a:xfrm>
          <a:prstGeom prst="rect">
            <a:avLst/>
          </a:prstGeom>
          <a:ln>
            <a:noFill/>
          </a:ln>
          <a:effectLst>
            <a:outerShdw blurRad="292100" dist="139700" dir="2700000" algn="tl" rotWithShape="0">
              <a:srgbClr val="333333">
                <a:alpha val="65000"/>
              </a:srgbClr>
            </a:outerShdw>
          </a:effectLst>
        </p:spPr>
      </p:pic>
      <p:sp>
        <p:nvSpPr>
          <p:cNvPr id="4" name="Footer Placeholder 3"/>
          <p:cNvSpPr>
            <a:spLocks noGrp="1"/>
          </p:cNvSpPr>
          <p:nvPr>
            <p:ph type="ftr" sz="quarter" idx="11"/>
          </p:nvPr>
        </p:nvSpPr>
        <p:spPr>
          <a:xfrm>
            <a:off x="1294866" y="6456376"/>
            <a:ext cx="10588752" cy="320040"/>
          </a:xfrm>
        </p:spPr>
        <p:txBody>
          <a:bodyPr/>
          <a:lstStyle/>
          <a:p>
            <a:r>
              <a:rPr lang="en-US" smtClean="0"/>
              <a:t>(c) Suzanne Piscopo, 2021</a:t>
            </a:r>
            <a:endParaRPr lang="en-US" dirty="0"/>
          </a:p>
        </p:txBody>
      </p:sp>
      <p:sp>
        <p:nvSpPr>
          <p:cNvPr id="6" name="Rectangle 5"/>
          <p:cNvSpPr/>
          <p:nvPr/>
        </p:nvSpPr>
        <p:spPr>
          <a:xfrm>
            <a:off x="201104" y="6224950"/>
            <a:ext cx="12204569" cy="523220"/>
          </a:xfrm>
          <a:prstGeom prst="rect">
            <a:avLst/>
          </a:prstGeom>
        </p:spPr>
        <p:txBody>
          <a:bodyPr wrap="square">
            <a:spAutoFit/>
          </a:bodyPr>
          <a:lstStyle/>
          <a:p>
            <a:r>
              <a:rPr lang="en-GB" sz="1400" i="1" dirty="0">
                <a:solidFill>
                  <a:srgbClr val="333333"/>
                </a:solidFill>
                <a:latin typeface="Lato-Regular"/>
              </a:rPr>
              <a:t>FAO. </a:t>
            </a:r>
            <a:r>
              <a:rPr lang="en-GB" sz="1400" i="1" dirty="0" smtClean="0">
                <a:solidFill>
                  <a:srgbClr val="333333"/>
                </a:solidFill>
                <a:latin typeface="Lato-Regular"/>
              </a:rPr>
              <a:t>(2020). </a:t>
            </a:r>
            <a:r>
              <a:rPr lang="en-GB" sz="1400" i="1" dirty="0">
                <a:solidFill>
                  <a:srgbClr val="333333"/>
                </a:solidFill>
                <a:latin typeface="Lato-Italic"/>
              </a:rPr>
              <a:t>School-based food and nutrition education – A white paper on the current state, principles, challenges and</a:t>
            </a:r>
          </a:p>
          <a:p>
            <a:r>
              <a:rPr lang="en-GB" sz="1400" i="1" dirty="0">
                <a:solidFill>
                  <a:srgbClr val="333333"/>
                </a:solidFill>
                <a:latin typeface="Lato-Italic"/>
              </a:rPr>
              <a:t>recommendations for low- and middle-income countries</a:t>
            </a:r>
            <a:r>
              <a:rPr lang="en-GB" sz="1400" i="1" dirty="0">
                <a:solidFill>
                  <a:srgbClr val="333333"/>
                </a:solidFill>
                <a:latin typeface="Lato-Regular"/>
              </a:rPr>
              <a:t>. Rome. https://doi.org/10.4060/cb2064en</a:t>
            </a:r>
            <a:endParaRPr lang="en-GB" sz="1400" i="1" dirty="0"/>
          </a:p>
        </p:txBody>
      </p:sp>
      <p:sp>
        <p:nvSpPr>
          <p:cNvPr id="3" name="Rectangle 2"/>
          <p:cNvSpPr/>
          <p:nvPr/>
        </p:nvSpPr>
        <p:spPr>
          <a:xfrm>
            <a:off x="5498968" y="2078343"/>
            <a:ext cx="5398417" cy="2308324"/>
          </a:xfrm>
          <a:prstGeom prst="rect">
            <a:avLst/>
          </a:prstGeom>
        </p:spPr>
        <p:txBody>
          <a:bodyPr wrap="square">
            <a:spAutoFit/>
          </a:bodyPr>
          <a:lstStyle/>
          <a:p>
            <a:pPr algn="ctr"/>
            <a:r>
              <a:rPr lang="en-GB" sz="2400" b="1" dirty="0" smtClean="0">
                <a:latin typeface="+mj-lt"/>
              </a:rPr>
              <a:t>“…the </a:t>
            </a:r>
            <a:r>
              <a:rPr lang="en-GB" sz="2400" b="1" dirty="0">
                <a:latin typeface="+mj-lt"/>
              </a:rPr>
              <a:t>need for </a:t>
            </a:r>
            <a:r>
              <a:rPr lang="en-GB" sz="2400" b="1" dirty="0">
                <a:solidFill>
                  <a:srgbClr val="0070C0"/>
                </a:solidFill>
                <a:latin typeface="+mj-lt"/>
              </a:rPr>
              <a:t>a more holistic vision </a:t>
            </a:r>
            <a:r>
              <a:rPr lang="en-GB" sz="2400" b="1" dirty="0">
                <a:latin typeface="+mj-lt"/>
              </a:rPr>
              <a:t>and model for SFNE. The focus needs to go </a:t>
            </a:r>
            <a:r>
              <a:rPr lang="en-GB" sz="2400" b="1" dirty="0">
                <a:solidFill>
                  <a:srgbClr val="0070C0"/>
                </a:solidFill>
                <a:latin typeface="+mj-lt"/>
              </a:rPr>
              <a:t>beyond improving individual diets, to acknowledging and addressing many other dimensions of food as integral to human well-being and planetary </a:t>
            </a:r>
            <a:r>
              <a:rPr lang="en-GB" sz="2400" b="1" dirty="0" smtClean="0">
                <a:solidFill>
                  <a:srgbClr val="0070C0"/>
                </a:solidFill>
                <a:latin typeface="+mj-lt"/>
              </a:rPr>
              <a:t>health</a:t>
            </a:r>
            <a:r>
              <a:rPr lang="en-GB" sz="2400" b="1" dirty="0" smtClean="0">
                <a:latin typeface="+mj-lt"/>
              </a:rPr>
              <a:t>.” (p.29)</a:t>
            </a:r>
            <a:endParaRPr lang="en-GB" sz="2400" b="1" dirty="0">
              <a:latin typeface="+mj-lt"/>
            </a:endParaRPr>
          </a:p>
        </p:txBody>
      </p:sp>
      <p:sp>
        <p:nvSpPr>
          <p:cNvPr id="7" name="TextBox 6"/>
          <p:cNvSpPr txBox="1"/>
          <p:nvPr/>
        </p:nvSpPr>
        <p:spPr>
          <a:xfrm>
            <a:off x="396817" y="161037"/>
            <a:ext cx="10984691" cy="707886"/>
          </a:xfrm>
          <a:prstGeom prst="rect">
            <a:avLst/>
          </a:prstGeom>
          <a:noFill/>
        </p:spPr>
        <p:txBody>
          <a:bodyPr wrap="square" rtlCol="0">
            <a:spAutoFit/>
          </a:bodyPr>
          <a:lstStyle/>
          <a:p>
            <a:pPr defTabSz="914400">
              <a:defRPr/>
            </a:pPr>
            <a:r>
              <a:rPr lang="en-GB" sz="4000" b="1" dirty="0" smtClean="0">
                <a:latin typeface="Calibri" panose="020F0502020204030204" pitchFamily="34" charset="0"/>
              </a:rPr>
              <a:t>School-based food and nutrition education (SFNE)</a:t>
            </a:r>
            <a:endParaRPr lang="en-GB" sz="4000" b="1" dirty="0">
              <a:latin typeface="Calibri" panose="020F0502020204030204" pitchFamily="34" charset="0"/>
            </a:endParaRPr>
          </a:p>
        </p:txBody>
      </p:sp>
    </p:spTree>
    <p:extLst>
      <p:ext uri="{BB962C8B-B14F-4D97-AF65-F5344CB8AC3E}">
        <p14:creationId xmlns:p14="http://schemas.microsoft.com/office/powerpoint/2010/main" val="24475536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6963092" y="6302888"/>
            <a:ext cx="2859637" cy="489994"/>
          </a:xfrm>
        </p:spPr>
        <p:txBody>
          <a:bodyPr>
            <a:normAutofit/>
          </a:bodyPr>
          <a:lstStyle/>
          <a:p>
            <a:pPr marL="0" indent="0">
              <a:buNone/>
            </a:pPr>
            <a:r>
              <a:rPr lang="en-GB" sz="1400" i="1" dirty="0" smtClean="0">
                <a:latin typeface="Calibri" panose="020F0502020204030204" pitchFamily="34" charset="0"/>
                <a:cs typeface="Calibri" panose="020F0502020204030204" pitchFamily="34" charset="0"/>
              </a:rPr>
              <a:t>FAO. (2020). SFNE White paper, p.15</a:t>
            </a:r>
            <a:endParaRPr lang="en-GB" sz="1400" i="1" dirty="0">
              <a:latin typeface="Calibri" panose="020F0502020204030204" pitchFamily="34" charset="0"/>
              <a:cs typeface="Calibri" panose="020F0502020204030204" pitchFamily="34" charset="0"/>
            </a:endParaRPr>
          </a:p>
        </p:txBody>
      </p:sp>
      <p:sp>
        <p:nvSpPr>
          <p:cNvPr id="4" name="Footer Placeholder 3"/>
          <p:cNvSpPr>
            <a:spLocks noGrp="1"/>
          </p:cNvSpPr>
          <p:nvPr>
            <p:ph type="ftr" sz="quarter" idx="11"/>
          </p:nvPr>
        </p:nvSpPr>
        <p:spPr>
          <a:xfrm>
            <a:off x="10463752" y="6472842"/>
            <a:ext cx="1728247" cy="320040"/>
          </a:xfrm>
        </p:spPr>
        <p:txBody>
          <a:bodyPr/>
          <a:lstStyle/>
          <a:p>
            <a:r>
              <a:rPr lang="en-US" smtClean="0"/>
              <a:t>(c) Suzanne Piscopo, 2021</a:t>
            </a:r>
            <a:endParaRPr lang="en-US" dirty="0"/>
          </a:p>
        </p:txBody>
      </p:sp>
      <p:pic>
        <p:nvPicPr>
          <p:cNvPr id="7" name="Picture 6"/>
          <p:cNvPicPr>
            <a:picLocks noChangeAspect="1"/>
          </p:cNvPicPr>
          <p:nvPr/>
        </p:nvPicPr>
        <p:blipFill rotWithShape="1">
          <a:blip r:embed="rId2" cstate="screen">
            <a:lum bright="-20000" contrast="20000"/>
            <a:extLst>
              <a:ext uri="{28A0092B-C50C-407E-A947-70E740481C1C}">
                <a14:useLocalDpi xmlns:a14="http://schemas.microsoft.com/office/drawing/2010/main"/>
              </a:ext>
            </a:extLst>
          </a:blip>
          <a:srcRect l="2097" t="8097" r="6092" b="34269"/>
          <a:stretch/>
        </p:blipFill>
        <p:spPr>
          <a:xfrm>
            <a:off x="311169" y="807347"/>
            <a:ext cx="6664666" cy="5915744"/>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7195794" y="918764"/>
            <a:ext cx="4493443" cy="4745915"/>
          </a:xfrm>
          <a:prstGeom prst="rect">
            <a:avLst/>
          </a:prstGeom>
        </p:spPr>
        <p:txBody>
          <a:bodyPr wrap="square">
            <a:spAutoFit/>
          </a:bodyPr>
          <a:lstStyle/>
          <a:p>
            <a:pPr defTabSz="914400">
              <a:lnSpc>
                <a:spcPct val="90000"/>
              </a:lnSpc>
              <a:defRPr/>
            </a:pPr>
            <a:r>
              <a:rPr lang="en-GB" sz="2400" b="1" dirty="0" smtClean="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OUTLOOK:</a:t>
            </a:r>
          </a:p>
          <a:p>
            <a:pPr defTabSz="914400">
              <a:lnSpc>
                <a:spcPct val="90000"/>
              </a:lnSpc>
              <a:defRPr/>
            </a:pPr>
            <a:r>
              <a:rPr lang="en-GB" sz="2400" dirty="0" smtClean="0">
                <a:solidFill>
                  <a:srgbClr val="002060"/>
                </a:solidFill>
                <a:latin typeface="Calibri" panose="020F0502020204030204" pitchFamily="34" charset="0"/>
                <a:ea typeface="Calibri" panose="020F0502020204030204" pitchFamily="34" charset="0"/>
                <a:cs typeface="Calibri" panose="020F0502020204030204" pitchFamily="34" charset="0"/>
              </a:rPr>
              <a:t>A </a:t>
            </a:r>
            <a:r>
              <a:rPr lang="en-GB" sz="2400" dirty="0">
                <a:solidFill>
                  <a:srgbClr val="002060"/>
                </a:solidFill>
                <a:latin typeface="Calibri" panose="020F0502020204030204" pitchFamily="34" charset="0"/>
                <a:ea typeface="Calibri" panose="020F0502020204030204" pitchFamily="34" charset="0"/>
                <a:cs typeface="Calibri" panose="020F0502020204030204" pitchFamily="34" charset="0"/>
              </a:rPr>
              <a:t>transformative vision for SFNE</a:t>
            </a:r>
          </a:p>
          <a:p>
            <a:pPr defTabSz="914400">
              <a:lnSpc>
                <a:spcPct val="90000"/>
              </a:lnSpc>
              <a:defRPr/>
            </a:pPr>
            <a:endParaRPr lang="en-GB" sz="2400" dirty="0" smtClean="0">
              <a:latin typeface="Calibri" panose="020F0502020204030204" pitchFamily="34" charset="0"/>
              <a:ea typeface="Calibri" panose="020F0502020204030204" pitchFamily="34" charset="0"/>
              <a:cs typeface="Calibri" panose="020F0502020204030204" pitchFamily="34" charset="0"/>
            </a:endParaRPr>
          </a:p>
          <a:p>
            <a:pPr defTabSz="914400">
              <a:lnSpc>
                <a:spcPct val="90000"/>
              </a:lnSpc>
              <a:defRPr/>
            </a:pPr>
            <a:r>
              <a:rPr lang="en-GB" sz="2400" b="1" dirty="0" smtClean="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APPROACH:</a:t>
            </a:r>
          </a:p>
          <a:p>
            <a:pPr defTabSz="914400">
              <a:lnSpc>
                <a:spcPct val="90000"/>
              </a:lnSpc>
              <a:defRPr/>
            </a:pPr>
            <a:r>
              <a:rPr lang="en-GB" sz="2400" dirty="0" smtClean="0">
                <a:solidFill>
                  <a:srgbClr val="002060"/>
                </a:solidFill>
                <a:latin typeface="Calibri" panose="020F0502020204030204" pitchFamily="34" charset="0"/>
                <a:ea typeface="Calibri" panose="020F0502020204030204" pitchFamily="34" charset="0"/>
                <a:cs typeface="Calibri" panose="020F0502020204030204" pitchFamily="34" charset="0"/>
              </a:rPr>
              <a:t>Competence </a:t>
            </a:r>
            <a:r>
              <a:rPr lang="en-GB" sz="2400" dirty="0">
                <a:solidFill>
                  <a:srgbClr val="002060"/>
                </a:solidFill>
                <a:latin typeface="Calibri" panose="020F0502020204030204" pitchFamily="34" charset="0"/>
                <a:ea typeface="Calibri" panose="020F0502020204030204" pitchFamily="34" charset="0"/>
                <a:cs typeface="Calibri" panose="020F0502020204030204" pitchFamily="34" charset="0"/>
              </a:rPr>
              <a:t>based </a:t>
            </a:r>
            <a:r>
              <a:rPr lang="en-GB" sz="2400" dirty="0" smtClean="0">
                <a:solidFill>
                  <a:srgbClr val="002060"/>
                </a:solidFill>
                <a:latin typeface="Calibri" panose="020F0502020204030204" pitchFamily="34" charset="0"/>
                <a:ea typeface="Calibri" panose="020F0502020204030204" pitchFamily="34" charset="0"/>
                <a:cs typeface="Calibri" panose="020F0502020204030204" pitchFamily="34" charset="0"/>
              </a:rPr>
              <a:t>integrated </a:t>
            </a:r>
            <a:r>
              <a:rPr lang="en-GB" sz="2400" dirty="0">
                <a:solidFill>
                  <a:srgbClr val="002060"/>
                </a:solidFill>
                <a:latin typeface="Calibri" panose="020F0502020204030204" pitchFamily="34" charset="0"/>
                <a:ea typeface="Calibri" panose="020F0502020204030204" pitchFamily="34" charset="0"/>
                <a:cs typeface="Calibri" panose="020F0502020204030204" pitchFamily="34" charset="0"/>
              </a:rPr>
              <a:t>curricula</a:t>
            </a:r>
          </a:p>
          <a:p>
            <a:pPr defTabSz="914400">
              <a:lnSpc>
                <a:spcPct val="90000"/>
              </a:lnSpc>
              <a:defRPr/>
            </a:pPr>
            <a:endParaRPr lang="en-GB" sz="2400" dirty="0" smtClean="0">
              <a:latin typeface="Calibri" panose="020F0502020204030204" pitchFamily="34" charset="0"/>
              <a:ea typeface="Calibri" panose="020F0502020204030204" pitchFamily="34" charset="0"/>
              <a:cs typeface="Calibri" panose="020F0502020204030204" pitchFamily="34" charset="0"/>
            </a:endParaRPr>
          </a:p>
          <a:p>
            <a:pPr defTabSz="914400">
              <a:lnSpc>
                <a:spcPct val="90000"/>
              </a:lnSpc>
              <a:defRPr/>
            </a:pPr>
            <a:r>
              <a:rPr lang="en-GB" sz="2400" b="1" dirty="0" smtClean="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GOAL: </a:t>
            </a:r>
          </a:p>
          <a:p>
            <a:pPr defTabSz="914400">
              <a:lnSpc>
                <a:spcPct val="90000"/>
              </a:lnSpc>
              <a:defRPr/>
            </a:pPr>
            <a:r>
              <a:rPr lang="en-GB" sz="2400" dirty="0">
                <a:solidFill>
                  <a:srgbClr val="002060"/>
                </a:solidFill>
                <a:latin typeface="Calibri" panose="020F0502020204030204" pitchFamily="34" charset="0"/>
                <a:ea typeface="Calibri" panose="020F0502020204030204" pitchFamily="34" charset="0"/>
                <a:cs typeface="Calibri" panose="020F0502020204030204" pitchFamily="34" charset="0"/>
              </a:rPr>
              <a:t>T</a:t>
            </a:r>
            <a:r>
              <a:rPr lang="en-GB" sz="2400" dirty="0" smtClean="0">
                <a:solidFill>
                  <a:srgbClr val="002060"/>
                </a:solidFill>
                <a:latin typeface="Calibri" panose="020F0502020204030204" pitchFamily="34" charset="0"/>
                <a:ea typeface="Calibri" panose="020F0502020204030204" pitchFamily="34" charset="0"/>
                <a:cs typeface="Calibri" panose="020F0502020204030204" pitchFamily="34" charset="0"/>
              </a:rPr>
              <a:t>o </a:t>
            </a:r>
            <a:r>
              <a:rPr lang="en-GB" sz="2400" dirty="0">
                <a:solidFill>
                  <a:srgbClr val="002060"/>
                </a:solidFill>
                <a:latin typeface="Calibri" panose="020F0502020204030204" pitchFamily="34" charset="0"/>
                <a:ea typeface="Calibri" panose="020F0502020204030204" pitchFamily="34" charset="0"/>
                <a:cs typeface="Calibri" panose="020F0502020204030204" pitchFamily="34" charset="0"/>
              </a:rPr>
              <a:t>produce population </a:t>
            </a:r>
            <a:r>
              <a:rPr lang="en-GB" sz="2400" dirty="0" smtClean="0">
                <a:solidFill>
                  <a:srgbClr val="002060"/>
                </a:solidFill>
                <a:latin typeface="Calibri" panose="020F0502020204030204" pitchFamily="34" charset="0"/>
                <a:ea typeface="Calibri" panose="020F0502020204030204" pitchFamily="34" charset="0"/>
                <a:cs typeface="Calibri" panose="020F0502020204030204" pitchFamily="34" charset="0"/>
              </a:rPr>
              <a:t>groups capable </a:t>
            </a:r>
            <a:r>
              <a:rPr lang="en-GB" sz="2400" dirty="0">
                <a:solidFill>
                  <a:srgbClr val="002060"/>
                </a:solidFill>
                <a:latin typeface="Calibri" panose="020F0502020204030204" pitchFamily="34" charset="0"/>
                <a:ea typeface="Calibri" panose="020F0502020204030204" pitchFamily="34" charset="0"/>
                <a:cs typeface="Calibri" panose="020F0502020204030204" pitchFamily="34" charset="0"/>
              </a:rPr>
              <a:t>of taking charge of their diet – </a:t>
            </a:r>
            <a:r>
              <a:rPr lang="en-GB" sz="2400" dirty="0" smtClean="0">
                <a:solidFill>
                  <a:srgbClr val="002060"/>
                </a:solidFill>
                <a:latin typeface="Calibri" panose="020F0502020204030204" pitchFamily="34" charset="0"/>
                <a:ea typeface="Calibri" panose="020F0502020204030204" pitchFamily="34" charset="0"/>
                <a:cs typeface="Calibri" panose="020F0502020204030204" pitchFamily="34" charset="0"/>
              </a:rPr>
              <a:t>both for </a:t>
            </a:r>
            <a:r>
              <a:rPr lang="en-GB" sz="2400" dirty="0">
                <a:solidFill>
                  <a:srgbClr val="002060"/>
                </a:solidFill>
                <a:latin typeface="Calibri" panose="020F0502020204030204" pitchFamily="34" charset="0"/>
                <a:ea typeface="Calibri" panose="020F0502020204030204" pitchFamily="34" charset="0"/>
                <a:cs typeface="Calibri" panose="020F0502020204030204" pitchFamily="34" charset="0"/>
              </a:rPr>
              <a:t>their own health and for the health of </a:t>
            </a:r>
            <a:r>
              <a:rPr lang="en-GB" sz="2400" dirty="0" smtClean="0">
                <a:solidFill>
                  <a:srgbClr val="002060"/>
                </a:solidFill>
                <a:latin typeface="Calibri" panose="020F0502020204030204" pitchFamily="34" charset="0"/>
                <a:ea typeface="Calibri" panose="020F0502020204030204" pitchFamily="34" charset="0"/>
                <a:cs typeface="Calibri" panose="020F0502020204030204" pitchFamily="34" charset="0"/>
              </a:rPr>
              <a:t>others, and of the environment (now and in the future)</a:t>
            </a:r>
            <a:endParaRPr lang="en-GB" sz="24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8" name="TextBox 7"/>
          <p:cNvSpPr txBox="1"/>
          <p:nvPr/>
        </p:nvSpPr>
        <p:spPr>
          <a:xfrm>
            <a:off x="217707" y="177667"/>
            <a:ext cx="10984691" cy="707886"/>
          </a:xfrm>
          <a:prstGeom prst="rect">
            <a:avLst/>
          </a:prstGeom>
          <a:noFill/>
        </p:spPr>
        <p:txBody>
          <a:bodyPr wrap="square" rtlCol="0">
            <a:spAutoFit/>
          </a:bodyPr>
          <a:lstStyle/>
          <a:p>
            <a:pPr defTabSz="914400">
              <a:defRPr/>
            </a:pPr>
            <a:r>
              <a:rPr lang="en-GB" sz="4000" b="1" dirty="0" smtClean="0">
                <a:solidFill>
                  <a:srgbClr val="153355"/>
                </a:solidFill>
                <a:latin typeface="Calibri" panose="020F0502020204030204" pitchFamily="34" charset="0"/>
              </a:rPr>
              <a:t>SFNE for sustainable development</a:t>
            </a:r>
            <a:endParaRPr lang="en-GB" sz="4000" b="1" dirty="0">
              <a:solidFill>
                <a:srgbClr val="153355"/>
              </a:solidFill>
              <a:latin typeface="Calibri" panose="020F0502020204030204" pitchFamily="34" charset="0"/>
            </a:endParaRPr>
          </a:p>
        </p:txBody>
      </p:sp>
    </p:spTree>
    <p:extLst>
      <p:ext uri="{BB962C8B-B14F-4D97-AF65-F5344CB8AC3E}">
        <p14:creationId xmlns:p14="http://schemas.microsoft.com/office/powerpoint/2010/main" val="15888208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GB" b="1" dirty="0" smtClean="0">
                <a:solidFill>
                  <a:schemeClr val="tx1"/>
                </a:solidFill>
              </a:rPr>
              <a:t>SFNE promoting global citizens:</a:t>
            </a:r>
            <a:br>
              <a:rPr lang="en-GB" b="1" dirty="0" smtClean="0">
                <a:solidFill>
                  <a:schemeClr val="tx1"/>
                </a:solidFill>
              </a:rPr>
            </a:br>
            <a:r>
              <a:rPr lang="en-GB" b="1" dirty="0" smtClean="0">
                <a:solidFill>
                  <a:schemeClr val="tx1"/>
                </a:solidFill>
              </a:rPr>
              <a:t>FOOD SYSTEMS</a:t>
            </a:r>
            <a:endParaRPr lang="en-GB" b="1" dirty="0">
              <a:solidFill>
                <a:schemeClr val="tx1"/>
              </a:solidFill>
            </a:endParaRPr>
          </a:p>
        </p:txBody>
      </p:sp>
      <p:sp>
        <p:nvSpPr>
          <p:cNvPr id="3" name="Content Placeholder 2"/>
          <p:cNvSpPr>
            <a:spLocks noGrp="1"/>
          </p:cNvSpPr>
          <p:nvPr>
            <p:ph sz="half" idx="1"/>
          </p:nvPr>
        </p:nvSpPr>
        <p:spPr>
          <a:xfrm>
            <a:off x="4317476" y="401971"/>
            <a:ext cx="7352907" cy="2727727"/>
          </a:xfrm>
        </p:spPr>
        <p:txBody>
          <a:bodyPr>
            <a:normAutofit fontScale="92500" lnSpcReduction="10000"/>
          </a:bodyPr>
          <a:lstStyle/>
          <a:p>
            <a:pPr marL="0" indent="0">
              <a:buNone/>
            </a:pPr>
            <a:endParaRPr lang="en-GB" dirty="0"/>
          </a:p>
          <a:p>
            <a:pPr lvl="1">
              <a:lnSpc>
                <a:spcPct val="110000"/>
              </a:lnSpc>
              <a:spcBef>
                <a:spcPts val="0"/>
              </a:spcBef>
              <a:buSzTx/>
              <a:defRPr/>
            </a:pPr>
            <a:r>
              <a:rPr lang="en-GB" sz="2600" dirty="0">
                <a:latin typeface="Calibri" panose="020F0502020204030204" pitchFamily="34" charset="0"/>
                <a:ea typeface="Calibri" panose="020F0502020204030204" pitchFamily="34" charset="0"/>
                <a:cs typeface="Calibri" panose="020F0502020204030204" pitchFamily="34" charset="0"/>
              </a:rPr>
              <a:t>Students are responsible actors as consumers, producers, processors and policy makers who understand the evolving relationships between food supply and demand, apply critical thinking and are empowered to enact positive changes in their own food system/environment</a:t>
            </a:r>
            <a:r>
              <a:rPr lang="en-GB" sz="2600" dirty="0" smtClean="0">
                <a:latin typeface="Calibri" panose="020F0502020204030204" pitchFamily="34" charset="0"/>
                <a:ea typeface="Calibri" panose="020F0502020204030204" pitchFamily="34" charset="0"/>
                <a:cs typeface="Calibri" panose="020F0502020204030204" pitchFamily="34" charset="0"/>
              </a:rPr>
              <a:t>. </a:t>
            </a:r>
            <a:r>
              <a:rPr lang="en-GB" sz="1500" dirty="0" smtClean="0">
                <a:latin typeface="Calibri" panose="020F0502020204030204" pitchFamily="34" charset="0"/>
                <a:ea typeface="Calibri" panose="020F0502020204030204" pitchFamily="34" charset="0"/>
                <a:cs typeface="Calibri" panose="020F0502020204030204" pitchFamily="34" charset="0"/>
              </a:rPr>
              <a:t>(FAO, 2020, SFNE White paper)</a:t>
            </a:r>
            <a:endParaRPr lang="en-GB" sz="1500" dirty="0">
              <a:latin typeface="Calibri" panose="020F0502020204030204" pitchFamily="34" charset="0"/>
              <a:ea typeface="Calibri" panose="020F0502020204030204" pitchFamily="34" charset="0"/>
              <a:cs typeface="Calibri" panose="020F0502020204030204" pitchFamily="34" charset="0"/>
            </a:endParaRPr>
          </a:p>
        </p:txBody>
      </p:sp>
      <p:sp>
        <p:nvSpPr>
          <p:cNvPr id="4" name="Footer Placeholder 3"/>
          <p:cNvSpPr>
            <a:spLocks noGrp="1"/>
          </p:cNvSpPr>
          <p:nvPr>
            <p:ph type="ftr" sz="quarter" idx="11"/>
          </p:nvPr>
        </p:nvSpPr>
        <p:spPr>
          <a:xfrm>
            <a:off x="1603248" y="6537960"/>
            <a:ext cx="10588752" cy="320040"/>
          </a:xfrm>
        </p:spPr>
        <p:txBody>
          <a:bodyPr/>
          <a:lstStyle/>
          <a:p>
            <a:r>
              <a:rPr lang="en-US" smtClean="0"/>
              <a:t>(c) Suzanne Piscopo, 2021</a:t>
            </a:r>
            <a:endParaRPr lang="en-US" dirty="0"/>
          </a:p>
        </p:txBody>
      </p:sp>
      <p:sp>
        <p:nvSpPr>
          <p:cNvPr id="10" name="Content Placeholder 7"/>
          <p:cNvSpPr>
            <a:spLocks noGrp="1"/>
          </p:cNvSpPr>
          <p:nvPr>
            <p:ph sz="half" idx="2"/>
          </p:nvPr>
        </p:nvSpPr>
        <p:spPr>
          <a:xfrm>
            <a:off x="4978856" y="3336069"/>
            <a:ext cx="3203609" cy="2947330"/>
          </a:xfrm>
          <a:solidFill>
            <a:srgbClr val="CCFFCC"/>
          </a:solidFill>
        </p:spPr>
        <p:txBody>
          <a:bodyPr>
            <a:noAutofit/>
          </a:bodyPr>
          <a:lstStyle/>
          <a:p>
            <a:r>
              <a:rPr lang="en-GB" sz="2400" dirty="0" smtClean="0">
                <a:latin typeface="Calibri" panose="020F0502020204030204" pitchFamily="34" charset="0"/>
                <a:cs typeface="Calibri" panose="020F0502020204030204" pitchFamily="34" charset="0"/>
              </a:rPr>
              <a:t>Biodiversity</a:t>
            </a:r>
          </a:p>
          <a:p>
            <a:r>
              <a:rPr lang="en-GB" sz="2400" dirty="0" smtClean="0">
                <a:latin typeface="Calibri" panose="020F0502020204030204" pitchFamily="34" charset="0"/>
                <a:cs typeface="Calibri" panose="020F0502020204030204" pitchFamily="34" charset="0"/>
              </a:rPr>
              <a:t>Animal welfare</a:t>
            </a:r>
          </a:p>
          <a:p>
            <a:r>
              <a:rPr lang="en-GB" sz="2400" dirty="0" smtClean="0">
                <a:latin typeface="Calibri" panose="020F0502020204030204" pitchFamily="34" charset="0"/>
                <a:cs typeface="Calibri" panose="020F0502020204030204" pitchFamily="34" charset="0"/>
              </a:rPr>
              <a:t>Regenerative agriculture</a:t>
            </a:r>
          </a:p>
          <a:p>
            <a:r>
              <a:rPr lang="en-GB" sz="2400" dirty="0" smtClean="0">
                <a:latin typeface="Calibri" panose="020F0502020204030204" pitchFamily="34" charset="0"/>
                <a:cs typeface="Calibri" panose="020F0502020204030204" pitchFamily="34" charset="0"/>
              </a:rPr>
              <a:t>Sustainable fisheries</a:t>
            </a:r>
          </a:p>
        </p:txBody>
      </p:sp>
      <p:sp>
        <p:nvSpPr>
          <p:cNvPr id="11" name="Content Placeholder 7"/>
          <p:cNvSpPr txBox="1">
            <a:spLocks/>
          </p:cNvSpPr>
          <p:nvPr/>
        </p:nvSpPr>
        <p:spPr>
          <a:xfrm>
            <a:off x="8455003" y="3336067"/>
            <a:ext cx="3102259" cy="2947332"/>
          </a:xfrm>
          <a:prstGeom prst="rect">
            <a:avLst/>
          </a:prstGeom>
          <a:solidFill>
            <a:srgbClr val="CCFFCC"/>
          </a:solidFill>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r>
              <a:rPr lang="en-GB" sz="2400" dirty="0" smtClean="0">
                <a:latin typeface="Calibri" panose="020F0502020204030204" pitchFamily="34" charset="0"/>
                <a:cs typeface="Calibri" panose="020F0502020204030204" pitchFamily="34" charset="0"/>
              </a:rPr>
              <a:t>Water conservation</a:t>
            </a:r>
          </a:p>
          <a:p>
            <a:r>
              <a:rPr lang="en-GB" sz="2400" dirty="0" smtClean="0">
                <a:latin typeface="Calibri" panose="020F0502020204030204" pitchFamily="34" charset="0"/>
                <a:cs typeface="Calibri" panose="020F0502020204030204" pitchFamily="34" charset="0"/>
              </a:rPr>
              <a:t>Food </a:t>
            </a:r>
            <a:r>
              <a:rPr lang="en-GB" sz="2400" dirty="0">
                <a:latin typeface="Calibri" panose="020F0502020204030204" pitchFamily="34" charset="0"/>
                <a:cs typeface="Calibri" panose="020F0502020204030204" pitchFamily="34" charset="0"/>
              </a:rPr>
              <a:t>waste</a:t>
            </a:r>
          </a:p>
          <a:p>
            <a:r>
              <a:rPr lang="en-GB" sz="2400" dirty="0">
                <a:latin typeface="Calibri" panose="020F0502020204030204" pitchFamily="34" charset="0"/>
                <a:cs typeface="Calibri" panose="020F0502020204030204" pitchFamily="34" charset="0"/>
              </a:rPr>
              <a:t>Climate </a:t>
            </a:r>
            <a:r>
              <a:rPr lang="en-GB" sz="2400" dirty="0" smtClean="0">
                <a:latin typeface="Calibri" panose="020F0502020204030204" pitchFamily="34" charset="0"/>
                <a:cs typeface="Calibri" panose="020F0502020204030204" pitchFamily="34" charset="0"/>
              </a:rPr>
              <a:t>change</a:t>
            </a:r>
          </a:p>
          <a:p>
            <a:r>
              <a:rPr lang="en-GB" sz="2400" dirty="0">
                <a:latin typeface="Calibri" panose="020F0502020204030204" pitchFamily="34" charset="0"/>
                <a:cs typeface="Calibri" panose="020F0502020204030204" pitchFamily="34" charset="0"/>
              </a:rPr>
              <a:t>Circular economy</a:t>
            </a:r>
          </a:p>
          <a:p>
            <a:endParaRPr lang="en-GB" sz="2400" dirty="0">
              <a:latin typeface="Calibri" panose="020F0502020204030204" pitchFamily="34" charset="0"/>
              <a:cs typeface="Calibri" panose="020F0502020204030204" pitchFamily="34" charset="0"/>
            </a:endParaRPr>
          </a:p>
          <a:p>
            <a:pPr marL="0" indent="0">
              <a:buNone/>
            </a:pPr>
            <a:endParaRPr lang="en-GB"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400262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Autofit/>
          </a:bodyPr>
          <a:lstStyle/>
          <a:p>
            <a:r>
              <a:rPr lang="en-GB" b="1" dirty="0" smtClean="0">
                <a:solidFill>
                  <a:schemeClr val="tx1"/>
                </a:solidFill>
              </a:rPr>
              <a:t>SFNE promoting global citizens</a:t>
            </a:r>
            <a:br>
              <a:rPr lang="en-GB" b="1" dirty="0" smtClean="0">
                <a:solidFill>
                  <a:schemeClr val="tx1"/>
                </a:solidFill>
              </a:rPr>
            </a:br>
            <a:r>
              <a:rPr lang="en-GB" b="1" dirty="0" smtClean="0">
                <a:solidFill>
                  <a:schemeClr val="tx1"/>
                </a:solidFill>
              </a:rPr>
              <a:t>SOCIAL JUSTICE</a:t>
            </a:r>
            <a:endParaRPr lang="en-GB" b="1" dirty="0">
              <a:solidFill>
                <a:schemeClr val="tx1"/>
              </a:solidFill>
            </a:endParaRPr>
          </a:p>
        </p:txBody>
      </p:sp>
      <p:sp>
        <p:nvSpPr>
          <p:cNvPr id="3" name="Content Placeholder 2"/>
          <p:cNvSpPr>
            <a:spLocks noGrp="1"/>
          </p:cNvSpPr>
          <p:nvPr>
            <p:ph idx="1"/>
          </p:nvPr>
        </p:nvSpPr>
        <p:spPr>
          <a:xfrm>
            <a:off x="4302769" y="101816"/>
            <a:ext cx="7537297" cy="1685490"/>
          </a:xfrm>
        </p:spPr>
        <p:txBody>
          <a:bodyPr>
            <a:normAutofit fontScale="92500" lnSpcReduction="20000"/>
          </a:bodyPr>
          <a:lstStyle/>
          <a:p>
            <a:pPr marL="0" indent="0">
              <a:buNone/>
            </a:pPr>
            <a:endParaRPr lang="en-GB" dirty="0"/>
          </a:p>
          <a:p>
            <a:pPr lvl="1">
              <a:lnSpc>
                <a:spcPct val="100000"/>
              </a:lnSpc>
              <a:spcBef>
                <a:spcPts val="0"/>
              </a:spcBef>
              <a:buSzTx/>
              <a:defRPr/>
            </a:pPr>
            <a:r>
              <a:rPr lang="en-GB" sz="2600" dirty="0" smtClean="0">
                <a:latin typeface="Calibri" panose="020F0502020204030204" pitchFamily="34" charset="0"/>
                <a:ea typeface="Calibri" panose="020F0502020204030204" pitchFamily="34" charset="0"/>
                <a:cs typeface="Calibri" panose="020F0502020204030204" pitchFamily="34" charset="0"/>
              </a:rPr>
              <a:t>The </a:t>
            </a:r>
            <a:r>
              <a:rPr lang="en-GB" sz="2600" dirty="0">
                <a:latin typeface="Calibri" panose="020F0502020204030204" pitchFamily="34" charset="0"/>
                <a:ea typeface="Calibri" panose="020F0502020204030204" pitchFamily="34" charset="0"/>
                <a:cs typeface="Calibri" panose="020F0502020204030204" pitchFamily="34" charset="0"/>
              </a:rPr>
              <a:t>future generation challenges social disparities and promotes fair and respectful treatment of all those involved in food production, preparation and consumption processes. </a:t>
            </a:r>
            <a:r>
              <a:rPr lang="en-GB" dirty="0">
                <a:latin typeface="Calibri" panose="020F0502020204030204" pitchFamily="34" charset="0"/>
                <a:ea typeface="Calibri" panose="020F0502020204030204" pitchFamily="34" charset="0"/>
                <a:cs typeface="Calibri" panose="020F0502020204030204" pitchFamily="34" charset="0"/>
              </a:rPr>
              <a:t>(FAO, 2020, SFNE White paper)</a:t>
            </a:r>
          </a:p>
        </p:txBody>
      </p:sp>
      <p:sp>
        <p:nvSpPr>
          <p:cNvPr id="4" name="Footer Placeholder 3"/>
          <p:cNvSpPr>
            <a:spLocks noGrp="1"/>
          </p:cNvSpPr>
          <p:nvPr>
            <p:ph type="ftr" sz="quarter" idx="11"/>
          </p:nvPr>
        </p:nvSpPr>
        <p:spPr>
          <a:xfrm>
            <a:off x="1603248" y="6529013"/>
            <a:ext cx="10588752" cy="320040"/>
          </a:xfrm>
        </p:spPr>
        <p:txBody>
          <a:bodyPr/>
          <a:lstStyle/>
          <a:p>
            <a:r>
              <a:rPr lang="en-US" smtClean="0"/>
              <a:t>(c) Suzanne Piscopo, 2021</a:t>
            </a:r>
            <a:endParaRPr lang="en-US" dirty="0"/>
          </a:p>
        </p:txBody>
      </p:sp>
      <p:sp>
        <p:nvSpPr>
          <p:cNvPr id="5" name="Content Placeholder 7"/>
          <p:cNvSpPr txBox="1">
            <a:spLocks/>
          </p:cNvSpPr>
          <p:nvPr/>
        </p:nvSpPr>
        <p:spPr>
          <a:xfrm>
            <a:off x="4713161" y="1970202"/>
            <a:ext cx="3672306" cy="4558811"/>
          </a:xfrm>
          <a:prstGeom prst="rect">
            <a:avLst/>
          </a:prstGeom>
          <a:solidFill>
            <a:srgbClr val="CCFFCC"/>
          </a:solidFill>
        </p:spPr>
        <p:txBody>
          <a:bodyPr>
            <a:noAutofit/>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r>
              <a:rPr lang="en-GB" sz="2400" dirty="0" smtClean="0">
                <a:latin typeface="Calibri" panose="020F0502020204030204" pitchFamily="34" charset="0"/>
                <a:cs typeface="Calibri" panose="020F0502020204030204" pitchFamily="34" charset="0"/>
              </a:rPr>
              <a:t>Food security</a:t>
            </a:r>
          </a:p>
          <a:p>
            <a:r>
              <a:rPr lang="en-GB" sz="2400" dirty="0" smtClean="0">
                <a:latin typeface="Calibri" panose="020F0502020204030204" pitchFamily="34" charset="0"/>
                <a:cs typeface="Calibri" panose="020F0502020204030204" pitchFamily="34" charset="0"/>
              </a:rPr>
              <a:t>Fair compensation to food producers</a:t>
            </a:r>
          </a:p>
          <a:p>
            <a:r>
              <a:rPr lang="en-GB" sz="2400" dirty="0" smtClean="0">
                <a:latin typeface="Calibri" panose="020F0502020204030204" pitchFamily="34" charset="0"/>
                <a:cs typeface="Calibri" panose="020F0502020204030204" pitchFamily="34" charset="0"/>
              </a:rPr>
              <a:t>Quality of life  improvement in producers’ communities</a:t>
            </a:r>
          </a:p>
          <a:p>
            <a:r>
              <a:rPr lang="en-GB" sz="2400" dirty="0" smtClean="0">
                <a:latin typeface="Calibri" panose="020F0502020204030204" pitchFamily="34" charset="0"/>
                <a:cs typeface="Calibri" panose="020F0502020204030204" pitchFamily="34" charset="0"/>
              </a:rPr>
              <a:t>Land rights issues</a:t>
            </a:r>
          </a:p>
          <a:p>
            <a:r>
              <a:rPr lang="en-GB" sz="2400" dirty="0">
                <a:latin typeface="Calibri" panose="020F0502020204030204" pitchFamily="34" charset="0"/>
                <a:cs typeface="Calibri" panose="020F0502020204030204" pitchFamily="34" charset="0"/>
              </a:rPr>
              <a:t>Gender issues and women as food producers</a:t>
            </a:r>
          </a:p>
          <a:p>
            <a:endParaRPr lang="en-GB" sz="2400" dirty="0" smtClean="0">
              <a:latin typeface="Calibri" panose="020F0502020204030204" pitchFamily="34" charset="0"/>
              <a:cs typeface="Calibri" panose="020F0502020204030204" pitchFamily="34" charset="0"/>
            </a:endParaRPr>
          </a:p>
          <a:p>
            <a:endParaRPr lang="en-GB" sz="2800" dirty="0" smtClean="0">
              <a:latin typeface="Calibri" panose="020F0502020204030204" pitchFamily="34" charset="0"/>
              <a:cs typeface="Calibri" panose="020F0502020204030204" pitchFamily="34" charset="0"/>
            </a:endParaRPr>
          </a:p>
        </p:txBody>
      </p:sp>
      <p:sp>
        <p:nvSpPr>
          <p:cNvPr id="6" name="Content Placeholder 7"/>
          <p:cNvSpPr txBox="1">
            <a:spLocks/>
          </p:cNvSpPr>
          <p:nvPr/>
        </p:nvSpPr>
        <p:spPr>
          <a:xfrm>
            <a:off x="8583434" y="1970201"/>
            <a:ext cx="3332047" cy="2507531"/>
          </a:xfrm>
          <a:prstGeom prst="rect">
            <a:avLst/>
          </a:prstGeom>
          <a:solidFill>
            <a:srgbClr val="CCFFCC"/>
          </a:solidFill>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r>
              <a:rPr lang="en-GB" sz="2400" dirty="0" smtClean="0">
                <a:latin typeface="Calibri" panose="020F0502020204030204" pitchFamily="34" charset="0"/>
                <a:cs typeface="Calibri" panose="020F0502020204030204" pitchFamily="34" charset="0"/>
              </a:rPr>
              <a:t>North vs South issues in food supply</a:t>
            </a:r>
          </a:p>
          <a:p>
            <a:r>
              <a:rPr lang="en-GB" sz="2400" dirty="0" smtClean="0">
                <a:latin typeface="Calibri" panose="020F0502020204030204" pitchFamily="34" charset="0"/>
                <a:cs typeface="Calibri" panose="020F0502020204030204" pitchFamily="34" charset="0"/>
              </a:rPr>
              <a:t>Conserving indigenous knowledge and </a:t>
            </a:r>
            <a:r>
              <a:rPr lang="en-GB" sz="2400" dirty="0" err="1" smtClean="0">
                <a:latin typeface="Calibri" panose="020F0502020204030204" pitchFamily="34" charset="0"/>
                <a:cs typeface="Calibri" panose="020F0502020204030204" pitchFamily="34" charset="0"/>
              </a:rPr>
              <a:t>foodways</a:t>
            </a:r>
            <a:endParaRPr lang="en-GB" sz="2400" dirty="0" smtClean="0">
              <a:latin typeface="Calibri" panose="020F0502020204030204" pitchFamily="34" charset="0"/>
              <a:cs typeface="Calibri" panose="020F0502020204030204" pitchFamily="34" charset="0"/>
            </a:endParaRPr>
          </a:p>
          <a:p>
            <a:endParaRPr lang="en-GB" sz="2400" dirty="0" smtClean="0">
              <a:latin typeface="Calibri" panose="020F0502020204030204" pitchFamily="34" charset="0"/>
              <a:cs typeface="Calibri" panose="020F0502020204030204" pitchFamily="34" charset="0"/>
            </a:endParaRPr>
          </a:p>
        </p:txBody>
      </p:sp>
      <p:sp>
        <p:nvSpPr>
          <p:cNvPr id="8" name="Content Placeholder 7"/>
          <p:cNvSpPr txBox="1">
            <a:spLocks/>
          </p:cNvSpPr>
          <p:nvPr/>
        </p:nvSpPr>
        <p:spPr>
          <a:xfrm>
            <a:off x="8620191" y="4708266"/>
            <a:ext cx="3332047" cy="1820747"/>
          </a:xfrm>
          <a:prstGeom prst="rect">
            <a:avLst/>
          </a:prstGeom>
          <a:solidFill>
            <a:srgbClr val="CCFFCC"/>
          </a:solidFill>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r>
              <a:rPr lang="en-GB" sz="2400" dirty="0">
                <a:latin typeface="Calibri" panose="020F0502020204030204" pitchFamily="34" charset="0"/>
                <a:cs typeface="Calibri" panose="020F0502020204030204" pitchFamily="34" charset="0"/>
              </a:rPr>
              <a:t>Advocacy and contribution to democratic policymaking processes</a:t>
            </a:r>
          </a:p>
          <a:p>
            <a:endParaRPr lang="en-GB" sz="2400"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600138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Autofit/>
          </a:bodyPr>
          <a:lstStyle/>
          <a:p>
            <a:r>
              <a:rPr lang="en-GB" b="1" dirty="0" smtClean="0">
                <a:solidFill>
                  <a:schemeClr val="tx1"/>
                </a:solidFill>
              </a:rPr>
              <a:t>SFNE promoting global citizens</a:t>
            </a:r>
            <a:br>
              <a:rPr lang="en-GB" b="1" dirty="0" smtClean="0">
                <a:solidFill>
                  <a:schemeClr val="tx1"/>
                </a:solidFill>
              </a:rPr>
            </a:br>
            <a:r>
              <a:rPr lang="en-GB" b="1" dirty="0" smtClean="0">
                <a:solidFill>
                  <a:schemeClr val="tx1"/>
                </a:solidFill>
              </a:rPr>
              <a:t>FOOD APPRECIATION</a:t>
            </a:r>
            <a:endParaRPr lang="en-GB" b="1" dirty="0">
              <a:solidFill>
                <a:schemeClr val="tx1"/>
              </a:solidFill>
            </a:endParaRPr>
          </a:p>
        </p:txBody>
      </p:sp>
      <p:sp>
        <p:nvSpPr>
          <p:cNvPr id="3" name="Content Placeholder 2"/>
          <p:cNvSpPr>
            <a:spLocks noGrp="1"/>
          </p:cNvSpPr>
          <p:nvPr>
            <p:ph idx="1"/>
          </p:nvPr>
        </p:nvSpPr>
        <p:spPr>
          <a:xfrm>
            <a:off x="4387610" y="225501"/>
            <a:ext cx="7005814" cy="1685490"/>
          </a:xfrm>
        </p:spPr>
        <p:txBody>
          <a:bodyPr>
            <a:normAutofit/>
          </a:bodyPr>
          <a:lstStyle/>
          <a:p>
            <a:pPr marL="0" indent="0">
              <a:buNone/>
            </a:pPr>
            <a:endParaRPr lang="en-GB" dirty="0"/>
          </a:p>
          <a:p>
            <a:pPr lvl="1">
              <a:lnSpc>
                <a:spcPct val="110000"/>
              </a:lnSpc>
              <a:spcBef>
                <a:spcPts val="0"/>
              </a:spcBef>
              <a:buClr>
                <a:srgbClr val="10B6F4"/>
              </a:buClr>
              <a:buSzTx/>
              <a:defRPr/>
            </a:pPr>
            <a:r>
              <a:rPr lang="en-GB" sz="2400" dirty="0">
                <a:latin typeface="Calibri" panose="020F0502020204030204" pitchFamily="34" charset="0"/>
                <a:ea typeface="Calibri" panose="020F0502020204030204" pitchFamily="34" charset="0"/>
                <a:cs typeface="Calibri" panose="020F0502020204030204" pitchFamily="34" charset="0"/>
              </a:rPr>
              <a:t>Children and their families are invested in, curious about and enjoy daily food-related activities</a:t>
            </a:r>
            <a:r>
              <a:rPr lang="en-GB" sz="2400" dirty="0" smtClean="0">
                <a:latin typeface="Calibri" panose="020F0502020204030204" pitchFamily="34" charset="0"/>
                <a:ea typeface="Calibri" panose="020F0502020204030204" pitchFamily="34" charset="0"/>
                <a:cs typeface="Calibri" panose="020F0502020204030204" pitchFamily="34" charset="0"/>
              </a:rPr>
              <a:t>.</a:t>
            </a:r>
            <a:r>
              <a:rPr lang="en-GB" sz="1400" dirty="0">
                <a:solidFill>
                  <a:prstClr val="black"/>
                </a:solidFill>
                <a:latin typeface="Calibri" panose="020F0502020204030204" pitchFamily="34" charset="0"/>
                <a:ea typeface="Calibri" panose="020F0502020204030204" pitchFamily="34" charset="0"/>
                <a:cs typeface="Calibri" panose="020F0502020204030204" pitchFamily="34" charset="0"/>
              </a:rPr>
              <a:t> (FAO, 2020, SFNE White paper)</a:t>
            </a:r>
          </a:p>
          <a:p>
            <a:pPr lvl="1">
              <a:lnSpc>
                <a:spcPct val="100000"/>
              </a:lnSpc>
              <a:spcBef>
                <a:spcPts val="0"/>
              </a:spcBef>
              <a:buSzTx/>
              <a:defRPr/>
            </a:pPr>
            <a:endParaRPr lang="en-GB" sz="2400" dirty="0">
              <a:latin typeface="Calibri" panose="020F0502020204030204" pitchFamily="34" charset="0"/>
              <a:ea typeface="Calibri" panose="020F0502020204030204" pitchFamily="34" charset="0"/>
              <a:cs typeface="Calibri" panose="020F0502020204030204" pitchFamily="34" charset="0"/>
            </a:endParaRPr>
          </a:p>
        </p:txBody>
      </p:sp>
      <p:sp>
        <p:nvSpPr>
          <p:cNvPr id="4" name="Footer Placeholder 3"/>
          <p:cNvSpPr>
            <a:spLocks noGrp="1"/>
          </p:cNvSpPr>
          <p:nvPr>
            <p:ph type="ftr" sz="quarter" idx="11"/>
          </p:nvPr>
        </p:nvSpPr>
        <p:spPr>
          <a:xfrm>
            <a:off x="1603248" y="6529013"/>
            <a:ext cx="10588752" cy="320040"/>
          </a:xfrm>
        </p:spPr>
        <p:txBody>
          <a:bodyPr/>
          <a:lstStyle/>
          <a:p>
            <a:r>
              <a:rPr lang="en-US" smtClean="0"/>
              <a:t>(c) Suzanne Piscopo, 2021</a:t>
            </a:r>
            <a:endParaRPr lang="en-US" dirty="0"/>
          </a:p>
        </p:txBody>
      </p:sp>
      <p:sp>
        <p:nvSpPr>
          <p:cNvPr id="5" name="Content Placeholder 7"/>
          <p:cNvSpPr txBox="1">
            <a:spLocks/>
          </p:cNvSpPr>
          <p:nvPr/>
        </p:nvSpPr>
        <p:spPr>
          <a:xfrm>
            <a:off x="4918484" y="1910991"/>
            <a:ext cx="3166118" cy="4618022"/>
          </a:xfrm>
          <a:prstGeom prst="rect">
            <a:avLst/>
          </a:prstGeom>
          <a:solidFill>
            <a:srgbClr val="CCFFCC"/>
          </a:solidFill>
        </p:spPr>
        <p:txBody>
          <a:bodyPr>
            <a:noAutofit/>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r>
              <a:rPr lang="en-GB" sz="2400" dirty="0" smtClean="0">
                <a:latin typeface="Calibri" panose="020F0502020204030204" pitchFamily="34" charset="0"/>
                <a:cs typeface="Calibri" panose="020F0502020204030204" pitchFamily="34" charset="0"/>
              </a:rPr>
              <a:t>Food sources</a:t>
            </a:r>
          </a:p>
          <a:p>
            <a:r>
              <a:rPr lang="en-GB" sz="2400" dirty="0" smtClean="0">
                <a:latin typeface="Calibri" panose="020F0502020204030204" pitchFamily="34" charset="0"/>
                <a:cs typeface="Calibri" panose="020F0502020204030204" pitchFamily="34" charset="0"/>
              </a:rPr>
              <a:t>Natural/raw vs ultra-processed food</a:t>
            </a:r>
          </a:p>
          <a:p>
            <a:r>
              <a:rPr lang="en-GB" sz="2400" dirty="0" smtClean="0">
                <a:latin typeface="Calibri" panose="020F0502020204030204" pitchFamily="34" charset="0"/>
                <a:cs typeface="Calibri" panose="020F0502020204030204" pitchFamily="34" charset="0"/>
              </a:rPr>
              <a:t>Connecting with / getting to know the </a:t>
            </a:r>
            <a:r>
              <a:rPr lang="en-GB" sz="2400" dirty="0">
                <a:latin typeface="Calibri" panose="020F0502020204030204" pitchFamily="34" charset="0"/>
                <a:cs typeface="Calibri" panose="020F0502020204030204" pitchFamily="34" charset="0"/>
              </a:rPr>
              <a:t>producers of their </a:t>
            </a:r>
            <a:r>
              <a:rPr lang="en-GB" sz="2400" dirty="0" smtClean="0">
                <a:latin typeface="Calibri" panose="020F0502020204030204" pitchFamily="34" charset="0"/>
                <a:cs typeface="Calibri" panose="020F0502020204030204" pitchFamily="34" charset="0"/>
              </a:rPr>
              <a:t>food</a:t>
            </a:r>
          </a:p>
          <a:p>
            <a:r>
              <a:rPr lang="en-GB" sz="2400" dirty="0">
                <a:latin typeface="Calibri" panose="020F0502020204030204" pitchFamily="34" charset="0"/>
                <a:cs typeface="Calibri" panose="020F0502020204030204" pitchFamily="34" charset="0"/>
              </a:rPr>
              <a:t>Food from different cultures</a:t>
            </a:r>
          </a:p>
          <a:p>
            <a:endParaRPr lang="en-GB" sz="2400" dirty="0">
              <a:latin typeface="Calibri" panose="020F0502020204030204" pitchFamily="34" charset="0"/>
              <a:cs typeface="Calibri" panose="020F0502020204030204" pitchFamily="34" charset="0"/>
            </a:endParaRPr>
          </a:p>
          <a:p>
            <a:endParaRPr lang="en-GB" sz="2400" dirty="0">
              <a:latin typeface="Calibri" panose="020F0502020204030204" pitchFamily="34" charset="0"/>
              <a:cs typeface="Calibri" panose="020F0502020204030204" pitchFamily="34" charset="0"/>
            </a:endParaRPr>
          </a:p>
          <a:p>
            <a:endParaRPr lang="en-GB" sz="2800" dirty="0" smtClean="0">
              <a:latin typeface="Calibri" panose="020F0502020204030204" pitchFamily="34" charset="0"/>
              <a:cs typeface="Calibri" panose="020F0502020204030204" pitchFamily="34" charset="0"/>
            </a:endParaRPr>
          </a:p>
        </p:txBody>
      </p:sp>
      <p:sp>
        <p:nvSpPr>
          <p:cNvPr id="6" name="Content Placeholder 7"/>
          <p:cNvSpPr txBox="1">
            <a:spLocks/>
          </p:cNvSpPr>
          <p:nvPr/>
        </p:nvSpPr>
        <p:spPr>
          <a:xfrm>
            <a:off x="8371002" y="1910989"/>
            <a:ext cx="3522489" cy="4618023"/>
          </a:xfrm>
          <a:prstGeom prst="rect">
            <a:avLst/>
          </a:prstGeom>
          <a:solidFill>
            <a:srgbClr val="CCFFCC"/>
          </a:solidFill>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r>
              <a:rPr lang="en-GB" sz="2400" dirty="0" smtClean="0">
                <a:latin typeface="Calibri" panose="020F0502020204030204" pitchFamily="34" charset="0"/>
                <a:cs typeface="Calibri" panose="020F0502020204030204" pitchFamily="34" charset="0"/>
              </a:rPr>
              <a:t>Tasting new food</a:t>
            </a:r>
          </a:p>
          <a:p>
            <a:r>
              <a:rPr lang="en-GB" sz="2400" dirty="0" smtClean="0">
                <a:latin typeface="Calibri" panose="020F0502020204030204" pitchFamily="34" charset="0"/>
                <a:cs typeface="Calibri" panose="020F0502020204030204" pitchFamily="34" charset="0"/>
              </a:rPr>
              <a:t>Trying different cooking methods</a:t>
            </a:r>
          </a:p>
          <a:p>
            <a:r>
              <a:rPr lang="en-GB" sz="2400" dirty="0" smtClean="0">
                <a:latin typeface="Calibri" panose="020F0502020204030204" pitchFamily="34" charset="0"/>
                <a:cs typeface="Calibri" panose="020F0502020204030204" pitchFamily="34" charset="0"/>
              </a:rPr>
              <a:t>The therapeutic effect of food/cooking</a:t>
            </a:r>
          </a:p>
          <a:p>
            <a:r>
              <a:rPr lang="en-GB" sz="2400" dirty="0" smtClean="0">
                <a:latin typeface="Calibri" panose="020F0502020204030204" pitchFamily="34" charset="0"/>
                <a:cs typeface="Calibri" panose="020F0502020204030204" pitchFamily="34" charset="0"/>
              </a:rPr>
              <a:t>Credible sources of food/nutrition info</a:t>
            </a:r>
          </a:p>
          <a:p>
            <a:r>
              <a:rPr lang="en-GB" sz="2400" dirty="0">
                <a:latin typeface="Calibri" panose="020F0502020204030204" pitchFamily="34" charset="0"/>
                <a:cs typeface="Calibri" panose="020F0502020204030204" pitchFamily="34" charset="0"/>
              </a:rPr>
              <a:t>Food </a:t>
            </a:r>
            <a:r>
              <a:rPr lang="en-GB" sz="2400" dirty="0" smtClean="0">
                <a:latin typeface="Calibri" panose="020F0502020204030204" pitchFamily="34" charset="0"/>
                <a:cs typeface="Calibri" panose="020F0502020204030204" pitchFamily="34" charset="0"/>
              </a:rPr>
              <a:t>labelling</a:t>
            </a:r>
          </a:p>
          <a:p>
            <a:r>
              <a:rPr lang="en-GB" sz="2400" dirty="0">
                <a:latin typeface="Calibri" panose="020F0502020204030204" pitchFamily="34" charset="0"/>
                <a:cs typeface="Calibri" panose="020F0502020204030204" pitchFamily="34" charset="0"/>
              </a:rPr>
              <a:t>Food choice </a:t>
            </a:r>
            <a:r>
              <a:rPr lang="en-GB" sz="2400" dirty="0" smtClean="0">
                <a:latin typeface="Calibri" panose="020F0502020204030204" pitchFamily="34" charset="0"/>
                <a:cs typeface="Calibri" panose="020F0502020204030204" pitchFamily="34" charset="0"/>
              </a:rPr>
              <a:t>impact</a:t>
            </a:r>
            <a:endParaRPr lang="en-GB" sz="2400" dirty="0">
              <a:latin typeface="Calibri" panose="020F0502020204030204" pitchFamily="34" charset="0"/>
              <a:cs typeface="Calibri" panose="020F0502020204030204" pitchFamily="34" charset="0"/>
            </a:endParaRPr>
          </a:p>
          <a:p>
            <a:endParaRPr lang="en-GB"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587618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04671" y="603315"/>
            <a:ext cx="4691155" cy="4996207"/>
          </a:xfrm>
          <a:prstGeom prst="rect">
            <a:avLst/>
          </a:prstGeom>
          <a:solidFill>
            <a:schemeClr val="accent1"/>
          </a:solidFill>
        </p:spPr>
        <p:txBody>
          <a:bodyPr wrap="square" rtlCol="0">
            <a:spAutoFit/>
          </a:bodyPr>
          <a:lstStyle/>
          <a:p>
            <a:endParaRPr lang="en-GB" dirty="0"/>
          </a:p>
        </p:txBody>
      </p:sp>
      <p:sp>
        <p:nvSpPr>
          <p:cNvPr id="3" name="Content Placeholder 2"/>
          <p:cNvSpPr>
            <a:spLocks noGrp="1"/>
          </p:cNvSpPr>
          <p:nvPr>
            <p:ph type="body" sz="half" idx="2"/>
          </p:nvPr>
        </p:nvSpPr>
        <p:spPr>
          <a:xfrm>
            <a:off x="895546" y="1705994"/>
            <a:ext cx="4440255" cy="3968944"/>
          </a:xfrm>
          <a:noFill/>
        </p:spPr>
        <p:txBody>
          <a:bodyPr>
            <a:noAutofit/>
          </a:bodyPr>
          <a:lstStyle/>
          <a:p>
            <a:pPr marL="571500" indent="-571500" algn="l">
              <a:buClr>
                <a:srgbClr val="FFC000"/>
              </a:buClr>
              <a:buFont typeface="Arial" panose="020B0604020202020204" pitchFamily="34" charset="0"/>
              <a:buChar char="•"/>
            </a:pPr>
            <a:r>
              <a:rPr lang="en-GB" sz="3600" b="1" dirty="0" smtClean="0">
                <a:solidFill>
                  <a:schemeClr val="tx1"/>
                </a:solidFill>
                <a:latin typeface="+mj-lt"/>
              </a:rPr>
              <a:t>WHY global?</a:t>
            </a:r>
          </a:p>
          <a:p>
            <a:pPr marL="571500" indent="-571500" algn="l">
              <a:buClr>
                <a:srgbClr val="FFC000"/>
              </a:buClr>
              <a:buFont typeface="Arial" panose="020B0604020202020204" pitchFamily="34" charset="0"/>
              <a:buChar char="•"/>
            </a:pPr>
            <a:r>
              <a:rPr lang="en-GB" sz="3600" b="1" dirty="0" smtClean="0">
                <a:solidFill>
                  <a:schemeClr val="tx1"/>
                </a:solidFill>
                <a:latin typeface="+mj-lt"/>
              </a:rPr>
              <a:t>WHY young people?</a:t>
            </a:r>
          </a:p>
          <a:p>
            <a:pPr marL="571500" indent="-571500" algn="l">
              <a:buClr>
                <a:srgbClr val="FFC000"/>
              </a:buClr>
              <a:buFont typeface="Arial" panose="020B0604020202020204" pitchFamily="34" charset="0"/>
              <a:buChar char="•"/>
            </a:pPr>
            <a:r>
              <a:rPr lang="en-GB" sz="3600" b="1" dirty="0" smtClean="0">
                <a:solidFill>
                  <a:schemeClr val="tx1"/>
                </a:solidFill>
                <a:latin typeface="+mj-lt"/>
              </a:rPr>
              <a:t>WHAT and WHY in food and nutrition education?</a:t>
            </a:r>
            <a:endParaRPr lang="en-GB" sz="3600" b="1" dirty="0">
              <a:solidFill>
                <a:schemeClr val="tx1"/>
              </a:solidFill>
              <a:latin typeface="+mj-lt"/>
            </a:endParaRPr>
          </a:p>
        </p:txBody>
      </p:sp>
      <p:sp>
        <p:nvSpPr>
          <p:cNvPr id="4" name="Footer Placeholder 3"/>
          <p:cNvSpPr>
            <a:spLocks noGrp="1"/>
          </p:cNvSpPr>
          <p:nvPr>
            <p:ph type="ftr" sz="quarter" idx="11"/>
          </p:nvPr>
        </p:nvSpPr>
        <p:spPr>
          <a:xfrm>
            <a:off x="0" y="6537960"/>
            <a:ext cx="1791093" cy="320040"/>
          </a:xfrm>
        </p:spPr>
        <p:txBody>
          <a:bodyPr/>
          <a:lstStyle/>
          <a:p>
            <a:r>
              <a:rPr lang="en-US" smtClean="0"/>
              <a:t>(c) Suzanne Piscopo, 2021</a:t>
            </a:r>
            <a:endParaRPr lang="en-US" dirty="0"/>
          </a:p>
        </p:txBody>
      </p:sp>
      <p:pic>
        <p:nvPicPr>
          <p:cNvPr id="11" name="Content Placeholder 10"/>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8318977" y="4506013"/>
            <a:ext cx="3873023" cy="2318740"/>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22569" y="2272129"/>
            <a:ext cx="3597897" cy="2398598"/>
          </a:xfrm>
          <a:prstGeom prst="rect">
            <a:avLst/>
          </a:prstGeom>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96204" y="391210"/>
            <a:ext cx="2318995" cy="2318995"/>
          </a:xfrm>
          <a:prstGeom prst="rect">
            <a:avLst/>
          </a:prstGeom>
        </p:spPr>
      </p:pic>
    </p:spTree>
    <p:extLst>
      <p:ext uri="{BB962C8B-B14F-4D97-AF65-F5344CB8AC3E}">
        <p14:creationId xmlns:p14="http://schemas.microsoft.com/office/powerpoint/2010/main" val="2074035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Autofit/>
          </a:bodyPr>
          <a:lstStyle/>
          <a:p>
            <a:r>
              <a:rPr lang="en-GB" b="1" dirty="0">
                <a:solidFill>
                  <a:schemeClr val="tx1"/>
                </a:solidFill>
              </a:rPr>
              <a:t>SFNE promoting global citizens</a:t>
            </a:r>
            <a:br>
              <a:rPr lang="en-GB" b="1" dirty="0">
                <a:solidFill>
                  <a:schemeClr val="tx1"/>
                </a:solidFill>
              </a:rPr>
            </a:br>
            <a:r>
              <a:rPr lang="en-GB" b="1" dirty="0" smtClean="0">
                <a:solidFill>
                  <a:schemeClr val="tx1"/>
                </a:solidFill>
              </a:rPr>
              <a:t>PEDAGOGIES</a:t>
            </a:r>
            <a:endParaRPr lang="en-GB" b="1" dirty="0">
              <a:solidFill>
                <a:schemeClr val="tx1"/>
              </a:solidFill>
            </a:endParaRPr>
          </a:p>
        </p:txBody>
      </p:sp>
      <p:sp>
        <p:nvSpPr>
          <p:cNvPr id="3" name="Content Placeholder 2"/>
          <p:cNvSpPr>
            <a:spLocks noGrp="1"/>
          </p:cNvSpPr>
          <p:nvPr>
            <p:ph idx="1"/>
          </p:nvPr>
        </p:nvSpPr>
        <p:spPr>
          <a:xfrm>
            <a:off x="4750802" y="793759"/>
            <a:ext cx="4798552" cy="5248622"/>
          </a:xfrm>
        </p:spPr>
        <p:txBody>
          <a:bodyPr/>
          <a:lstStyle/>
          <a:p>
            <a:r>
              <a:rPr lang="en-GB" sz="2400" dirty="0" smtClean="0">
                <a:latin typeface="Calibri" panose="020F0502020204030204" pitchFamily="34" charset="0"/>
                <a:cs typeface="Calibri" panose="020F0502020204030204" pitchFamily="34" charset="0"/>
              </a:rPr>
              <a:t>Action-oriented </a:t>
            </a:r>
            <a:r>
              <a:rPr lang="en-GB" sz="2400" dirty="0">
                <a:latin typeface="Calibri" panose="020F0502020204030204" pitchFamily="34" charset="0"/>
                <a:cs typeface="Calibri" panose="020F0502020204030204" pitchFamily="34" charset="0"/>
              </a:rPr>
              <a:t>learning outcomes</a:t>
            </a:r>
          </a:p>
          <a:p>
            <a:r>
              <a:rPr lang="en-GB" sz="2400" dirty="0">
                <a:latin typeface="Calibri" panose="020F0502020204030204" pitchFamily="34" charset="0"/>
                <a:cs typeface="Calibri" panose="020F0502020204030204" pitchFamily="34" charset="0"/>
              </a:rPr>
              <a:t>Ownership of the programme</a:t>
            </a:r>
          </a:p>
          <a:p>
            <a:r>
              <a:rPr lang="en-GB" sz="2400" dirty="0">
                <a:latin typeface="Calibri" panose="020F0502020204030204" pitchFamily="34" charset="0"/>
                <a:cs typeface="Calibri" panose="020F0502020204030204" pitchFamily="34" charset="0"/>
              </a:rPr>
              <a:t>Need-based, context-based learning</a:t>
            </a:r>
          </a:p>
          <a:p>
            <a:r>
              <a:rPr lang="en-GB" sz="2400" dirty="0" smtClean="0">
                <a:latin typeface="Calibri" panose="020F0502020204030204" pitchFamily="34" charset="0"/>
                <a:cs typeface="Calibri" panose="020F0502020204030204" pitchFamily="34" charset="0"/>
              </a:rPr>
              <a:t>Experience-based </a:t>
            </a:r>
            <a:r>
              <a:rPr lang="en-GB" sz="2400" dirty="0">
                <a:latin typeface="Calibri" panose="020F0502020204030204" pitchFamily="34" charset="0"/>
                <a:cs typeface="Calibri" panose="020F0502020204030204" pitchFamily="34" charset="0"/>
              </a:rPr>
              <a:t>and real-life practice</a:t>
            </a:r>
          </a:p>
          <a:p>
            <a:r>
              <a:rPr lang="en-GB" sz="2400" dirty="0">
                <a:latin typeface="Calibri" panose="020F0502020204030204" pitchFamily="34" charset="0"/>
                <a:cs typeface="Calibri" panose="020F0502020204030204" pitchFamily="34" charset="0"/>
              </a:rPr>
              <a:t>Observation and discussion</a:t>
            </a:r>
          </a:p>
          <a:p>
            <a:r>
              <a:rPr lang="en-GB" sz="2400" dirty="0">
                <a:latin typeface="Calibri" panose="020F0502020204030204" pitchFamily="34" charset="0"/>
                <a:cs typeface="Calibri" panose="020F0502020204030204" pitchFamily="34" charset="0"/>
              </a:rPr>
              <a:t>Purposeful interactions with food environments</a:t>
            </a:r>
          </a:p>
          <a:p>
            <a:r>
              <a:rPr lang="en-GB" sz="2400" dirty="0" smtClean="0">
                <a:latin typeface="Calibri" panose="020F0502020204030204" pitchFamily="34" charset="0"/>
                <a:cs typeface="Calibri" panose="020F0502020204030204" pitchFamily="34" charset="0"/>
              </a:rPr>
              <a:t>Involvement </a:t>
            </a:r>
            <a:r>
              <a:rPr lang="en-GB" sz="2400" dirty="0">
                <a:latin typeface="Calibri" panose="020F0502020204030204" pitchFamily="34" charset="0"/>
                <a:cs typeface="Calibri" panose="020F0502020204030204" pitchFamily="34" charset="0"/>
              </a:rPr>
              <a:t>of all influential actors</a:t>
            </a:r>
          </a:p>
          <a:p>
            <a:endParaRPr lang="en-GB" dirty="0"/>
          </a:p>
        </p:txBody>
      </p:sp>
      <p:sp>
        <p:nvSpPr>
          <p:cNvPr id="4" name="Footer Placeholder 3"/>
          <p:cNvSpPr>
            <a:spLocks noGrp="1"/>
          </p:cNvSpPr>
          <p:nvPr>
            <p:ph type="ftr" sz="quarter" idx="11"/>
          </p:nvPr>
        </p:nvSpPr>
        <p:spPr>
          <a:xfrm>
            <a:off x="1603248" y="6537960"/>
            <a:ext cx="10588752" cy="320040"/>
          </a:xfrm>
        </p:spPr>
        <p:txBody>
          <a:bodyPr/>
          <a:lstStyle/>
          <a:p>
            <a:r>
              <a:rPr lang="en-US" dirty="0" smtClean="0"/>
              <a:t>(c) Suzanne Piscopo, 2021</a:t>
            </a:r>
            <a:endParaRPr lang="en-US" dirty="0"/>
          </a:p>
        </p:txBody>
      </p:sp>
      <p:sp>
        <p:nvSpPr>
          <p:cNvPr id="5" name="Right Brace 4"/>
          <p:cNvSpPr/>
          <p:nvPr/>
        </p:nvSpPr>
        <p:spPr>
          <a:xfrm>
            <a:off x="9257123" y="609076"/>
            <a:ext cx="725864" cy="536194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 name="TextBox 5"/>
          <p:cNvSpPr txBox="1"/>
          <p:nvPr/>
        </p:nvSpPr>
        <p:spPr>
          <a:xfrm>
            <a:off x="10077254" y="2320552"/>
            <a:ext cx="1875934" cy="1938992"/>
          </a:xfrm>
          <a:prstGeom prst="rect">
            <a:avLst/>
          </a:prstGeom>
          <a:noFill/>
        </p:spPr>
        <p:txBody>
          <a:bodyPr wrap="square" rtlCol="0">
            <a:spAutoFit/>
          </a:bodyPr>
          <a:lstStyle/>
          <a:p>
            <a:r>
              <a:rPr lang="en-GB" sz="2400" dirty="0" smtClean="0">
                <a:solidFill>
                  <a:schemeClr val="accent6">
                    <a:lumMod val="75000"/>
                  </a:schemeClr>
                </a:solidFill>
                <a:latin typeface="Calibri" panose="020F0502020204030204" pitchFamily="34" charset="0"/>
                <a:cs typeface="Calibri" panose="020F0502020204030204" pitchFamily="34" charset="0"/>
              </a:rPr>
              <a:t>ACTIVE LEARNING for a DIVERSITY  OF SKILLS</a:t>
            </a:r>
            <a:endParaRPr lang="en-GB" sz="2400" dirty="0">
              <a:solidFill>
                <a:schemeClr val="accent6">
                  <a:lumMod val="75000"/>
                </a:schemeClr>
              </a:solidFill>
              <a:latin typeface="Calibri" panose="020F0502020204030204" pitchFamily="34" charset="0"/>
              <a:cs typeface="Calibri" panose="020F0502020204030204" pitchFamily="34" charset="0"/>
            </a:endParaRPr>
          </a:p>
        </p:txBody>
      </p:sp>
      <p:sp>
        <p:nvSpPr>
          <p:cNvPr id="7" name="Rectangle 6"/>
          <p:cNvSpPr/>
          <p:nvPr/>
        </p:nvSpPr>
        <p:spPr>
          <a:xfrm>
            <a:off x="-235671" y="6444566"/>
            <a:ext cx="3940404" cy="329321"/>
          </a:xfrm>
          <a:prstGeom prst="rect">
            <a:avLst/>
          </a:prstGeom>
        </p:spPr>
        <p:txBody>
          <a:bodyPr wrap="square">
            <a:spAutoFit/>
          </a:bodyPr>
          <a:lstStyle/>
          <a:p>
            <a:pPr lvl="1">
              <a:lnSpc>
                <a:spcPct val="110000"/>
              </a:lnSpc>
              <a:spcBef>
                <a:spcPts val="0"/>
              </a:spcBef>
              <a:buClr>
                <a:srgbClr val="10B6F4"/>
              </a:buClr>
              <a:buSzTx/>
              <a:defRPr/>
            </a:pPr>
            <a:r>
              <a:rPr lang="en-GB" sz="14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Adapted from: FAO</a:t>
            </a:r>
            <a:r>
              <a:rPr lang="en-GB" sz="1400" dirty="0">
                <a:solidFill>
                  <a:prstClr val="black"/>
                </a:solidFill>
                <a:latin typeface="Calibri" panose="020F0502020204030204" pitchFamily="34" charset="0"/>
                <a:ea typeface="Calibri" panose="020F0502020204030204" pitchFamily="34" charset="0"/>
                <a:cs typeface="Calibri" panose="020F0502020204030204" pitchFamily="34" charset="0"/>
              </a:rPr>
              <a:t>, 2020, SFNE White </a:t>
            </a:r>
            <a:r>
              <a:rPr lang="en-GB" sz="14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paper</a:t>
            </a:r>
            <a:endParaRPr lang="en-GB" sz="14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830661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4672" y="2262433"/>
            <a:ext cx="3682487" cy="2630078"/>
          </a:xfrm>
        </p:spPr>
        <p:txBody>
          <a:bodyPr>
            <a:noAutofit/>
          </a:bodyPr>
          <a:lstStyle/>
          <a:p>
            <a:r>
              <a:rPr lang="en-GB" sz="3900" b="1" dirty="0">
                <a:solidFill>
                  <a:schemeClr val="tx1"/>
                </a:solidFill>
              </a:rPr>
              <a:t>SFNE promoting global citizens</a:t>
            </a:r>
            <a:br>
              <a:rPr lang="en-GB" sz="3900" b="1" dirty="0">
                <a:solidFill>
                  <a:schemeClr val="tx1"/>
                </a:solidFill>
              </a:rPr>
            </a:br>
            <a:r>
              <a:rPr lang="en-GB" sz="3900" b="1" dirty="0" smtClean="0">
                <a:solidFill>
                  <a:schemeClr val="tx1"/>
                </a:solidFill>
              </a:rPr>
              <a:t>EMPLOY INNOVATION &amp; CREATIVITY</a:t>
            </a:r>
            <a:endParaRPr lang="en-GB" sz="3900" b="1" dirty="0">
              <a:solidFill>
                <a:schemeClr val="tx1"/>
              </a:solidFill>
            </a:endParaRPr>
          </a:p>
        </p:txBody>
      </p:sp>
      <p:sp>
        <p:nvSpPr>
          <p:cNvPr id="4" name="Footer Placeholder 3"/>
          <p:cNvSpPr>
            <a:spLocks noGrp="1"/>
          </p:cNvSpPr>
          <p:nvPr>
            <p:ph type="ftr" sz="quarter" idx="11"/>
          </p:nvPr>
        </p:nvSpPr>
        <p:spPr>
          <a:xfrm>
            <a:off x="10322350" y="6490477"/>
            <a:ext cx="1869649" cy="320040"/>
          </a:xfrm>
        </p:spPr>
        <p:txBody>
          <a:bodyPr/>
          <a:lstStyle/>
          <a:p>
            <a:r>
              <a:rPr lang="en-US" dirty="0" smtClean="0"/>
              <a:t>(c) Suzanne Piscopo, 2021</a:t>
            </a:r>
            <a:endParaRPr lang="en-US" dirty="0"/>
          </a:p>
        </p:txBody>
      </p:sp>
      <p:sp>
        <p:nvSpPr>
          <p:cNvPr id="5" name="Rectangle 4"/>
          <p:cNvSpPr/>
          <p:nvPr/>
        </p:nvSpPr>
        <p:spPr>
          <a:xfrm>
            <a:off x="5772346" y="646948"/>
            <a:ext cx="5037449" cy="461665"/>
          </a:xfrm>
          <a:prstGeom prst="rect">
            <a:avLst/>
          </a:prstGeom>
          <a:solidFill>
            <a:srgbClr val="CCFFCC"/>
          </a:solidFill>
        </p:spPr>
        <p:txBody>
          <a:bodyPr wrap="square">
            <a:spAutoFit/>
          </a:bodyPr>
          <a:lstStyle/>
          <a:p>
            <a:r>
              <a:rPr lang="en-GB" sz="2400" dirty="0">
                <a:latin typeface="Calibri" panose="020F0502020204030204" pitchFamily="34" charset="0"/>
                <a:cs typeface="Calibri" panose="020F0502020204030204" pitchFamily="34" charset="0"/>
              </a:rPr>
              <a:t>S</a:t>
            </a:r>
            <a:r>
              <a:rPr lang="en-GB" sz="2400" dirty="0" smtClean="0">
                <a:latin typeface="Calibri" panose="020F0502020204030204" pitchFamily="34" charset="0"/>
                <a:cs typeface="Calibri" panose="020F0502020204030204" pitchFamily="34" charset="0"/>
              </a:rPr>
              <a:t>chool and communal kitchen gardens</a:t>
            </a:r>
            <a:endParaRPr lang="en-GB" sz="2400" dirty="0">
              <a:latin typeface="Calibri" panose="020F0502020204030204" pitchFamily="34" charset="0"/>
              <a:cs typeface="Calibri" panose="020F0502020204030204" pitchFamily="34" charset="0"/>
            </a:endParaRPr>
          </a:p>
        </p:txBody>
      </p:sp>
      <p:sp>
        <p:nvSpPr>
          <p:cNvPr id="6" name="Rectangle 5"/>
          <p:cNvSpPr/>
          <p:nvPr/>
        </p:nvSpPr>
        <p:spPr>
          <a:xfrm>
            <a:off x="9066228" y="2527873"/>
            <a:ext cx="2648933" cy="461665"/>
          </a:xfrm>
          <a:prstGeom prst="rect">
            <a:avLst/>
          </a:prstGeom>
          <a:solidFill>
            <a:schemeClr val="accent6">
              <a:lumMod val="40000"/>
              <a:lumOff val="60000"/>
            </a:schemeClr>
          </a:solidFill>
        </p:spPr>
        <p:txBody>
          <a:bodyPr wrap="square">
            <a:spAutoFit/>
          </a:bodyPr>
          <a:lstStyle/>
          <a:p>
            <a:r>
              <a:rPr lang="en-GB" sz="2400" dirty="0" smtClean="0">
                <a:latin typeface="Calibri" panose="020F0502020204030204" pitchFamily="34" charset="0"/>
                <a:cs typeface="Calibri" panose="020F0502020204030204" pitchFamily="34" charset="0"/>
              </a:rPr>
              <a:t>Cooking </a:t>
            </a:r>
            <a:r>
              <a:rPr lang="en-GB" sz="2400" dirty="0">
                <a:latin typeface="Calibri" panose="020F0502020204030204" pitchFamily="34" charset="0"/>
                <a:cs typeface="Calibri" panose="020F0502020204030204" pitchFamily="34" charset="0"/>
              </a:rPr>
              <a:t>for </a:t>
            </a:r>
            <a:r>
              <a:rPr lang="en-GB" sz="2400" dirty="0" smtClean="0">
                <a:latin typeface="Calibri" panose="020F0502020204030204" pitchFamily="34" charset="0"/>
                <a:cs typeface="Calibri" panose="020F0502020204030204" pitchFamily="34" charset="0"/>
              </a:rPr>
              <a:t>others </a:t>
            </a:r>
            <a:endParaRPr lang="en-GB" sz="2400" dirty="0">
              <a:latin typeface="Calibri" panose="020F0502020204030204" pitchFamily="34" charset="0"/>
              <a:cs typeface="Calibri" panose="020F0502020204030204" pitchFamily="34" charset="0"/>
            </a:endParaRPr>
          </a:p>
        </p:txBody>
      </p:sp>
      <p:sp>
        <p:nvSpPr>
          <p:cNvPr id="7" name="Rectangle 6"/>
          <p:cNvSpPr/>
          <p:nvPr/>
        </p:nvSpPr>
        <p:spPr>
          <a:xfrm>
            <a:off x="6053578" y="5342796"/>
            <a:ext cx="5109329" cy="461665"/>
          </a:xfrm>
          <a:prstGeom prst="rect">
            <a:avLst/>
          </a:prstGeom>
          <a:solidFill>
            <a:schemeClr val="accent5">
              <a:lumMod val="20000"/>
              <a:lumOff val="80000"/>
            </a:schemeClr>
          </a:solidFill>
        </p:spPr>
        <p:txBody>
          <a:bodyPr wrap="square">
            <a:spAutoFit/>
          </a:bodyPr>
          <a:lstStyle/>
          <a:p>
            <a:r>
              <a:rPr lang="en-GB" sz="2400" dirty="0">
                <a:latin typeface="Calibri" panose="020F0502020204030204" pitchFamily="34" charset="0"/>
                <a:cs typeface="Calibri" panose="020F0502020204030204" pitchFamily="34" charset="0"/>
              </a:rPr>
              <a:t>B</a:t>
            </a:r>
            <a:r>
              <a:rPr lang="en-GB" sz="2400" dirty="0" smtClean="0">
                <a:latin typeface="Calibri" panose="020F0502020204030204" pitchFamily="34" charset="0"/>
                <a:cs typeface="Calibri" panose="020F0502020204030204" pitchFamily="34" charset="0"/>
              </a:rPr>
              <a:t>idirectional </a:t>
            </a:r>
            <a:r>
              <a:rPr lang="en-GB" sz="2400" dirty="0">
                <a:latin typeface="Calibri" panose="020F0502020204030204" pitchFamily="34" charset="0"/>
                <a:cs typeface="Calibri" panose="020F0502020204030204" pitchFamily="34" charset="0"/>
              </a:rPr>
              <a:t>intergenerational </a:t>
            </a:r>
            <a:r>
              <a:rPr lang="en-GB" sz="2400" dirty="0" smtClean="0">
                <a:latin typeface="Calibri" panose="020F0502020204030204" pitchFamily="34" charset="0"/>
                <a:cs typeface="Calibri" panose="020F0502020204030204" pitchFamily="34" charset="0"/>
              </a:rPr>
              <a:t>learning </a:t>
            </a:r>
            <a:endParaRPr lang="en-GB" sz="2400" dirty="0">
              <a:latin typeface="Calibri" panose="020F0502020204030204" pitchFamily="34" charset="0"/>
              <a:cs typeface="Calibri" panose="020F0502020204030204" pitchFamily="34" charset="0"/>
            </a:endParaRPr>
          </a:p>
        </p:txBody>
      </p:sp>
      <p:sp>
        <p:nvSpPr>
          <p:cNvPr id="8" name="Rectangle 7"/>
          <p:cNvSpPr/>
          <p:nvPr/>
        </p:nvSpPr>
        <p:spPr>
          <a:xfrm>
            <a:off x="5401558" y="1563797"/>
            <a:ext cx="6096000" cy="461665"/>
          </a:xfrm>
          <a:prstGeom prst="rect">
            <a:avLst/>
          </a:prstGeom>
          <a:solidFill>
            <a:schemeClr val="accent1">
              <a:lumMod val="20000"/>
              <a:lumOff val="80000"/>
            </a:schemeClr>
          </a:solidFill>
        </p:spPr>
        <p:txBody>
          <a:bodyPr>
            <a:spAutoFit/>
          </a:bodyPr>
          <a:lstStyle/>
          <a:p>
            <a:r>
              <a:rPr lang="en-GB" sz="2400" dirty="0" smtClean="0">
                <a:latin typeface="Calibri" panose="020F0502020204030204" pitchFamily="34" charset="0"/>
                <a:cs typeface="Calibri" panose="020F0502020204030204" pitchFamily="34" charset="0"/>
              </a:rPr>
              <a:t>School and communal cooking classes/demos </a:t>
            </a:r>
            <a:endParaRPr lang="en-GB" sz="2400" dirty="0">
              <a:latin typeface="Calibri" panose="020F0502020204030204" pitchFamily="34" charset="0"/>
              <a:cs typeface="Calibri" panose="020F0502020204030204" pitchFamily="34" charset="0"/>
            </a:endParaRPr>
          </a:p>
        </p:txBody>
      </p:sp>
      <p:sp>
        <p:nvSpPr>
          <p:cNvPr id="9" name="Rectangle 8"/>
          <p:cNvSpPr/>
          <p:nvPr/>
        </p:nvSpPr>
        <p:spPr>
          <a:xfrm>
            <a:off x="4843805" y="2540246"/>
            <a:ext cx="3764438" cy="461665"/>
          </a:xfrm>
          <a:prstGeom prst="rect">
            <a:avLst/>
          </a:prstGeom>
          <a:solidFill>
            <a:schemeClr val="accent3">
              <a:lumMod val="20000"/>
              <a:lumOff val="80000"/>
            </a:schemeClr>
          </a:solidFill>
        </p:spPr>
        <p:txBody>
          <a:bodyPr wrap="square">
            <a:spAutoFit/>
          </a:bodyPr>
          <a:lstStyle/>
          <a:p>
            <a:r>
              <a:rPr lang="en-GB" sz="2400" dirty="0" smtClean="0">
                <a:latin typeface="Calibri" panose="020F0502020204030204" pitchFamily="34" charset="0"/>
                <a:cs typeface="Calibri" panose="020F0502020204030204" pitchFamily="34" charset="0"/>
              </a:rPr>
              <a:t>Shopping </a:t>
            </a:r>
            <a:r>
              <a:rPr lang="en-GB" sz="2400" dirty="0">
                <a:latin typeface="Calibri" panose="020F0502020204030204" pitchFamily="34" charset="0"/>
                <a:cs typeface="Calibri" panose="020F0502020204030204" pitchFamily="34" charset="0"/>
              </a:rPr>
              <a:t>for food </a:t>
            </a:r>
            <a:r>
              <a:rPr lang="en-GB" sz="2400" dirty="0" smtClean="0">
                <a:latin typeface="Calibri" panose="020F0502020204030204" pitchFamily="34" charset="0"/>
                <a:cs typeface="Calibri" panose="020F0502020204030204" pitchFamily="34" charset="0"/>
              </a:rPr>
              <a:t>together</a:t>
            </a:r>
            <a:endParaRPr lang="en-GB" sz="2400" dirty="0">
              <a:latin typeface="Calibri" panose="020F0502020204030204" pitchFamily="34" charset="0"/>
              <a:cs typeface="Calibri" panose="020F0502020204030204" pitchFamily="34" charset="0"/>
            </a:endParaRPr>
          </a:p>
        </p:txBody>
      </p:sp>
      <p:sp>
        <p:nvSpPr>
          <p:cNvPr id="10" name="Rectangle 9"/>
          <p:cNvSpPr/>
          <p:nvPr/>
        </p:nvSpPr>
        <p:spPr>
          <a:xfrm>
            <a:off x="5555528" y="3513998"/>
            <a:ext cx="5649799" cy="461665"/>
          </a:xfrm>
          <a:prstGeom prst="rect">
            <a:avLst/>
          </a:prstGeom>
          <a:solidFill>
            <a:schemeClr val="accent2">
              <a:lumMod val="20000"/>
              <a:lumOff val="80000"/>
            </a:schemeClr>
          </a:solidFill>
        </p:spPr>
        <p:txBody>
          <a:bodyPr wrap="square">
            <a:spAutoFit/>
          </a:bodyPr>
          <a:lstStyle/>
          <a:p>
            <a:r>
              <a:rPr lang="en-GB" sz="2400" dirty="0" smtClean="0">
                <a:latin typeface="Calibri" panose="020F0502020204030204" pitchFamily="34" charset="0"/>
                <a:cs typeface="Calibri" panose="020F0502020204030204" pitchFamily="34" charset="0"/>
              </a:rPr>
              <a:t>Sharing </a:t>
            </a:r>
            <a:r>
              <a:rPr lang="en-GB" sz="2400" dirty="0">
                <a:latin typeface="Calibri" panose="020F0502020204030204" pitchFamily="34" charset="0"/>
                <a:cs typeface="Calibri" panose="020F0502020204030204" pitchFamily="34" charset="0"/>
              </a:rPr>
              <a:t>excess food within </a:t>
            </a:r>
            <a:r>
              <a:rPr lang="en-GB" sz="2400" dirty="0" smtClean="0">
                <a:latin typeface="Calibri" panose="020F0502020204030204" pitchFamily="34" charset="0"/>
                <a:cs typeface="Calibri" panose="020F0502020204030204" pitchFamily="34" charset="0"/>
              </a:rPr>
              <a:t>the community </a:t>
            </a:r>
            <a:endParaRPr lang="en-GB" sz="2400" dirty="0">
              <a:latin typeface="Calibri" panose="020F0502020204030204" pitchFamily="34" charset="0"/>
              <a:cs typeface="Calibri" panose="020F0502020204030204" pitchFamily="34" charset="0"/>
            </a:endParaRPr>
          </a:p>
        </p:txBody>
      </p:sp>
      <p:sp>
        <p:nvSpPr>
          <p:cNvPr id="11" name="Rectangle 10"/>
          <p:cNvSpPr/>
          <p:nvPr/>
        </p:nvSpPr>
        <p:spPr>
          <a:xfrm>
            <a:off x="5193382" y="4487750"/>
            <a:ext cx="6512352" cy="461665"/>
          </a:xfrm>
          <a:prstGeom prst="rect">
            <a:avLst/>
          </a:prstGeom>
          <a:solidFill>
            <a:srgbClr val="FFFFCC"/>
          </a:solidFill>
        </p:spPr>
        <p:txBody>
          <a:bodyPr wrap="square">
            <a:spAutoFit/>
          </a:bodyPr>
          <a:lstStyle/>
          <a:p>
            <a:r>
              <a:rPr lang="en-GB" sz="2400" dirty="0" smtClean="0">
                <a:latin typeface="Calibri" panose="020F0502020204030204" pitchFamily="34" charset="0"/>
                <a:cs typeface="Calibri" panose="020F0502020204030204" pitchFamily="34" charset="0"/>
              </a:rPr>
              <a:t>Preventing </a:t>
            </a:r>
            <a:r>
              <a:rPr lang="en-GB" sz="2400" dirty="0">
                <a:latin typeface="Calibri" panose="020F0502020204030204" pitchFamily="34" charset="0"/>
                <a:cs typeface="Calibri" panose="020F0502020204030204" pitchFamily="34" charset="0"/>
              </a:rPr>
              <a:t>food </a:t>
            </a:r>
            <a:r>
              <a:rPr lang="en-GB" sz="2400" dirty="0" smtClean="0">
                <a:latin typeface="Calibri" panose="020F0502020204030204" pitchFamily="34" charset="0"/>
                <a:cs typeface="Calibri" panose="020F0502020204030204" pitchFamily="34" charset="0"/>
              </a:rPr>
              <a:t>waste through different activities </a:t>
            </a:r>
            <a:endParaRPr lang="en-GB" sz="2400" dirty="0">
              <a:latin typeface="Calibri" panose="020F0502020204030204" pitchFamily="34" charset="0"/>
              <a:cs typeface="Calibri" panose="020F0502020204030204" pitchFamily="34" charset="0"/>
            </a:endParaRPr>
          </a:p>
        </p:txBody>
      </p:sp>
      <p:sp>
        <p:nvSpPr>
          <p:cNvPr id="12" name="Rectangle 11"/>
          <p:cNvSpPr/>
          <p:nvPr/>
        </p:nvSpPr>
        <p:spPr>
          <a:xfrm>
            <a:off x="-235671" y="6444566"/>
            <a:ext cx="3940404" cy="329321"/>
          </a:xfrm>
          <a:prstGeom prst="rect">
            <a:avLst/>
          </a:prstGeom>
        </p:spPr>
        <p:txBody>
          <a:bodyPr wrap="square">
            <a:spAutoFit/>
          </a:bodyPr>
          <a:lstStyle/>
          <a:p>
            <a:pPr lvl="1">
              <a:lnSpc>
                <a:spcPct val="110000"/>
              </a:lnSpc>
              <a:spcBef>
                <a:spcPts val="0"/>
              </a:spcBef>
              <a:buClr>
                <a:srgbClr val="10B6F4"/>
              </a:buClr>
              <a:buSzTx/>
              <a:defRPr/>
            </a:pPr>
            <a:r>
              <a:rPr lang="en-GB" sz="14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Adapted from: FAO</a:t>
            </a:r>
            <a:r>
              <a:rPr lang="en-GB" sz="1400" dirty="0">
                <a:solidFill>
                  <a:prstClr val="black"/>
                </a:solidFill>
                <a:latin typeface="Calibri" panose="020F0502020204030204" pitchFamily="34" charset="0"/>
                <a:ea typeface="Calibri" panose="020F0502020204030204" pitchFamily="34" charset="0"/>
                <a:cs typeface="Calibri" panose="020F0502020204030204" pitchFamily="34" charset="0"/>
              </a:rPr>
              <a:t>, 2020, SFNE White </a:t>
            </a:r>
            <a:r>
              <a:rPr lang="en-GB" sz="14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paper</a:t>
            </a:r>
            <a:endParaRPr lang="en-GB" sz="14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033037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769" y="5453677"/>
            <a:ext cx="4880572" cy="1084283"/>
          </a:xfrm>
        </p:spPr>
        <p:txBody>
          <a:bodyPr>
            <a:noAutofit/>
          </a:bodyPr>
          <a:lstStyle/>
          <a:p>
            <a:pPr algn="l"/>
            <a:r>
              <a:rPr lang="en-GB" sz="1400" i="1" spc="0" dirty="0" err="1">
                <a:solidFill>
                  <a:schemeClr val="tx1"/>
                </a:solidFill>
                <a:latin typeface="Calibri" panose="020F0502020204030204" pitchFamily="34" charset="0"/>
                <a:cs typeface="Calibri" panose="020F0502020204030204" pitchFamily="34" charset="0"/>
              </a:rPr>
              <a:t>Khoury</a:t>
            </a:r>
            <a:r>
              <a:rPr lang="en-GB" sz="1400" i="1" spc="0" dirty="0">
                <a:solidFill>
                  <a:schemeClr val="tx1"/>
                </a:solidFill>
                <a:latin typeface="Calibri" panose="020F0502020204030204" pitchFamily="34" charset="0"/>
                <a:cs typeface="Calibri" panose="020F0502020204030204" pitchFamily="34" charset="0"/>
              </a:rPr>
              <a:t> CK, Bjorkman AD, </a:t>
            </a:r>
            <a:r>
              <a:rPr lang="en-GB" sz="1400" i="1" spc="0" dirty="0" err="1">
                <a:solidFill>
                  <a:schemeClr val="tx1"/>
                </a:solidFill>
                <a:latin typeface="Calibri" panose="020F0502020204030204" pitchFamily="34" charset="0"/>
                <a:cs typeface="Calibri" panose="020F0502020204030204" pitchFamily="34" charset="0"/>
              </a:rPr>
              <a:t>Dempewolf</a:t>
            </a:r>
            <a:r>
              <a:rPr lang="en-GB" sz="1400" i="1" spc="0" dirty="0">
                <a:solidFill>
                  <a:schemeClr val="tx1"/>
                </a:solidFill>
                <a:latin typeface="Calibri" panose="020F0502020204030204" pitchFamily="34" charset="0"/>
                <a:cs typeface="Calibri" panose="020F0502020204030204" pitchFamily="34" charset="0"/>
              </a:rPr>
              <a:t> H, </a:t>
            </a:r>
            <a:r>
              <a:rPr lang="en-GB" sz="1400" i="1" spc="0" dirty="0" err="1">
                <a:solidFill>
                  <a:schemeClr val="tx1"/>
                </a:solidFill>
                <a:latin typeface="Calibri" panose="020F0502020204030204" pitchFamily="34" charset="0"/>
                <a:cs typeface="Calibri" panose="020F0502020204030204" pitchFamily="34" charset="0"/>
              </a:rPr>
              <a:t>Ramírez</a:t>
            </a:r>
            <a:r>
              <a:rPr lang="en-GB" sz="1400" i="1" spc="0" dirty="0">
                <a:solidFill>
                  <a:schemeClr val="tx1"/>
                </a:solidFill>
                <a:latin typeface="Calibri" panose="020F0502020204030204" pitchFamily="34" charset="0"/>
                <a:cs typeface="Calibri" panose="020F0502020204030204" pitchFamily="34" charset="0"/>
              </a:rPr>
              <a:t>-Villegas J, </a:t>
            </a:r>
            <a:r>
              <a:rPr lang="en-GB" sz="1400" i="1" spc="0" dirty="0" err="1">
                <a:solidFill>
                  <a:schemeClr val="tx1"/>
                </a:solidFill>
                <a:latin typeface="Calibri" panose="020F0502020204030204" pitchFamily="34" charset="0"/>
                <a:cs typeface="Calibri" panose="020F0502020204030204" pitchFamily="34" charset="0"/>
              </a:rPr>
              <a:t>Guarino</a:t>
            </a:r>
            <a:r>
              <a:rPr lang="en-GB" sz="1400" i="1" spc="0" dirty="0">
                <a:solidFill>
                  <a:schemeClr val="tx1"/>
                </a:solidFill>
                <a:latin typeface="Calibri" panose="020F0502020204030204" pitchFamily="34" charset="0"/>
                <a:cs typeface="Calibri" panose="020F0502020204030204" pitchFamily="34" charset="0"/>
              </a:rPr>
              <a:t> L, Jarvis A, </a:t>
            </a:r>
            <a:r>
              <a:rPr lang="en-GB" sz="1400" i="1" spc="0" dirty="0" err="1">
                <a:solidFill>
                  <a:schemeClr val="tx1"/>
                </a:solidFill>
                <a:latin typeface="Calibri" panose="020F0502020204030204" pitchFamily="34" charset="0"/>
                <a:cs typeface="Calibri" panose="020F0502020204030204" pitchFamily="34" charset="0"/>
              </a:rPr>
              <a:t>Rieseberg</a:t>
            </a:r>
            <a:r>
              <a:rPr lang="en-GB" sz="1400" i="1" spc="0" dirty="0">
                <a:solidFill>
                  <a:schemeClr val="tx1"/>
                </a:solidFill>
                <a:latin typeface="Calibri" panose="020F0502020204030204" pitchFamily="34" charset="0"/>
                <a:cs typeface="Calibri" panose="020F0502020204030204" pitchFamily="34" charset="0"/>
              </a:rPr>
              <a:t> LH and </a:t>
            </a:r>
            <a:r>
              <a:rPr lang="en-GB" sz="1400" i="1" spc="0" dirty="0" err="1">
                <a:solidFill>
                  <a:schemeClr val="tx1"/>
                </a:solidFill>
                <a:latin typeface="Calibri" panose="020F0502020204030204" pitchFamily="34" charset="0"/>
                <a:cs typeface="Calibri" panose="020F0502020204030204" pitchFamily="34" charset="0"/>
              </a:rPr>
              <a:t>Struik</a:t>
            </a:r>
            <a:r>
              <a:rPr lang="en-GB" sz="1400" i="1" spc="0" dirty="0">
                <a:solidFill>
                  <a:schemeClr val="tx1"/>
                </a:solidFill>
                <a:latin typeface="Calibri" panose="020F0502020204030204" pitchFamily="34" charset="0"/>
                <a:cs typeface="Calibri" panose="020F0502020204030204" pitchFamily="34" charset="0"/>
              </a:rPr>
              <a:t> PC (2014). Increasing homogeneity in global food supplies and the implications for food security. PNAS 111(11): 4001-4006. </a:t>
            </a:r>
            <a:r>
              <a:rPr lang="en-GB" sz="1400" i="1" spc="0" dirty="0" err="1">
                <a:solidFill>
                  <a:schemeClr val="tx1"/>
                </a:solidFill>
                <a:latin typeface="Calibri" panose="020F0502020204030204" pitchFamily="34" charset="0"/>
                <a:cs typeface="Calibri" panose="020F0502020204030204" pitchFamily="34" charset="0"/>
              </a:rPr>
              <a:t>doi</a:t>
            </a:r>
            <a:r>
              <a:rPr lang="en-GB" sz="1400" i="1" spc="0" dirty="0">
                <a:solidFill>
                  <a:schemeClr val="tx1"/>
                </a:solidFill>
                <a:latin typeface="Calibri" panose="020F0502020204030204" pitchFamily="34" charset="0"/>
                <a:cs typeface="Calibri" panose="020F0502020204030204" pitchFamily="34" charset="0"/>
              </a:rPr>
              <a:t>: 10.1073/pnas.1313490111.</a:t>
            </a:r>
          </a:p>
        </p:txBody>
      </p:sp>
      <p:sp>
        <p:nvSpPr>
          <p:cNvPr id="3" name="Content Placeholder 2"/>
          <p:cNvSpPr>
            <a:spLocks noGrp="1"/>
          </p:cNvSpPr>
          <p:nvPr>
            <p:ph idx="1"/>
          </p:nvPr>
        </p:nvSpPr>
        <p:spPr/>
        <p:txBody>
          <a:bodyPr/>
          <a:lstStyle/>
          <a:p>
            <a:endParaRPr lang="en-GB" dirty="0"/>
          </a:p>
        </p:txBody>
      </p:sp>
      <p:sp>
        <p:nvSpPr>
          <p:cNvPr id="4" name="Footer Placeholder 3"/>
          <p:cNvSpPr>
            <a:spLocks noGrp="1"/>
          </p:cNvSpPr>
          <p:nvPr>
            <p:ph type="ftr" sz="quarter" idx="11"/>
          </p:nvPr>
        </p:nvSpPr>
        <p:spPr>
          <a:xfrm>
            <a:off x="0" y="6533718"/>
            <a:ext cx="1721523" cy="320040"/>
          </a:xfrm>
        </p:spPr>
        <p:txBody>
          <a:bodyPr/>
          <a:lstStyle/>
          <a:p>
            <a:r>
              <a:rPr lang="en-US" smtClean="0"/>
              <a:t>(c) Suzanne Piscopo, 2021</a:t>
            </a:r>
            <a:endParaRPr lang="en-US" dirty="0"/>
          </a:p>
        </p:txBody>
      </p:sp>
      <p:pic>
        <p:nvPicPr>
          <p:cNvPr id="5" name="Picture 4"/>
          <p:cNvPicPr/>
          <p:nvPr/>
        </p:nvPicPr>
        <p:blipFill rotWithShape="1">
          <a:blip r:embed="rId2" cstate="print">
            <a:extLst>
              <a:ext uri="{28A0092B-C50C-407E-A947-70E740481C1C}">
                <a14:useLocalDpi xmlns:a14="http://schemas.microsoft.com/office/drawing/2010/main"/>
              </a:ext>
            </a:extLst>
          </a:blip>
          <a:srcRect/>
          <a:stretch/>
        </p:blipFill>
        <p:spPr bwMode="auto">
          <a:xfrm>
            <a:off x="5118447" y="358219"/>
            <a:ext cx="6683911" cy="6179741"/>
          </a:xfrm>
          <a:prstGeom prst="rect">
            <a:avLst/>
          </a:prstGeom>
          <a:ln w="12700">
            <a:solidFill>
              <a:schemeClr val="accent1">
                <a:lumMod val="75000"/>
              </a:schemeClr>
            </a:solidFill>
            <a:prstDash val="lgDash"/>
          </a:ln>
          <a:extLst>
            <a:ext uri="{53640926-AAD7-44D8-BBD7-CCE9431645EC}">
              <a14:shadowObscured xmlns:a14="http://schemas.microsoft.com/office/drawing/2010/main"/>
            </a:ext>
          </a:extLst>
        </p:spPr>
      </p:pic>
      <p:sp>
        <p:nvSpPr>
          <p:cNvPr id="6" name="Title 1"/>
          <p:cNvSpPr txBox="1">
            <a:spLocks/>
          </p:cNvSpPr>
          <p:nvPr/>
        </p:nvSpPr>
        <p:spPr>
          <a:xfrm>
            <a:off x="804672" y="2262433"/>
            <a:ext cx="3682487" cy="2630078"/>
          </a:xfrm>
          <a:prstGeom prst="rect">
            <a:avLst/>
          </a:prstGeom>
        </p:spPr>
        <p:txBody>
          <a:bodyPr vert="horz" lIns="228600" tIns="228600" rIns="228600" bIns="228600" rtlCol="0" anchor="ctr">
            <a:noAutofit/>
          </a:bodyPr>
          <a:lstStyle>
            <a:lvl1pPr algn="ctr" defTabSz="914400" rtl="0" eaLnBrk="1" latinLnBrk="0" hangingPunct="1">
              <a:lnSpc>
                <a:spcPct val="85000"/>
              </a:lnSpc>
              <a:spcBef>
                <a:spcPct val="0"/>
              </a:spcBef>
              <a:buNone/>
              <a:defRPr sz="4000" b="0" i="0" kern="1200" cap="none" spc="-150">
                <a:solidFill>
                  <a:srgbClr val="FFFEFF"/>
                </a:solidFill>
                <a:effectLst/>
                <a:latin typeface="+mj-lt"/>
                <a:ea typeface="+mj-ea"/>
                <a:cs typeface="+mj-cs"/>
              </a:defRPr>
            </a:lvl1pPr>
          </a:lstStyle>
          <a:p>
            <a:r>
              <a:rPr lang="en-GB" sz="3900" b="1" dirty="0" smtClean="0">
                <a:solidFill>
                  <a:schemeClr val="tx1"/>
                </a:solidFill>
              </a:rPr>
              <a:t>SFNE promoting global citizens</a:t>
            </a:r>
            <a:br>
              <a:rPr lang="en-GB" sz="3900" b="1" dirty="0" smtClean="0">
                <a:solidFill>
                  <a:schemeClr val="tx1"/>
                </a:solidFill>
              </a:rPr>
            </a:br>
            <a:r>
              <a:rPr lang="en-GB" sz="3900" b="1" dirty="0" smtClean="0">
                <a:solidFill>
                  <a:schemeClr val="tx1"/>
                </a:solidFill>
              </a:rPr>
              <a:t>THE FACTS!!</a:t>
            </a:r>
            <a:endParaRPr lang="en-GB" sz="3900" b="1" dirty="0">
              <a:solidFill>
                <a:schemeClr val="tx1"/>
              </a:solidFill>
            </a:endParaRPr>
          </a:p>
        </p:txBody>
      </p:sp>
    </p:spTree>
    <p:extLst>
      <p:ext uri="{BB962C8B-B14F-4D97-AF65-F5344CB8AC3E}">
        <p14:creationId xmlns:p14="http://schemas.microsoft.com/office/powerpoint/2010/main" val="4884220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Footer Placeholder 3"/>
          <p:cNvSpPr>
            <a:spLocks noGrp="1"/>
          </p:cNvSpPr>
          <p:nvPr>
            <p:ph type="ftr" sz="quarter" idx="11"/>
          </p:nvPr>
        </p:nvSpPr>
        <p:spPr>
          <a:xfrm>
            <a:off x="10378895" y="6537960"/>
            <a:ext cx="1815791" cy="320040"/>
          </a:xfrm>
        </p:spPr>
        <p:txBody>
          <a:bodyPr/>
          <a:lstStyle/>
          <a:p>
            <a:r>
              <a:rPr lang="en-US" dirty="0" smtClean="0"/>
              <a:t>(c) Suzanne Piscopo, 2021</a:t>
            </a:r>
            <a:endParaRPr lang="en-US"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993" y="1595890"/>
            <a:ext cx="5931406" cy="4448554"/>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59586" y="1579349"/>
            <a:ext cx="5931405" cy="4448554"/>
          </a:xfrm>
          <a:prstGeom prst="rect">
            <a:avLst/>
          </a:prstGeom>
        </p:spPr>
      </p:pic>
      <p:sp>
        <p:nvSpPr>
          <p:cNvPr id="7" name="Rectangle 6"/>
          <p:cNvSpPr/>
          <p:nvPr/>
        </p:nvSpPr>
        <p:spPr>
          <a:xfrm>
            <a:off x="123993" y="357813"/>
            <a:ext cx="11819767" cy="707886"/>
          </a:xfrm>
          <a:prstGeom prst="rect">
            <a:avLst/>
          </a:prstGeom>
        </p:spPr>
        <p:txBody>
          <a:bodyPr wrap="square">
            <a:spAutoFit/>
          </a:bodyPr>
          <a:lstStyle/>
          <a:p>
            <a:pPr lvl="0" defTabSz="914400">
              <a:defRPr/>
            </a:pPr>
            <a:r>
              <a:rPr lang="en-GB" sz="4000" b="1" i="1" dirty="0" smtClean="0">
                <a:solidFill>
                  <a:srgbClr val="00B0F0"/>
                </a:solidFill>
                <a:latin typeface="Calibri" panose="020F0502020204030204" pitchFamily="34" charset="0"/>
              </a:rPr>
              <a:t>Choose to sustain </a:t>
            </a:r>
            <a:r>
              <a:rPr lang="en-GB" sz="4000" b="1" dirty="0" smtClean="0">
                <a:latin typeface="Calibri" panose="020F0502020204030204" pitchFamily="34" charset="0"/>
              </a:rPr>
              <a:t>campaign by youth for peers (Malta)</a:t>
            </a:r>
            <a:endParaRPr lang="en-GB" sz="4000" b="1" dirty="0">
              <a:latin typeface="Calibri" panose="020F0502020204030204" pitchFamily="34" charset="0"/>
            </a:endParaRPr>
          </a:p>
        </p:txBody>
      </p:sp>
    </p:spTree>
    <p:extLst>
      <p:ext uri="{BB962C8B-B14F-4D97-AF65-F5344CB8AC3E}">
        <p14:creationId xmlns:p14="http://schemas.microsoft.com/office/powerpoint/2010/main" val="23827306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Content Placeholder 4"/>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69544" y="3341440"/>
            <a:ext cx="4804113" cy="3603084"/>
          </a:xfrm>
          <a:prstGeom prst="rect">
            <a:avLst/>
          </a:prstGeom>
        </p:spPr>
      </p:pic>
      <p:sp>
        <p:nvSpPr>
          <p:cNvPr id="4" name="Footer Placeholder 3"/>
          <p:cNvSpPr>
            <a:spLocks noGrp="1"/>
          </p:cNvSpPr>
          <p:nvPr>
            <p:ph type="ftr" sz="quarter" idx="11"/>
          </p:nvPr>
        </p:nvSpPr>
        <p:spPr>
          <a:xfrm>
            <a:off x="10388338" y="6537960"/>
            <a:ext cx="1803662" cy="320040"/>
          </a:xfrm>
        </p:spPr>
        <p:txBody>
          <a:bodyPr/>
          <a:lstStyle/>
          <a:p>
            <a:r>
              <a:rPr lang="en-US" smtClean="0"/>
              <a:t>(c) Suzanne Piscopo, 2021</a:t>
            </a:r>
            <a:endParaRPr lang="en-US"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545" y="0"/>
            <a:ext cx="4804113" cy="3444803"/>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26662" y="-1"/>
            <a:ext cx="5065338" cy="3383471"/>
          </a:xfrm>
          <a:prstGeom prst="rect">
            <a:avLst/>
          </a:prstGeom>
        </p:spPr>
      </p:pic>
      <p:pic>
        <p:nvPicPr>
          <p:cNvPr id="8" name="Picture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126663" y="3339392"/>
            <a:ext cx="5065337" cy="3478540"/>
          </a:xfrm>
          <a:prstGeom prst="rect">
            <a:avLst/>
          </a:prstGeom>
        </p:spPr>
      </p:pic>
      <p:sp>
        <p:nvSpPr>
          <p:cNvPr id="9" name="Rectangle 8"/>
          <p:cNvSpPr/>
          <p:nvPr/>
        </p:nvSpPr>
        <p:spPr>
          <a:xfrm>
            <a:off x="4873659" y="13094"/>
            <a:ext cx="2253004" cy="6863417"/>
          </a:xfrm>
          <a:prstGeom prst="rect">
            <a:avLst/>
          </a:prstGeom>
        </p:spPr>
        <p:txBody>
          <a:bodyPr wrap="square">
            <a:spAutoFit/>
          </a:bodyPr>
          <a:lstStyle/>
          <a:p>
            <a:pPr lvl="0" algn="ctr" defTabSz="914400">
              <a:defRPr/>
            </a:pPr>
            <a:r>
              <a:rPr lang="en-GB" sz="4000" b="1" i="1" dirty="0" smtClean="0">
                <a:solidFill>
                  <a:srgbClr val="00B0F0"/>
                </a:solidFill>
                <a:latin typeface="Calibri" panose="020F0502020204030204" pitchFamily="34" charset="0"/>
              </a:rPr>
              <a:t>Seasonal food</a:t>
            </a:r>
          </a:p>
          <a:p>
            <a:pPr lvl="0" algn="ctr" defTabSz="914400">
              <a:defRPr/>
            </a:pPr>
            <a:endParaRPr lang="en-GB" sz="4000" b="1" i="1" dirty="0">
              <a:solidFill>
                <a:srgbClr val="00B0F0"/>
              </a:solidFill>
              <a:latin typeface="Calibri" panose="020F0502020204030204" pitchFamily="34" charset="0"/>
            </a:endParaRPr>
          </a:p>
          <a:p>
            <a:pPr lvl="0" algn="ctr" defTabSz="914400">
              <a:defRPr/>
            </a:pPr>
            <a:r>
              <a:rPr lang="en-GB" sz="4000" b="1" i="1" dirty="0" smtClean="0">
                <a:solidFill>
                  <a:srgbClr val="00B0F0"/>
                </a:solidFill>
                <a:latin typeface="Calibri" panose="020F0502020204030204" pitchFamily="34" charset="0"/>
              </a:rPr>
              <a:t>Local food vs imported foods </a:t>
            </a:r>
          </a:p>
          <a:p>
            <a:pPr lvl="0" algn="ctr" defTabSz="914400">
              <a:defRPr/>
            </a:pPr>
            <a:endParaRPr lang="en-GB" sz="4000" b="1" i="1" dirty="0">
              <a:solidFill>
                <a:srgbClr val="00B050"/>
              </a:solidFill>
              <a:latin typeface="Calibri" panose="020F0502020204030204" pitchFamily="34" charset="0"/>
            </a:endParaRPr>
          </a:p>
          <a:p>
            <a:pPr lvl="0" algn="ctr" defTabSz="914400">
              <a:defRPr/>
            </a:pPr>
            <a:r>
              <a:rPr lang="en-GB" sz="4000" b="1" i="1" dirty="0">
                <a:solidFill>
                  <a:srgbClr val="00B0F0"/>
                </a:solidFill>
                <a:latin typeface="Calibri" panose="020F0502020204030204" pitchFamily="34" charset="0"/>
              </a:rPr>
              <a:t>F</a:t>
            </a:r>
            <a:r>
              <a:rPr lang="en-GB" sz="4000" b="1" i="1" dirty="0" smtClean="0">
                <a:solidFill>
                  <a:srgbClr val="00B0F0"/>
                </a:solidFill>
                <a:latin typeface="Calibri" panose="020F0502020204030204" pitchFamily="34" charset="0"/>
              </a:rPr>
              <a:t>ood miles</a:t>
            </a:r>
          </a:p>
          <a:p>
            <a:pPr lvl="0" algn="ctr" defTabSz="914400">
              <a:defRPr/>
            </a:pPr>
            <a:r>
              <a:rPr lang="en-GB" sz="4000" b="1" dirty="0" smtClean="0">
                <a:latin typeface="Calibri" panose="020F0502020204030204" pitchFamily="34" charset="0"/>
              </a:rPr>
              <a:t>(Malta)</a:t>
            </a:r>
            <a:endParaRPr lang="en-GB" sz="4000" b="1" dirty="0">
              <a:latin typeface="Calibri" panose="020F0502020204030204" pitchFamily="34" charset="0"/>
            </a:endParaRPr>
          </a:p>
        </p:txBody>
      </p:sp>
    </p:spTree>
    <p:extLst>
      <p:ext uri="{BB962C8B-B14F-4D97-AF65-F5344CB8AC3E}">
        <p14:creationId xmlns:p14="http://schemas.microsoft.com/office/powerpoint/2010/main" val="21498869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ood, Fork, Knife, Table, Plate, Hung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688154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C3440F0-A39C-42F3-B093-47C08C3399BA}"/>
              </a:ext>
            </a:extLst>
          </p:cNvPr>
          <p:cNvSpPr txBox="1"/>
          <p:nvPr/>
        </p:nvSpPr>
        <p:spPr>
          <a:xfrm>
            <a:off x="663731" y="1913889"/>
            <a:ext cx="6291758" cy="353943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smtClean="0">
              <a:ln>
                <a:noFill/>
              </a:ln>
              <a:effectLst/>
              <a:uLnTx/>
              <a:uFillTx/>
              <a:latin typeface="Calibri" panose="020F0502020204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effectLst/>
                <a:uLnTx/>
                <a:uFillTx/>
                <a:latin typeface="Calibri" panose="020F0502020204030204" pitchFamily="34" charset="0"/>
                <a:ea typeface="+mn-ea"/>
                <a:cs typeface="+mn-cs"/>
              </a:rPr>
              <a:t>“</a:t>
            </a:r>
            <a:r>
              <a:rPr kumimoji="0" lang="en-US" sz="2800" b="0" i="0" u="none" strike="noStrike" kern="1200" cap="none" spc="0" normalizeH="0" baseline="0" noProof="0" dirty="0">
                <a:ln>
                  <a:noFill/>
                </a:ln>
                <a:effectLst/>
                <a:uLnTx/>
                <a:uFillTx/>
                <a:latin typeface="Calibri" panose="020F0502020204030204" pitchFamily="34" charset="0"/>
                <a:ea typeface="+mn-ea"/>
                <a:cs typeface="+mn-cs"/>
              </a:rPr>
              <a:t>A locally available least-cost healthy diet based on today’s prices and </a:t>
            </a:r>
            <a:r>
              <a:rPr kumimoji="0" lang="en-US" sz="2800" b="0" i="0" u="none" strike="noStrike" kern="1200" cap="none" spc="0" normalizeH="0" baseline="0" noProof="0" dirty="0" smtClean="0">
                <a:ln>
                  <a:noFill/>
                </a:ln>
                <a:effectLst/>
                <a:uLnTx/>
                <a:uFillTx/>
                <a:latin typeface="Calibri" panose="020F0502020204030204" pitchFamily="34" charset="0"/>
                <a:ea typeface="+mn-ea"/>
                <a:cs typeface="+mn-cs"/>
              </a:rPr>
              <a:t>                        patterns </a:t>
            </a:r>
            <a:r>
              <a:rPr kumimoji="0" lang="en-US" sz="2800" b="0" i="0" u="none" strike="noStrike" kern="1200" cap="none" spc="0" normalizeH="0" baseline="0" noProof="0" dirty="0">
                <a:ln>
                  <a:noFill/>
                </a:ln>
                <a:effectLst/>
                <a:uLnTx/>
                <a:uFillTx/>
                <a:latin typeface="Calibri" panose="020F0502020204030204" pitchFamily="34" charset="0"/>
                <a:ea typeface="+mn-ea"/>
                <a:cs typeface="+mn-cs"/>
              </a:rPr>
              <a:t>of consumption is </a:t>
            </a:r>
            <a:r>
              <a:rPr kumimoji="0" lang="en-US" sz="2800" b="0" i="0" u="none" strike="noStrike" kern="1200" cap="none" spc="0" normalizeH="0" baseline="0" noProof="0" dirty="0" smtClean="0">
                <a:ln>
                  <a:noFill/>
                </a:ln>
                <a:effectLst/>
                <a:uLnTx/>
                <a:uFillTx/>
                <a:latin typeface="Calibri" panose="020F0502020204030204" pitchFamily="34" charset="0"/>
                <a:ea typeface="+mn-ea"/>
                <a:cs typeface="+mn-cs"/>
              </a:rPr>
              <a:t>                           already </a:t>
            </a:r>
            <a:r>
              <a:rPr kumimoji="0" lang="en-US" sz="2800" b="0" i="0" u="none" strike="noStrike" kern="1200" cap="none" spc="0" normalizeH="0" baseline="0" noProof="0" dirty="0">
                <a:ln>
                  <a:noFill/>
                </a:ln>
                <a:effectLst/>
                <a:uLnTx/>
                <a:uFillTx/>
                <a:latin typeface="Calibri" panose="020F0502020204030204" pitchFamily="34" charset="0"/>
                <a:ea typeface="+mn-ea"/>
                <a:cs typeface="+mn-cs"/>
              </a:rPr>
              <a:t>unaffordable for an estimated </a:t>
            </a:r>
            <a:r>
              <a:rPr kumimoji="0" lang="en-US" sz="2800" b="0" i="0" u="none" strike="noStrike" kern="1200" cap="none" spc="0" normalizeH="0" baseline="0" noProof="0" dirty="0" smtClean="0">
                <a:ln>
                  <a:noFill/>
                </a:ln>
                <a:effectLst/>
                <a:uLnTx/>
                <a:uFillTx/>
                <a:latin typeface="Calibri" panose="020F0502020204030204" pitchFamily="34" charset="0"/>
                <a:ea typeface="+mn-ea"/>
                <a:cs typeface="+mn-cs"/>
              </a:rPr>
              <a:t>              three </a:t>
            </a:r>
            <a:r>
              <a:rPr kumimoji="0" lang="en-US" sz="2800" b="0" i="0" u="none" strike="noStrike" kern="1200" cap="none" spc="0" normalizeH="0" baseline="0" noProof="0" dirty="0">
                <a:ln>
                  <a:noFill/>
                </a:ln>
                <a:effectLst/>
                <a:uLnTx/>
                <a:uFillTx/>
                <a:latin typeface="Calibri" panose="020F0502020204030204" pitchFamily="34" charset="0"/>
                <a:ea typeface="+mn-ea"/>
                <a:cs typeface="+mn-cs"/>
              </a:rPr>
              <a:t>billion </a:t>
            </a:r>
            <a:r>
              <a:rPr kumimoji="0" lang="en-US" sz="2800" b="0" i="0" u="none" strike="noStrike" kern="1200" cap="none" spc="0" normalizeH="0" baseline="0" noProof="0" dirty="0" smtClean="0">
                <a:ln>
                  <a:noFill/>
                </a:ln>
                <a:effectLst/>
                <a:uLnTx/>
                <a:uFillTx/>
                <a:latin typeface="Calibri" panose="020F0502020204030204" pitchFamily="34" charset="0"/>
                <a:ea typeface="+mn-ea"/>
                <a:cs typeface="+mn-cs"/>
              </a:rPr>
              <a:t>people around </a:t>
            </a:r>
            <a:r>
              <a:rPr kumimoji="0" lang="en-US" sz="2800" b="0" i="0" u="none" strike="noStrike" kern="1200" cap="none" spc="0" normalizeH="0" baseline="0" noProof="0" dirty="0">
                <a:ln>
                  <a:noFill/>
                </a:ln>
                <a:effectLst/>
                <a:uLnTx/>
                <a:uFillTx/>
                <a:latin typeface="Calibri" panose="020F0502020204030204" pitchFamily="34" charset="0"/>
                <a:ea typeface="+mn-ea"/>
                <a:cs typeface="+mn-cs"/>
              </a:rPr>
              <a:t>the </a:t>
            </a:r>
            <a:r>
              <a:rPr kumimoji="0" lang="en-US" sz="2800" b="0" i="0" u="none" strike="noStrike" kern="1200" cap="none" spc="0" normalizeH="0" baseline="0" noProof="0" dirty="0" smtClean="0">
                <a:ln>
                  <a:noFill/>
                </a:ln>
                <a:effectLst/>
                <a:uLnTx/>
                <a:uFillTx/>
                <a:latin typeface="Calibri" panose="020F0502020204030204" pitchFamily="34" charset="0"/>
                <a:ea typeface="+mn-ea"/>
                <a:cs typeface="+mn-cs"/>
              </a:rPr>
              <a:t>world.” (p.120)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effectLst/>
              <a:uLnTx/>
              <a:uFillTx/>
              <a:latin typeface="Calibri" panose="020F0502020204030204" pitchFamily="34" charset="0"/>
              <a:ea typeface="+mn-ea"/>
              <a:cs typeface="+mn-cs"/>
            </a:endParaRPr>
          </a:p>
        </p:txBody>
      </p:sp>
      <p:sp>
        <p:nvSpPr>
          <p:cNvPr id="6" name="Content Placeholder 2">
            <a:extLst>
              <a:ext uri="{FF2B5EF4-FFF2-40B4-BE49-F238E27FC236}">
                <a16:creationId xmlns:a16="http://schemas.microsoft.com/office/drawing/2014/main" id="{462B4D01-7019-B84A-A9F3-B957B6EB10D3}"/>
              </a:ext>
            </a:extLst>
          </p:cNvPr>
          <p:cNvSpPr txBox="1">
            <a:spLocks/>
          </p:cNvSpPr>
          <p:nvPr/>
        </p:nvSpPr>
        <p:spPr>
          <a:xfrm>
            <a:off x="2139884" y="5100754"/>
            <a:ext cx="3160280" cy="3525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400" i="1" dirty="0" smtClean="0"/>
              <a:t>Global Panel. </a:t>
            </a:r>
            <a:r>
              <a:rPr lang="en-US" sz="1400" i="1" dirty="0"/>
              <a:t>(2020</a:t>
            </a:r>
            <a:r>
              <a:rPr lang="en-US" sz="1400" i="1" dirty="0" smtClean="0"/>
              <a:t>). Foresight 2.0 report</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1400" i="1" dirty="0"/>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400" b="0" i="1" u="none" strike="noStrike" kern="1200" cap="none" spc="0" normalizeH="0" baseline="0" noProof="0" dirty="0">
              <a:ln>
                <a:noFill/>
              </a:ln>
              <a:solidFill>
                <a:srgbClr val="CFB633"/>
              </a:solidFill>
              <a:effectLst/>
              <a:uLnTx/>
              <a:uFillTx/>
              <a:latin typeface="Calibri" panose="020F0502020204030204" pitchFamily="34" charset="0"/>
              <a:ea typeface="+mn-ea"/>
              <a:cs typeface="Calibri" panose="020F0502020204030204" pitchFamily="34" charset="0"/>
            </a:endParaRPr>
          </a:p>
        </p:txBody>
      </p:sp>
      <p:pic>
        <p:nvPicPr>
          <p:cNvPr id="3" name="Picture 2"/>
          <p:cNvPicPr>
            <a:picLocks noChangeAspect="1"/>
          </p:cNvPicPr>
          <p:nvPr/>
        </p:nvPicPr>
        <p:blipFill>
          <a:blip r:embed="rId4"/>
          <a:stretch>
            <a:fillRect/>
          </a:stretch>
        </p:blipFill>
        <p:spPr>
          <a:xfrm>
            <a:off x="10302076" y="6550613"/>
            <a:ext cx="1889924" cy="317019"/>
          </a:xfrm>
          <a:prstGeom prst="rect">
            <a:avLst/>
          </a:prstGeom>
        </p:spPr>
      </p:pic>
    </p:spTree>
    <p:extLst>
      <p:ext uri="{BB962C8B-B14F-4D97-AF65-F5344CB8AC3E}">
        <p14:creationId xmlns:p14="http://schemas.microsoft.com/office/powerpoint/2010/main" val="2644150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031" y="0"/>
            <a:ext cx="3903482" cy="1325563"/>
          </a:xfrm>
        </p:spPr>
        <p:txBody>
          <a:bodyPr>
            <a:normAutofit/>
          </a:bodyPr>
          <a:lstStyle/>
          <a:p>
            <a:pPr algn="ctr">
              <a:defRPr/>
            </a:pPr>
            <a:r>
              <a:rPr lang="en-GB" b="1" dirty="0">
                <a:latin typeface="Calibri" panose="020F0502020204030204" pitchFamily="34" charset="0"/>
                <a:ea typeface="+mn-ea"/>
                <a:cs typeface="+mn-cs"/>
              </a:rPr>
              <a:t>Hunger banquet</a:t>
            </a:r>
          </a:p>
        </p:txBody>
      </p:sp>
      <p:sp>
        <p:nvSpPr>
          <p:cNvPr id="3" name="Content Placeholder 2"/>
          <p:cNvSpPr>
            <a:spLocks noGrp="1"/>
          </p:cNvSpPr>
          <p:nvPr>
            <p:ph idx="1"/>
          </p:nvPr>
        </p:nvSpPr>
        <p:spPr>
          <a:xfrm>
            <a:off x="423421" y="977212"/>
            <a:ext cx="6759804" cy="5880787"/>
          </a:xfrm>
        </p:spPr>
        <p:txBody>
          <a:bodyPr>
            <a:normAutofit fontScale="55000" lnSpcReduction="20000"/>
          </a:bodyPr>
          <a:lstStyle/>
          <a:p>
            <a:pPr marL="0" indent="0">
              <a:buNone/>
            </a:pPr>
            <a:r>
              <a:rPr lang="en-GB" b="1" dirty="0"/>
              <a:t>Family </a:t>
            </a:r>
            <a:r>
              <a:rPr lang="en-GB" b="1" dirty="0" smtClean="0"/>
              <a:t>and </a:t>
            </a:r>
            <a:r>
              <a:rPr lang="en-GB" b="1" dirty="0"/>
              <a:t>Consumer Sciences Teachers FB group post </a:t>
            </a:r>
            <a:r>
              <a:rPr lang="en-GB" b="1" dirty="0" smtClean="0"/>
              <a:t>by Marissa </a:t>
            </a:r>
            <a:r>
              <a:rPr lang="en-GB" b="1" dirty="0"/>
              <a:t>Tate</a:t>
            </a:r>
          </a:p>
          <a:p>
            <a:pPr marL="0" indent="0">
              <a:buNone/>
            </a:pPr>
            <a:r>
              <a:rPr lang="en-GB" b="1" dirty="0" smtClean="0"/>
              <a:t>28 September 2021</a:t>
            </a:r>
            <a:endParaRPr lang="en-GB" b="1" dirty="0"/>
          </a:p>
          <a:p>
            <a:pPr marL="0" indent="0">
              <a:buNone/>
            </a:pPr>
            <a:r>
              <a:rPr lang="en-GB" sz="4400" dirty="0">
                <a:solidFill>
                  <a:srgbClr val="00B0F0"/>
                </a:solidFill>
              </a:rPr>
              <a:t>In my World Foods classes we had a hunger banquet! </a:t>
            </a:r>
            <a:r>
              <a:rPr lang="en-GB" dirty="0"/>
              <a:t>Students were randomly chosen to be a part of the rich class, the middle class, or the poor class. I gave out tickets to this banquet, and according to the shape that was on their ticket that is where they were supposed to sit. </a:t>
            </a:r>
            <a:r>
              <a:rPr lang="en-GB" dirty="0" smtClean="0"/>
              <a:t>in </a:t>
            </a:r>
            <a:r>
              <a:rPr lang="en-GB" dirty="0"/>
              <a:t>where they were sitting. The rich class had a table with linen tablecloths and it was all set up real fancy. Students quickly learned that there were some </a:t>
            </a:r>
            <a:r>
              <a:rPr lang="en-GB" dirty="0" smtClean="0"/>
              <a:t>disparities. The </a:t>
            </a:r>
            <a:r>
              <a:rPr lang="en-GB" dirty="0"/>
              <a:t>middle class had plastic tablecloths and plastic utensils, while the poor had nothing. Originally I planned to have them sit on the floor, but I didn’t want to make them do that. </a:t>
            </a:r>
            <a:r>
              <a:rPr lang="en-GB" dirty="0" smtClean="0"/>
              <a:t> We </a:t>
            </a:r>
            <a:r>
              <a:rPr lang="en-GB" dirty="0"/>
              <a:t>then started to talk about what classes they were a part of and moved onto the food portion of the </a:t>
            </a:r>
            <a:r>
              <a:rPr lang="en-GB" dirty="0" err="1" smtClean="0"/>
              <a:t>lesson.￼The</a:t>
            </a:r>
            <a:r>
              <a:rPr lang="en-GB" dirty="0" smtClean="0"/>
              <a:t> </a:t>
            </a:r>
            <a:r>
              <a:rPr lang="en-GB" dirty="0"/>
              <a:t>rich class experienced being waited on hand and foot while eating an appetizer, entree, and a dessert</a:t>
            </a:r>
            <a:r>
              <a:rPr lang="en-GB" dirty="0" smtClean="0"/>
              <a:t>! The </a:t>
            </a:r>
            <a:r>
              <a:rPr lang="en-GB" dirty="0"/>
              <a:t>middle class had to come up to the stove to be served their spaghetti and bread stick. </a:t>
            </a:r>
            <a:r>
              <a:rPr lang="en-GB" dirty="0" smtClean="0"/>
              <a:t>The </a:t>
            </a:r>
            <a:r>
              <a:rPr lang="en-GB" dirty="0"/>
              <a:t>poor class were given hot dogs with white bread to use as their bun. </a:t>
            </a:r>
          </a:p>
          <a:p>
            <a:pPr marL="0" indent="0">
              <a:buNone/>
            </a:pPr>
            <a:r>
              <a:rPr lang="en-GB" sz="4400" dirty="0">
                <a:solidFill>
                  <a:srgbClr val="00B0F0"/>
                </a:solidFill>
              </a:rPr>
              <a:t>This lesson helped shine the light on struggles that hungry people deal with every day</a:t>
            </a:r>
            <a:r>
              <a:rPr lang="en-GB" sz="4400" dirty="0">
                <a:solidFill>
                  <a:srgbClr val="00B050"/>
                </a:solidFill>
              </a:rPr>
              <a:t>. </a:t>
            </a:r>
            <a:r>
              <a:rPr lang="en-GB" dirty="0"/>
              <a:t>We learned that we are so lucky to have an opportunity to do an exercise like this, and that we do not live everyday in poverty and famine. ￼￼￼￼￼￼</a:t>
            </a:r>
          </a:p>
          <a:p>
            <a:pPr marL="0" indent="0">
              <a:buNone/>
            </a:pPr>
            <a:r>
              <a:rPr lang="en-GB" sz="4400" dirty="0">
                <a:solidFill>
                  <a:srgbClr val="00B0F0"/>
                </a:solidFill>
              </a:rPr>
              <a:t>The students really liked this and they were very engaged in it! It was exciting to see how they reacted when everyone got their food. They saw how unfair it was and I could tell it started to register in their minds. </a:t>
            </a:r>
          </a:p>
          <a:p>
            <a:pPr marL="0" indent="0">
              <a:buNone/>
            </a:pPr>
            <a:r>
              <a:rPr lang="en-GB" dirty="0"/>
              <a:t>We. Are. </a:t>
            </a:r>
            <a:r>
              <a:rPr lang="en-GB" dirty="0" err="1"/>
              <a:t>So.</a:t>
            </a:r>
            <a:r>
              <a:rPr lang="en-GB" dirty="0"/>
              <a:t> Blessed!</a:t>
            </a:r>
          </a:p>
          <a:p>
            <a:pPr marL="0" indent="0">
              <a:buNone/>
            </a:pPr>
            <a:endParaRPr lang="en-GB" dirty="0"/>
          </a:p>
        </p:txBody>
      </p:sp>
      <p:sp>
        <p:nvSpPr>
          <p:cNvPr id="4" name="Footer Placeholder 3"/>
          <p:cNvSpPr>
            <a:spLocks noGrp="1"/>
          </p:cNvSpPr>
          <p:nvPr>
            <p:ph type="ftr" sz="quarter" idx="11"/>
          </p:nvPr>
        </p:nvSpPr>
        <p:spPr>
          <a:xfrm>
            <a:off x="2905812" y="6492875"/>
            <a:ext cx="2427402"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mn-cs"/>
              </a:rPr>
              <a:t>(c) Suzanne Piscopo, 2021</a:t>
            </a: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026" name="Picture 2" descr="https://scontent.fmla3-1.fna.fbcdn.net/v/t1.6435-9/243537812_10215666020362853_2217136178822676529_n.jpg?_nc_cat=106&amp;ccb=1-5&amp;_nc_sid=b9115d&amp;_nc_ohc=Zofbps_pFkoAX_MUdn6&amp;tn=Xd_WFoqXXDQHQMb0&amp;_nc_ht=scontent.fmla3-1.fna&amp;oh=c8402d923e0f606b2a291aa5e7925506&amp;oe=617BAB0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92272" y="0"/>
            <a:ext cx="4499728" cy="33747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92272" y="3374798"/>
            <a:ext cx="4499728" cy="3483202"/>
          </a:xfrm>
          <a:prstGeom prst="rect">
            <a:avLst/>
          </a:prstGeom>
        </p:spPr>
      </p:pic>
    </p:spTree>
    <p:extLst>
      <p:ext uri="{BB962C8B-B14F-4D97-AF65-F5344CB8AC3E}">
        <p14:creationId xmlns:p14="http://schemas.microsoft.com/office/powerpoint/2010/main" val="16258789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7097602" y="3429000"/>
            <a:ext cx="5150178" cy="3413373"/>
          </a:xfrm>
          <a:prstGeom prst="rect">
            <a:avLst/>
          </a:prstGeom>
        </p:spPr>
      </p:pic>
      <p:sp>
        <p:nvSpPr>
          <p:cNvPr id="5" name="TextBox 4">
            <a:extLst>
              <a:ext uri="{FF2B5EF4-FFF2-40B4-BE49-F238E27FC236}">
                <a16:creationId xmlns:a16="http://schemas.microsoft.com/office/drawing/2014/main" id="{6C3440F0-A39C-42F3-B093-47C08C3399BA}"/>
              </a:ext>
            </a:extLst>
          </p:cNvPr>
          <p:cNvSpPr txBox="1"/>
          <p:nvPr/>
        </p:nvSpPr>
        <p:spPr>
          <a:xfrm>
            <a:off x="329938" y="817683"/>
            <a:ext cx="5944780" cy="30223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Calibri" panose="020F0502020204030204" pitchFamily="34" charset="0"/>
                <a:ea typeface="+mn-ea"/>
                <a:cs typeface="+mn-cs"/>
              </a:rPr>
              <a:t>The food sector is the </a:t>
            </a:r>
            <a:endParaRPr kumimoji="0" lang="en-US" sz="2800" b="0" i="0" u="none" strike="noStrike" kern="1200" cap="none" spc="0" normalizeH="0" baseline="0" noProof="0" dirty="0" smtClean="0">
              <a:ln>
                <a:noFill/>
              </a:ln>
              <a:effectLst/>
              <a:uLnTx/>
              <a:uFillTx/>
              <a:latin typeface="Calibri" panose="020F0502020204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effectLst/>
                <a:uLnTx/>
                <a:uFillTx/>
                <a:latin typeface="Calibri" panose="020F0502020204030204" pitchFamily="34" charset="0"/>
                <a:ea typeface="+mn-ea"/>
                <a:cs typeface="+mn-cs"/>
              </a:rPr>
              <a:t>world’s </a:t>
            </a:r>
            <a:r>
              <a:rPr kumimoji="0" lang="en-US" sz="2800" b="0" i="0" u="none" strike="noStrike" kern="1200" cap="none" spc="0" normalizeH="0" baseline="0" noProof="0" dirty="0">
                <a:ln>
                  <a:noFill/>
                </a:ln>
                <a:effectLst/>
                <a:uLnTx/>
                <a:uFillTx/>
                <a:latin typeface="Calibri" panose="020F0502020204030204" pitchFamily="34" charset="0"/>
                <a:ea typeface="+mn-ea"/>
                <a:cs typeface="+mn-cs"/>
              </a:rPr>
              <a:t>largest employer, </a:t>
            </a:r>
            <a:r>
              <a:rPr kumimoji="0" lang="en-US" sz="2800" b="0" i="0" u="none" strike="noStrike" kern="1200" cap="none" spc="0" normalizeH="0" baseline="0" noProof="0" dirty="0" smtClean="0">
                <a:ln>
                  <a:noFill/>
                </a:ln>
                <a:effectLst/>
                <a:uLnTx/>
                <a:uFillTx/>
                <a:latin typeface="Calibri" panose="020F0502020204030204" pitchFamily="34" charset="0"/>
                <a:ea typeface="+mn-ea"/>
                <a:cs typeface="+mn-cs"/>
              </a:rPr>
              <a:t>                                  with </a:t>
            </a:r>
            <a:r>
              <a:rPr kumimoji="0" lang="en-US" sz="2800" b="0" i="0" u="none" strike="noStrike" kern="1200" cap="none" spc="0" normalizeH="0" baseline="0" noProof="0" dirty="0">
                <a:ln>
                  <a:noFill/>
                </a:ln>
                <a:effectLst/>
                <a:uLnTx/>
                <a:uFillTx/>
                <a:latin typeface="Calibri" panose="020F0502020204030204" pitchFamily="34" charset="0"/>
                <a:ea typeface="+mn-ea"/>
                <a:cs typeface="+mn-cs"/>
              </a:rPr>
              <a:t>more than 2 billion people </a:t>
            </a:r>
            <a:endParaRPr kumimoji="0" lang="en-US" sz="2800" b="0" i="0" u="none" strike="noStrike" kern="1200" cap="none" spc="0" normalizeH="0" baseline="0" noProof="0" dirty="0" smtClean="0">
              <a:ln>
                <a:noFill/>
              </a:ln>
              <a:effectLst/>
              <a:uLnTx/>
              <a:uFillTx/>
              <a:latin typeface="Calibri" panose="020F0502020204030204" pitchFamily="34" charset="0"/>
              <a:ea typeface="+mn-ea"/>
              <a:cs typeface="+mn-cs"/>
            </a:endParaRPr>
          </a:p>
          <a:p>
            <a:pPr lvl="0" algn="ctr" defTabSz="914400">
              <a:lnSpc>
                <a:spcPct val="90000"/>
              </a:lnSpc>
              <a:defRPr/>
            </a:pPr>
            <a:r>
              <a:rPr kumimoji="0" lang="en-US" sz="2800" b="0" i="0" u="none" strike="noStrike" kern="1200" cap="none" spc="0" normalizeH="0" baseline="0" noProof="0" dirty="0" smtClean="0">
                <a:ln>
                  <a:noFill/>
                </a:ln>
                <a:effectLst/>
                <a:uLnTx/>
                <a:uFillTx/>
                <a:latin typeface="Calibri" panose="020F0502020204030204" pitchFamily="34" charset="0"/>
                <a:ea typeface="+mn-ea"/>
                <a:cs typeface="+mn-cs"/>
              </a:rPr>
              <a:t>working </a:t>
            </a:r>
            <a:r>
              <a:rPr kumimoji="0" lang="en-US" sz="2800" b="0" i="0" u="none" strike="noStrike" kern="1200" cap="none" spc="0" normalizeH="0" baseline="0" noProof="0" dirty="0">
                <a:ln>
                  <a:noFill/>
                </a:ln>
                <a:effectLst/>
                <a:uLnTx/>
                <a:uFillTx/>
                <a:latin typeface="Calibri" panose="020F0502020204030204" pitchFamily="34" charset="0"/>
                <a:ea typeface="+mn-ea"/>
                <a:cs typeface="+mn-cs"/>
              </a:rPr>
              <a:t>in </a:t>
            </a:r>
            <a:r>
              <a:rPr kumimoji="0" lang="en-US" sz="2800" b="0" i="0" u="none" strike="noStrike" kern="1200" cap="none" spc="0" normalizeH="0" baseline="0" noProof="0" dirty="0" smtClean="0">
                <a:ln>
                  <a:noFill/>
                </a:ln>
                <a:effectLst/>
                <a:uLnTx/>
                <a:uFillTx/>
                <a:latin typeface="Calibri" panose="020F0502020204030204" pitchFamily="34" charset="0"/>
                <a:ea typeface="+mn-ea"/>
                <a:cs typeface="+mn-cs"/>
              </a:rPr>
              <a:t>it!</a:t>
            </a:r>
            <a:r>
              <a:rPr lang="en-US" sz="1400" i="1" dirty="0">
                <a:solidFill>
                  <a:prstClr val="black"/>
                </a:solidFill>
                <a:latin typeface="Calibri" panose="020F0502020204030204" pitchFamily="34" charset="0"/>
                <a:cs typeface="Calibri" panose="020F0502020204030204" pitchFamily="34" charset="0"/>
              </a:rPr>
              <a:t> </a:t>
            </a:r>
            <a:endParaRPr lang="en-US" sz="1400" i="1" dirty="0" smtClean="0">
              <a:solidFill>
                <a:prstClr val="black"/>
              </a:solidFill>
              <a:latin typeface="Calibri" panose="020F0502020204030204" pitchFamily="34" charset="0"/>
              <a:cs typeface="Calibri" panose="020F0502020204030204" pitchFamily="34" charset="0"/>
            </a:endParaRPr>
          </a:p>
          <a:p>
            <a:pPr lvl="0" algn="ctr" defTabSz="914400">
              <a:lnSpc>
                <a:spcPct val="90000"/>
              </a:lnSpc>
              <a:defRPr/>
            </a:pPr>
            <a:endParaRPr lang="en-US" sz="1400" i="1" dirty="0">
              <a:solidFill>
                <a:prstClr val="black"/>
              </a:solidFill>
              <a:latin typeface="Calibri" panose="020F0502020204030204" pitchFamily="34" charset="0"/>
              <a:cs typeface="Calibri" panose="020F0502020204030204" pitchFamily="34" charset="0"/>
            </a:endParaRPr>
          </a:p>
          <a:p>
            <a:pPr lvl="0" algn="ctr" defTabSz="914400">
              <a:lnSpc>
                <a:spcPct val="90000"/>
              </a:lnSpc>
              <a:defRPr/>
            </a:pPr>
            <a:r>
              <a:rPr lang="en-US" sz="1400" i="1" dirty="0" smtClean="0">
                <a:solidFill>
                  <a:prstClr val="black"/>
                </a:solidFill>
                <a:latin typeface="Calibri" panose="020F0502020204030204" pitchFamily="34" charset="0"/>
                <a:cs typeface="Calibri" panose="020F0502020204030204" pitchFamily="34" charset="0"/>
              </a:rPr>
              <a:t>ILOSTAT </a:t>
            </a:r>
            <a:r>
              <a:rPr lang="en-US" sz="1400" i="1" dirty="0">
                <a:solidFill>
                  <a:prstClr val="black"/>
                </a:solidFill>
                <a:latin typeface="Calibri" panose="020F0502020204030204" pitchFamily="34" charset="0"/>
                <a:cs typeface="Calibri" panose="020F0502020204030204" pitchFamily="34" charset="0"/>
              </a:rPr>
              <a:t>(2019)</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smtClean="0">
              <a:ln>
                <a:noFill/>
              </a:ln>
              <a:effectLst/>
              <a:uLnTx/>
              <a:uFillTx/>
              <a:latin typeface="Calibri" panose="020F0502020204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effectLst/>
              <a:uLnTx/>
              <a:uFillTx/>
              <a:latin typeface="Calibri" panose="020F0502020204030204" pitchFamily="34" charset="0"/>
              <a:ea typeface="+mn-ea"/>
              <a:cs typeface="+mn-cs"/>
            </a:endParaRPr>
          </a:p>
        </p:txBody>
      </p:sp>
      <p:sp>
        <p:nvSpPr>
          <p:cNvPr id="6" name="Content Placeholder 2">
            <a:extLst>
              <a:ext uri="{FF2B5EF4-FFF2-40B4-BE49-F238E27FC236}">
                <a16:creationId xmlns:a16="http://schemas.microsoft.com/office/drawing/2014/main" id="{DF634287-BFD4-3D49-9BD1-6FCC40447850}"/>
              </a:ext>
            </a:extLst>
          </p:cNvPr>
          <p:cNvSpPr txBox="1">
            <a:spLocks/>
          </p:cNvSpPr>
          <p:nvPr/>
        </p:nvSpPr>
        <p:spPr>
          <a:xfrm>
            <a:off x="540860" y="2699553"/>
            <a:ext cx="3464076" cy="40979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400" b="0" i="1"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endParaRPr>
          </a:p>
        </p:txBody>
      </p:sp>
      <p:sp>
        <p:nvSpPr>
          <p:cNvPr id="2" name="Footer Placeholder 1"/>
          <p:cNvSpPr>
            <a:spLocks noGrp="1"/>
          </p:cNvSpPr>
          <p:nvPr>
            <p:ph type="ftr" sz="quarter" idx="11"/>
          </p:nvPr>
        </p:nvSpPr>
        <p:spPr>
          <a:xfrm>
            <a:off x="10023054" y="6477248"/>
            <a:ext cx="2224726"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mn-cs"/>
              </a:rPr>
              <a:t>(c) Suzanne Piscopo, 2021</a:t>
            </a: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Picture 2"/>
          <p:cNvPicPr>
            <a:picLocks noChangeAspect="1"/>
          </p:cNvPicPr>
          <p:nvPr/>
        </p:nvPicPr>
        <p:blipFill>
          <a:blip r:embed="rId4"/>
          <a:stretch>
            <a:fillRect/>
          </a:stretch>
        </p:blipFill>
        <p:spPr>
          <a:xfrm>
            <a:off x="0" y="3598851"/>
            <a:ext cx="4944359" cy="3296240"/>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97602" y="0"/>
            <a:ext cx="5150178" cy="3525625"/>
          </a:xfrm>
          <a:prstGeom prst="rect">
            <a:avLst/>
          </a:prstGeom>
        </p:spPr>
      </p:pic>
    </p:spTree>
    <p:extLst>
      <p:ext uri="{BB962C8B-B14F-4D97-AF65-F5344CB8AC3E}">
        <p14:creationId xmlns:p14="http://schemas.microsoft.com/office/powerpoint/2010/main" val="27696254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a:xfrm>
            <a:off x="385867" y="3176430"/>
            <a:ext cx="11369358" cy="3415352"/>
          </a:xfrm>
          <a:solidFill>
            <a:schemeClr val="bg1"/>
          </a:solidFill>
        </p:spPr>
        <p:txBody>
          <a:bodyPr anchor="t">
            <a:normAutofit lnSpcReduction="10000"/>
          </a:bodyPr>
          <a:lstStyle/>
          <a:p>
            <a:pPr eaLnBrk="0" fontAlgn="base" hangingPunct="0">
              <a:spcBef>
                <a:spcPct val="0"/>
              </a:spcBef>
              <a:spcAft>
                <a:spcPct val="0"/>
              </a:spcAft>
            </a:pPr>
            <a:r>
              <a:rPr lang="en-GB" sz="2400" dirty="0" smtClean="0">
                <a:solidFill>
                  <a:srgbClr val="303133"/>
                </a:solidFill>
                <a:latin typeface="Calibri" panose="020F0502020204030204" pitchFamily="34" charset="0"/>
                <a:cs typeface="Calibri" panose="020F0502020204030204" pitchFamily="34" charset="0"/>
              </a:rPr>
              <a:t>Initiative </a:t>
            </a:r>
            <a:r>
              <a:rPr lang="en-GB" sz="2400" dirty="0">
                <a:solidFill>
                  <a:srgbClr val="303133"/>
                </a:solidFill>
                <a:latin typeface="Calibri" panose="020F0502020204030204" pitchFamily="34" charset="0"/>
                <a:cs typeface="Calibri" panose="020F0502020204030204" pitchFamily="34" charset="0"/>
              </a:rPr>
              <a:t>that empowers at-risk youth through </a:t>
            </a:r>
            <a:r>
              <a:rPr lang="en-GB" sz="2400" dirty="0">
                <a:solidFill>
                  <a:srgbClr val="0070C0"/>
                </a:solidFill>
                <a:latin typeface="Calibri" panose="020F0502020204030204" pitchFamily="34" charset="0"/>
                <a:cs typeface="Calibri" panose="020F0502020204030204" pitchFamily="34" charset="0"/>
              </a:rPr>
              <a:t>food education in culinary schools and cafeterias. </a:t>
            </a:r>
          </a:p>
          <a:p>
            <a:pPr eaLnBrk="0" fontAlgn="base" hangingPunct="0">
              <a:spcBef>
                <a:spcPct val="0"/>
              </a:spcBef>
              <a:spcAft>
                <a:spcPct val="0"/>
              </a:spcAft>
            </a:pPr>
            <a:r>
              <a:rPr lang="en-GB" sz="2400" dirty="0" smtClean="0">
                <a:solidFill>
                  <a:srgbClr val="303133"/>
                </a:solidFill>
                <a:latin typeface="Calibri" panose="020F0502020204030204" pitchFamily="34" charset="0"/>
                <a:cs typeface="Calibri" panose="020F0502020204030204" pitchFamily="34" charset="0"/>
              </a:rPr>
              <a:t>Seeks to generate life opportunities by </a:t>
            </a:r>
            <a:r>
              <a:rPr lang="en-GB" sz="2400" dirty="0" smtClean="0">
                <a:solidFill>
                  <a:srgbClr val="0070C0"/>
                </a:solidFill>
                <a:latin typeface="Calibri" panose="020F0502020204030204" pitchFamily="34" charset="0"/>
                <a:cs typeface="Calibri" panose="020F0502020204030204" pitchFamily="34" charset="0"/>
              </a:rPr>
              <a:t>training young, low-income Bolivian youths as chefs and culinary entrepreneurs.</a:t>
            </a:r>
          </a:p>
          <a:p>
            <a:pPr eaLnBrk="0" fontAlgn="base" hangingPunct="0">
              <a:spcBef>
                <a:spcPct val="0"/>
              </a:spcBef>
              <a:spcAft>
                <a:spcPct val="0"/>
              </a:spcAft>
            </a:pPr>
            <a:r>
              <a:rPr lang="en-GB" sz="2400" dirty="0" smtClean="0">
                <a:solidFill>
                  <a:srgbClr val="303133"/>
                </a:solidFill>
                <a:latin typeface="Calibri" panose="020F0502020204030204" pitchFamily="34" charset="0"/>
                <a:cs typeface="Calibri" panose="020F0502020204030204" pitchFamily="34" charset="0"/>
              </a:rPr>
              <a:t>Aims </a:t>
            </a:r>
            <a:r>
              <a:rPr lang="en-GB" sz="2400" dirty="0">
                <a:solidFill>
                  <a:srgbClr val="303133"/>
                </a:solidFill>
                <a:latin typeface="Calibri" panose="020F0502020204030204" pitchFamily="34" charset="0"/>
                <a:cs typeface="Calibri" panose="020F0502020204030204" pitchFamily="34" charset="0"/>
              </a:rPr>
              <a:t>to </a:t>
            </a:r>
            <a:r>
              <a:rPr lang="en-GB" sz="2400" dirty="0">
                <a:solidFill>
                  <a:srgbClr val="0070C0"/>
                </a:solidFill>
                <a:latin typeface="Calibri" panose="020F0502020204030204" pitchFamily="34" charset="0"/>
                <a:cs typeface="Calibri" panose="020F0502020204030204" pitchFamily="34" charset="0"/>
              </a:rPr>
              <a:t>inspire revaluation of local production </a:t>
            </a:r>
            <a:r>
              <a:rPr lang="en-GB" sz="2400" dirty="0">
                <a:solidFill>
                  <a:srgbClr val="303133"/>
                </a:solidFill>
                <a:latin typeface="Calibri" panose="020F0502020204030204" pitchFamily="34" charset="0"/>
                <a:cs typeface="Calibri" panose="020F0502020204030204" pitchFamily="34" charset="0"/>
              </a:rPr>
              <a:t>and </a:t>
            </a:r>
            <a:r>
              <a:rPr lang="en-GB" sz="2400" dirty="0">
                <a:solidFill>
                  <a:srgbClr val="0070C0"/>
                </a:solidFill>
                <a:latin typeface="Calibri" panose="020F0502020204030204" pitchFamily="34" charset="0"/>
                <a:cs typeface="Calibri" panose="020F0502020204030204" pitchFamily="34" charset="0"/>
              </a:rPr>
              <a:t>promote healthy consumption of food </a:t>
            </a:r>
            <a:r>
              <a:rPr lang="en-GB" sz="2400" dirty="0">
                <a:solidFill>
                  <a:srgbClr val="303133"/>
                </a:solidFill>
                <a:latin typeface="Calibri" panose="020F0502020204030204" pitchFamily="34" charset="0"/>
                <a:cs typeface="Calibri" panose="020F0502020204030204" pitchFamily="34" charset="0"/>
              </a:rPr>
              <a:t>through their trained </a:t>
            </a:r>
            <a:r>
              <a:rPr lang="en-GB" sz="2400" dirty="0" smtClean="0">
                <a:solidFill>
                  <a:srgbClr val="303133"/>
                </a:solidFill>
                <a:latin typeface="Calibri" panose="020F0502020204030204" pitchFamily="34" charset="0"/>
                <a:cs typeface="Calibri" panose="020F0502020204030204" pitchFamily="34" charset="0"/>
              </a:rPr>
              <a:t>chefs and through programme graduates who </a:t>
            </a:r>
            <a:r>
              <a:rPr lang="en-GB" sz="2400" dirty="0" smtClean="0">
                <a:solidFill>
                  <a:srgbClr val="0070C0"/>
                </a:solidFill>
                <a:latin typeface="Calibri" panose="020F0502020204030204" pitchFamily="34" charset="0"/>
                <a:cs typeface="Calibri" panose="020F0502020204030204" pitchFamily="34" charset="0"/>
              </a:rPr>
              <a:t>establish successful businesses which bring sustainable income and offer food sourced/produced sustainably.</a:t>
            </a:r>
          </a:p>
          <a:p>
            <a:endParaRPr lang="en-GB" dirty="0"/>
          </a:p>
        </p:txBody>
      </p:sp>
      <p:sp>
        <p:nvSpPr>
          <p:cNvPr id="4" name="Footer Placeholder 3"/>
          <p:cNvSpPr>
            <a:spLocks noGrp="1"/>
          </p:cNvSpPr>
          <p:nvPr>
            <p:ph type="ftr" sz="quarter" idx="11"/>
          </p:nvPr>
        </p:nvSpPr>
        <p:spPr>
          <a:xfrm>
            <a:off x="10039546" y="6537960"/>
            <a:ext cx="2152454" cy="320040"/>
          </a:xfrm>
        </p:spPr>
        <p:txBody>
          <a:bodyPr/>
          <a:lstStyle/>
          <a:p>
            <a:r>
              <a:rPr lang="en-US" smtClean="0"/>
              <a:t>(c) Suzanne Piscopo, 2021</a:t>
            </a:r>
            <a:endParaRPr lang="en-US" dirty="0"/>
          </a:p>
        </p:txBody>
      </p:sp>
      <p:pic>
        <p:nvPicPr>
          <p:cNvPr id="8" name="Picture 7"/>
          <p:cNvPicPr/>
          <p:nvPr/>
        </p:nvPicPr>
        <p:blipFill rotWithShape="1">
          <a:blip r:embed="rId2" cstate="print">
            <a:extLst>
              <a:ext uri="{28A0092B-C50C-407E-A947-70E740481C1C}">
                <a14:useLocalDpi xmlns:a14="http://schemas.microsoft.com/office/drawing/2010/main"/>
              </a:ext>
            </a:extLst>
          </a:blip>
          <a:srcRect/>
          <a:stretch/>
        </p:blipFill>
        <p:spPr bwMode="auto">
          <a:xfrm>
            <a:off x="92343" y="98661"/>
            <a:ext cx="5246370" cy="3152775"/>
          </a:xfrm>
          <a:prstGeom prst="rect">
            <a:avLst/>
          </a:prstGeom>
          <a:ln>
            <a:noFill/>
          </a:ln>
          <a:extLst>
            <a:ext uri="{53640926-AAD7-44D8-BBD7-CCE9431645EC}">
              <a14:shadowObscured xmlns:a14="http://schemas.microsoft.com/office/drawing/2010/main"/>
            </a:ext>
          </a:extLst>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65222" y="391455"/>
            <a:ext cx="6580218" cy="2241387"/>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5183898" y="2632842"/>
            <a:ext cx="1558183" cy="307777"/>
          </a:xfrm>
          <a:prstGeom prst="rect">
            <a:avLst/>
          </a:prstGeom>
        </p:spPr>
        <p:txBody>
          <a:bodyPr wrap="none">
            <a:spAutoFit/>
          </a:bodyPr>
          <a:lstStyle/>
          <a:p>
            <a:r>
              <a:rPr lang="en-GB" sz="1400" i="1" dirty="0">
                <a:latin typeface="Calibri" panose="020F0502020204030204" pitchFamily="34" charset="0"/>
                <a:cs typeface="Calibri" panose="020F0502020204030204" pitchFamily="34" charset="0"/>
              </a:rPr>
              <a:t>Source: manqa.org</a:t>
            </a:r>
          </a:p>
        </p:txBody>
      </p:sp>
    </p:spTree>
    <p:extLst>
      <p:ext uri="{BB962C8B-B14F-4D97-AF65-F5344CB8AC3E}">
        <p14:creationId xmlns:p14="http://schemas.microsoft.com/office/powerpoint/2010/main" val="2664907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Footer Placeholder 3"/>
          <p:cNvSpPr>
            <a:spLocks noGrp="1"/>
          </p:cNvSpPr>
          <p:nvPr>
            <p:ph type="ftr" sz="quarter" idx="11"/>
          </p:nvPr>
        </p:nvSpPr>
        <p:spPr>
          <a:xfrm>
            <a:off x="10199802" y="6537960"/>
            <a:ext cx="1992198" cy="320040"/>
          </a:xfrm>
        </p:spPr>
        <p:txBody>
          <a:bodyPr/>
          <a:lstStyle/>
          <a:p>
            <a:r>
              <a:rPr lang="en-US" smtClean="0"/>
              <a:t>(c) Suzanne Piscopo, 2021</a:t>
            </a:r>
            <a:endParaRPr lang="en-US" dirty="0"/>
          </a:p>
        </p:txBody>
      </p:sp>
      <p:sp>
        <p:nvSpPr>
          <p:cNvPr id="5" name="Rectangle 1"/>
          <p:cNvSpPr>
            <a:spLocks noChangeArrowheads="1"/>
          </p:cNvSpPr>
          <p:nvPr/>
        </p:nvSpPr>
        <p:spPr bwMode="auto">
          <a:xfrm>
            <a:off x="389026" y="382429"/>
            <a:ext cx="11678989" cy="615553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defTabSz="914400" eaLnBrk="1" hangingPunct="1">
              <a:defRPr/>
            </a:pPr>
            <a:r>
              <a:rPr lang="en-US" altLang="en-US" sz="4000" b="1" dirty="0">
                <a:latin typeface="Calibri" panose="020F0502020204030204" pitchFamily="34" charset="0"/>
              </a:rPr>
              <a:t>How the Global Goals are </a:t>
            </a:r>
            <a:r>
              <a:rPr lang="en-US" altLang="en-US" sz="4000" b="1" dirty="0" smtClean="0">
                <a:latin typeface="Calibri" panose="020F0502020204030204" pitchFamily="34" charset="0"/>
              </a:rPr>
              <a:t>addressed at </a:t>
            </a:r>
            <a:r>
              <a:rPr lang="en-US" altLang="en-US" sz="4000" b="1" dirty="0" err="1" smtClean="0">
                <a:latin typeface="Calibri" panose="020F0502020204030204" pitchFamily="34" charset="0"/>
              </a:rPr>
              <a:t>Manq'a</a:t>
            </a:r>
            <a:r>
              <a:rPr lang="en-US" altLang="en-US" sz="4000" b="1" dirty="0" smtClean="0">
                <a:latin typeface="Calibri" panose="020F0502020204030204" pitchFamily="34" charset="0"/>
              </a:rPr>
              <a:t> </a:t>
            </a:r>
            <a:r>
              <a:rPr lang="en-US" altLang="en-US" sz="4000" b="1" dirty="0">
                <a:latin typeface="Calibri" panose="020F0502020204030204" pitchFamily="34" charset="0"/>
              </a:rPr>
              <a:t>schools </a:t>
            </a:r>
          </a:p>
          <a:p>
            <a:pPr lvl="0" defTabSz="914400"/>
            <a:endParaRPr lang="en-GB" altLang="en-US" sz="2400" b="1" dirty="0" smtClean="0">
              <a:solidFill>
                <a:schemeClr val="accent6">
                  <a:lumMod val="75000"/>
                </a:schemeClr>
              </a:solidFill>
              <a:latin typeface="Calibri" panose="020F0502020204030204" pitchFamily="34" charset="0"/>
              <a:cs typeface="Calibri" panose="020F0502020204030204" pitchFamily="34" charset="0"/>
            </a:endParaRPr>
          </a:p>
          <a:p>
            <a:pPr lvl="0" defTabSz="914400"/>
            <a:r>
              <a:rPr lang="en-GB" altLang="en-US" sz="2400" b="1" dirty="0" smtClean="0">
                <a:solidFill>
                  <a:schemeClr val="accent6">
                    <a:lumMod val="75000"/>
                  </a:schemeClr>
                </a:solidFill>
                <a:latin typeface="Calibri" panose="020F0502020204030204" pitchFamily="34" charset="0"/>
                <a:cs typeface="Calibri" panose="020F0502020204030204" pitchFamily="34" charset="0"/>
              </a:rPr>
              <a:t>Zero </a:t>
            </a:r>
            <a:r>
              <a:rPr lang="en-GB" altLang="en-US" sz="2400" b="1" dirty="0">
                <a:solidFill>
                  <a:schemeClr val="accent6">
                    <a:lumMod val="75000"/>
                  </a:schemeClr>
                </a:solidFill>
                <a:latin typeface="Calibri" panose="020F0502020204030204" pitchFamily="34" charset="0"/>
                <a:cs typeface="Calibri" panose="020F0502020204030204" pitchFamily="34" charset="0"/>
              </a:rPr>
              <a:t>Hunger</a:t>
            </a:r>
          </a:p>
          <a:p>
            <a:pPr lvl="0" defTabSz="914400"/>
            <a:r>
              <a:rPr lang="en-GB" altLang="en-US" sz="2400" dirty="0" smtClean="0">
                <a:solidFill>
                  <a:srgbClr val="303133"/>
                </a:solidFill>
                <a:latin typeface="Calibri" panose="020F0502020204030204" pitchFamily="34" charset="0"/>
                <a:cs typeface="Calibri" panose="020F0502020204030204" pitchFamily="34" charset="0"/>
              </a:rPr>
              <a:t>Teach </a:t>
            </a:r>
            <a:r>
              <a:rPr lang="en-GB" altLang="en-US" sz="2400" dirty="0">
                <a:solidFill>
                  <a:srgbClr val="303133"/>
                </a:solidFill>
                <a:latin typeface="Calibri" panose="020F0502020204030204" pitchFamily="34" charset="0"/>
                <a:cs typeface="Calibri" panose="020F0502020204030204" pitchFamily="34" charset="0"/>
              </a:rPr>
              <a:t>the basics of essential nutrition </a:t>
            </a:r>
            <a:r>
              <a:rPr lang="en-GB" altLang="en-US" sz="2400" dirty="0" smtClean="0">
                <a:solidFill>
                  <a:srgbClr val="303133"/>
                </a:solidFill>
                <a:latin typeface="Calibri" panose="020F0502020204030204" pitchFamily="34" charset="0"/>
                <a:cs typeface="Calibri" panose="020F0502020204030204" pitchFamily="34" charset="0"/>
              </a:rPr>
              <a:t>                                                                                                Cafeterias offer </a:t>
            </a:r>
            <a:r>
              <a:rPr lang="en-GB" altLang="en-US" sz="2400" dirty="0">
                <a:solidFill>
                  <a:srgbClr val="303133"/>
                </a:solidFill>
                <a:latin typeface="Calibri" panose="020F0502020204030204" pitchFamily="34" charset="0"/>
                <a:cs typeface="Calibri" panose="020F0502020204030204" pitchFamily="34" charset="0"/>
              </a:rPr>
              <a:t>affordable food to local </a:t>
            </a:r>
            <a:r>
              <a:rPr lang="en-GB" altLang="en-US" sz="2400" dirty="0" smtClean="0">
                <a:solidFill>
                  <a:srgbClr val="303133"/>
                </a:solidFill>
                <a:latin typeface="Calibri" panose="020F0502020204030204" pitchFamily="34" charset="0"/>
                <a:cs typeface="Calibri" panose="020F0502020204030204" pitchFamily="34" charset="0"/>
              </a:rPr>
              <a:t>communities</a:t>
            </a:r>
            <a:r>
              <a:rPr lang="en-GB" altLang="en-US" sz="2400" dirty="0">
                <a:solidFill>
                  <a:srgbClr val="303133"/>
                </a:solidFill>
                <a:latin typeface="Calibri" panose="020F0502020204030204" pitchFamily="34" charset="0"/>
                <a:cs typeface="Calibri" panose="020F0502020204030204" pitchFamily="34" charset="0"/>
              </a:rPr>
              <a:t>         </a:t>
            </a:r>
          </a:p>
          <a:p>
            <a:pPr lvl="0" defTabSz="914400"/>
            <a:endParaRPr lang="en-GB" altLang="en-US" sz="2400" dirty="0">
              <a:solidFill>
                <a:srgbClr val="303133"/>
              </a:solidFill>
              <a:latin typeface="Calibri" panose="020F0502020204030204" pitchFamily="34" charset="0"/>
              <a:cs typeface="Calibri" panose="020F0502020204030204" pitchFamily="34" charset="0"/>
            </a:endParaRPr>
          </a:p>
          <a:p>
            <a:pPr lvl="0" defTabSz="914400"/>
            <a:r>
              <a:rPr lang="en-GB" altLang="en-US" sz="2400" b="1" dirty="0">
                <a:solidFill>
                  <a:schemeClr val="accent6">
                    <a:lumMod val="75000"/>
                  </a:schemeClr>
                </a:solidFill>
                <a:latin typeface="Calibri" panose="020F0502020204030204" pitchFamily="34" charset="0"/>
                <a:cs typeface="Calibri" panose="020F0502020204030204" pitchFamily="34" charset="0"/>
              </a:rPr>
              <a:t>Quality Education</a:t>
            </a:r>
          </a:p>
          <a:p>
            <a:pPr lvl="0" defTabSz="914400"/>
            <a:r>
              <a:rPr lang="en-GB" altLang="en-US" sz="2400" dirty="0" smtClean="0">
                <a:solidFill>
                  <a:srgbClr val="303133"/>
                </a:solidFill>
                <a:latin typeface="Calibri" panose="020F0502020204030204" pitchFamily="34" charset="0"/>
                <a:cs typeface="Calibri" panose="020F0502020204030204" pitchFamily="34" charset="0"/>
              </a:rPr>
              <a:t>Train youth who have </a:t>
            </a:r>
            <a:r>
              <a:rPr lang="en-GB" altLang="en-US" sz="2400" dirty="0">
                <a:solidFill>
                  <a:srgbClr val="303133"/>
                </a:solidFill>
                <a:latin typeface="Calibri" panose="020F0502020204030204" pitchFamily="34" charset="0"/>
                <a:cs typeface="Calibri" panose="020F0502020204030204" pitchFamily="34" charset="0"/>
              </a:rPr>
              <a:t>limited access to technical skills training</a:t>
            </a:r>
            <a:r>
              <a:rPr lang="en-GB" altLang="en-US" sz="2400" dirty="0" smtClean="0">
                <a:solidFill>
                  <a:srgbClr val="303133"/>
                </a:solidFill>
                <a:latin typeface="Calibri" panose="020F0502020204030204" pitchFamily="34" charset="0"/>
                <a:cs typeface="Calibri" panose="020F0502020204030204" pitchFamily="34" charset="0"/>
              </a:rPr>
              <a:t>. </a:t>
            </a:r>
            <a:r>
              <a:rPr lang="en-GB" altLang="en-US" sz="2400" dirty="0">
                <a:solidFill>
                  <a:srgbClr val="303133"/>
                </a:solidFill>
                <a:latin typeface="Calibri" panose="020F0502020204030204" pitchFamily="34" charset="0"/>
                <a:cs typeface="Calibri" panose="020F0502020204030204" pitchFamily="34" charset="0"/>
              </a:rPr>
              <a:t>                                   </a:t>
            </a:r>
          </a:p>
          <a:p>
            <a:pPr lvl="0" defTabSz="914400"/>
            <a:endParaRPr lang="en-GB" altLang="en-US" sz="2400" dirty="0">
              <a:solidFill>
                <a:srgbClr val="303133"/>
              </a:solidFill>
              <a:latin typeface="Calibri" panose="020F0502020204030204" pitchFamily="34" charset="0"/>
              <a:cs typeface="Calibri" panose="020F0502020204030204" pitchFamily="34" charset="0"/>
            </a:endParaRPr>
          </a:p>
          <a:p>
            <a:pPr lvl="0" defTabSz="914400"/>
            <a:r>
              <a:rPr lang="en-GB" altLang="en-US" sz="2400" b="1" dirty="0">
                <a:solidFill>
                  <a:schemeClr val="accent6">
                    <a:lumMod val="75000"/>
                  </a:schemeClr>
                </a:solidFill>
                <a:latin typeface="Calibri" panose="020F0502020204030204" pitchFamily="34" charset="0"/>
                <a:cs typeface="Calibri" panose="020F0502020204030204" pitchFamily="34" charset="0"/>
              </a:rPr>
              <a:t>Decent Work and Economic Growth</a:t>
            </a:r>
          </a:p>
          <a:p>
            <a:pPr lvl="0" defTabSz="914400"/>
            <a:r>
              <a:rPr lang="en-GB" altLang="en-US" sz="2400" dirty="0" smtClean="0">
                <a:solidFill>
                  <a:srgbClr val="303133"/>
                </a:solidFill>
                <a:latin typeface="Calibri" panose="020F0502020204030204" pitchFamily="34" charset="0"/>
                <a:cs typeface="Calibri" panose="020F0502020204030204" pitchFamily="34" charset="0"/>
              </a:rPr>
              <a:t>Provide </a:t>
            </a:r>
            <a:r>
              <a:rPr lang="en-GB" altLang="en-US" sz="2400" dirty="0">
                <a:solidFill>
                  <a:srgbClr val="303133"/>
                </a:solidFill>
                <a:latin typeface="Calibri" panose="020F0502020204030204" pitchFamily="34" charset="0"/>
                <a:cs typeface="Calibri" panose="020F0502020204030204" pitchFamily="34" charset="0"/>
              </a:rPr>
              <a:t>the tools for building food start-ups </a:t>
            </a:r>
            <a:endParaRPr lang="en-GB" altLang="en-US" sz="2400" dirty="0" smtClean="0">
              <a:solidFill>
                <a:srgbClr val="303133"/>
              </a:solidFill>
              <a:latin typeface="Calibri" panose="020F0502020204030204" pitchFamily="34" charset="0"/>
              <a:cs typeface="Calibri" panose="020F0502020204030204" pitchFamily="34" charset="0"/>
            </a:endParaRPr>
          </a:p>
          <a:p>
            <a:pPr lvl="0" defTabSz="914400"/>
            <a:r>
              <a:rPr lang="en-GB" altLang="en-US" sz="2400" dirty="0" smtClean="0">
                <a:solidFill>
                  <a:srgbClr val="303133"/>
                </a:solidFill>
                <a:latin typeface="Calibri" panose="020F0502020204030204" pitchFamily="34" charset="0"/>
                <a:cs typeface="Calibri" panose="020F0502020204030204" pitchFamily="34" charset="0"/>
              </a:rPr>
              <a:t>Support </a:t>
            </a:r>
            <a:r>
              <a:rPr lang="en-GB" altLang="en-US" sz="2400" dirty="0">
                <a:solidFill>
                  <a:srgbClr val="303133"/>
                </a:solidFill>
                <a:latin typeface="Calibri" panose="020F0502020204030204" pitchFamily="34" charset="0"/>
                <a:cs typeface="Calibri" panose="020F0502020204030204" pitchFamily="34" charset="0"/>
              </a:rPr>
              <a:t>local </a:t>
            </a:r>
            <a:r>
              <a:rPr lang="en-GB" altLang="en-US" sz="2400" dirty="0" smtClean="0">
                <a:solidFill>
                  <a:srgbClr val="303133"/>
                </a:solidFill>
                <a:latin typeface="Calibri" panose="020F0502020204030204" pitchFamily="34" charset="0"/>
                <a:cs typeface="Calibri" panose="020F0502020204030204" pitchFamily="34" charset="0"/>
              </a:rPr>
              <a:t>farmers</a:t>
            </a:r>
            <a:endParaRPr lang="en-GB" altLang="en-US" sz="2400" b="1" dirty="0" smtClean="0">
              <a:solidFill>
                <a:srgbClr val="303133"/>
              </a:solidFill>
              <a:latin typeface="Calibri" panose="020F0502020204030204" pitchFamily="34" charset="0"/>
              <a:cs typeface="Calibri" panose="020F0502020204030204" pitchFamily="34" charset="0"/>
            </a:endParaRPr>
          </a:p>
          <a:p>
            <a:pPr lvl="0" defTabSz="914400"/>
            <a:endParaRPr lang="en-GB" altLang="en-US" sz="2400" b="1" dirty="0">
              <a:solidFill>
                <a:srgbClr val="303133"/>
              </a:solidFill>
              <a:latin typeface="Calibri" panose="020F0502020204030204" pitchFamily="34" charset="0"/>
              <a:cs typeface="Calibri" panose="020F0502020204030204" pitchFamily="34" charset="0"/>
            </a:endParaRPr>
          </a:p>
          <a:p>
            <a:pPr lvl="0" defTabSz="914400"/>
            <a:r>
              <a:rPr lang="en-GB" altLang="en-US" sz="2400" b="1" dirty="0" smtClean="0">
                <a:solidFill>
                  <a:schemeClr val="accent6">
                    <a:lumMod val="75000"/>
                  </a:schemeClr>
                </a:solidFill>
                <a:latin typeface="Calibri" panose="020F0502020204030204" pitchFamily="34" charset="0"/>
                <a:cs typeface="Calibri" panose="020F0502020204030204" pitchFamily="34" charset="0"/>
              </a:rPr>
              <a:t>Sustainable Consumption </a:t>
            </a:r>
            <a:r>
              <a:rPr lang="en-GB" altLang="en-US" sz="2400" b="1" dirty="0">
                <a:solidFill>
                  <a:schemeClr val="accent6">
                    <a:lumMod val="75000"/>
                  </a:schemeClr>
                </a:solidFill>
                <a:latin typeface="Calibri" panose="020F0502020204030204" pitchFamily="34" charset="0"/>
                <a:cs typeface="Calibri" panose="020F0502020204030204" pitchFamily="34" charset="0"/>
              </a:rPr>
              <a:t>and Production</a:t>
            </a:r>
          </a:p>
          <a:p>
            <a:pPr lvl="0" defTabSz="914400"/>
            <a:r>
              <a:rPr lang="en-GB" altLang="en-US" sz="2400" dirty="0" smtClean="0">
                <a:solidFill>
                  <a:srgbClr val="303133"/>
                </a:solidFill>
                <a:latin typeface="Calibri" panose="020F0502020204030204" pitchFamily="34" charset="0"/>
                <a:cs typeface="Calibri" panose="020F0502020204030204" pitchFamily="34" charset="0"/>
              </a:rPr>
              <a:t>Use only </a:t>
            </a:r>
            <a:r>
              <a:rPr lang="en-GB" altLang="en-US" sz="2400" dirty="0">
                <a:solidFill>
                  <a:srgbClr val="303133"/>
                </a:solidFill>
                <a:latin typeface="Calibri" panose="020F0502020204030204" pitchFamily="34" charset="0"/>
                <a:cs typeface="Calibri" panose="020F0502020204030204" pitchFamily="34" charset="0"/>
              </a:rPr>
              <a:t>organic and local products, helping to reduce both the freshwater pollution associated with pesticides and the CO2 emissions from long-distance transportation</a:t>
            </a:r>
            <a:r>
              <a:rPr lang="en-GB" altLang="en-US" sz="2400" dirty="0" smtClean="0">
                <a:solidFill>
                  <a:srgbClr val="303133"/>
                </a:solidFill>
                <a:latin typeface="Calibri" panose="020F0502020204030204" pitchFamily="34" charset="0"/>
                <a:cs typeface="Calibri" panose="020F0502020204030204" pitchFamily="34" charset="0"/>
              </a:rPr>
              <a:t>.</a:t>
            </a:r>
            <a:endParaRPr lang="en-US" altLang="en-US" sz="2400" dirty="0">
              <a:solidFill>
                <a:srgbClr val="303133"/>
              </a:solidFill>
              <a:latin typeface="Calibri" panose="020F0502020204030204" pitchFamily="34" charset="0"/>
              <a:cs typeface="Calibri" panose="020F0502020204030204" pitchFamily="34" charset="0"/>
            </a:endParaRPr>
          </a:p>
        </p:txBody>
      </p:sp>
      <p:pic>
        <p:nvPicPr>
          <p:cNvPr id="1028" name="Picture 4" descr="https://goexplorer.org/wp-content/uploads/2018/05/SDG8.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908254" y="3888192"/>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https://goexplorer.org/wp-content/uploads/2018/10/rsz_e_sdg-goals_icons-individual-rgb-12-e1538392196304.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908254" y="5195567"/>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goexplorer.org/wp-content/uploads/2018/05/SDG2.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925015" y="1238424"/>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SDG4 Quality educatio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908254" y="2545799"/>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39685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GB" b="1" dirty="0" smtClean="0">
                <a:solidFill>
                  <a:schemeClr val="tx1"/>
                </a:solidFill>
              </a:rPr>
              <a:t>Adopting a   food systems frame of mind</a:t>
            </a:r>
            <a:endParaRPr lang="en-GB" b="1" dirty="0">
              <a:solidFill>
                <a:schemeClr val="tx1"/>
              </a:solidFill>
            </a:endParaRPr>
          </a:p>
        </p:txBody>
      </p:sp>
      <p:sp>
        <p:nvSpPr>
          <p:cNvPr id="3" name="Content Placeholder 2"/>
          <p:cNvSpPr>
            <a:spLocks noGrp="1"/>
          </p:cNvSpPr>
          <p:nvPr>
            <p:ph idx="1"/>
          </p:nvPr>
        </p:nvSpPr>
        <p:spPr>
          <a:xfrm>
            <a:off x="4807670" y="803186"/>
            <a:ext cx="6825005" cy="1789185"/>
          </a:xfrm>
        </p:spPr>
        <p:txBody>
          <a:bodyPr/>
          <a:lstStyle/>
          <a:p>
            <a:pPr marL="342900" indent="-342900">
              <a:lnSpc>
                <a:spcPct val="100000"/>
              </a:lnSpc>
              <a:spcBef>
                <a:spcPts val="0"/>
              </a:spcBef>
              <a:buClr>
                <a:srgbClr val="00B0F0"/>
              </a:buClr>
              <a:buSzTx/>
              <a:defRPr/>
            </a:pPr>
            <a:r>
              <a:rPr lang="en-GB" sz="2800" dirty="0">
                <a:latin typeface="Calibri" panose="020F0502020204030204" pitchFamily="34" charset="0"/>
                <a:ea typeface="Calibri" panose="020F0502020204030204" pitchFamily="34" charset="0"/>
                <a:cs typeface="Calibri" panose="020F0502020204030204" pitchFamily="34" charset="0"/>
              </a:rPr>
              <a:t>UN Global Food Systems Summit in NY</a:t>
            </a:r>
          </a:p>
          <a:p>
            <a:pPr marL="342900" indent="-342900">
              <a:lnSpc>
                <a:spcPct val="100000"/>
              </a:lnSpc>
              <a:spcBef>
                <a:spcPts val="0"/>
              </a:spcBef>
              <a:buClr>
                <a:srgbClr val="00B0F0"/>
              </a:buClr>
              <a:buSzTx/>
              <a:defRPr/>
            </a:pPr>
            <a:r>
              <a:rPr lang="en-GB" sz="2800" dirty="0">
                <a:latin typeface="Calibri" panose="020F0502020204030204" pitchFamily="34" charset="0"/>
                <a:ea typeface="Calibri" panose="020F0502020204030204" pitchFamily="34" charset="0"/>
                <a:cs typeface="Calibri" panose="020F0502020204030204" pitchFamily="34" charset="0"/>
              </a:rPr>
              <a:t>September </a:t>
            </a:r>
            <a:r>
              <a:rPr lang="en-GB" sz="2800" dirty="0" smtClean="0">
                <a:latin typeface="Calibri" panose="020F0502020204030204" pitchFamily="34" charset="0"/>
                <a:ea typeface="Calibri" panose="020F0502020204030204" pitchFamily="34" charset="0"/>
                <a:cs typeface="Calibri" panose="020F0502020204030204" pitchFamily="34" charset="0"/>
              </a:rPr>
              <a:t>23, </a:t>
            </a:r>
            <a:r>
              <a:rPr lang="en-GB" sz="2800" dirty="0">
                <a:latin typeface="Calibri" panose="020F0502020204030204" pitchFamily="34" charset="0"/>
                <a:ea typeface="Calibri" panose="020F0502020204030204" pitchFamily="34" charset="0"/>
                <a:cs typeface="Calibri" panose="020F0502020204030204" pitchFamily="34" charset="0"/>
              </a:rPr>
              <a:t>2021</a:t>
            </a:r>
          </a:p>
          <a:p>
            <a:endParaRPr lang="en-GB" dirty="0"/>
          </a:p>
        </p:txBody>
      </p:sp>
      <p:sp>
        <p:nvSpPr>
          <p:cNvPr id="6" name="Footer Placeholder 5"/>
          <p:cNvSpPr>
            <a:spLocks noGrp="1"/>
          </p:cNvSpPr>
          <p:nvPr>
            <p:ph type="ftr" sz="quarter" idx="11"/>
          </p:nvPr>
        </p:nvSpPr>
        <p:spPr>
          <a:xfrm>
            <a:off x="10303496" y="6551117"/>
            <a:ext cx="1888503" cy="320040"/>
          </a:xfrm>
        </p:spPr>
        <p:txBody>
          <a:bodyPr/>
          <a:lstStyle/>
          <a:p>
            <a:r>
              <a:rPr lang="en-US" smtClean="0"/>
              <a:t>(c) Suzanne Piscopo, 2021</a:t>
            </a:r>
            <a:endParaRPr lang="en-US" dirty="0"/>
          </a:p>
        </p:txBody>
      </p:sp>
      <p:sp>
        <p:nvSpPr>
          <p:cNvPr id="4" name="Oval Callout 3"/>
          <p:cNvSpPr/>
          <p:nvPr/>
        </p:nvSpPr>
        <p:spPr>
          <a:xfrm>
            <a:off x="4939349" y="2359352"/>
            <a:ext cx="6853583" cy="3628647"/>
          </a:xfrm>
          <a:prstGeom prst="wedgeEllipseCallout">
            <a:avLst>
              <a:gd name="adj1" fmla="val 47747"/>
              <a:gd name="adj2" fmla="val 47952"/>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b="1" dirty="0" smtClean="0">
              <a:solidFill>
                <a:schemeClr val="tx1"/>
              </a:solidFill>
              <a:latin typeface="+mj-lt"/>
            </a:endParaRPr>
          </a:p>
          <a:p>
            <a:pPr algn="ctr"/>
            <a:r>
              <a:rPr lang="en-GB" sz="2800" b="1" dirty="0" smtClean="0">
                <a:solidFill>
                  <a:schemeClr val="tx1"/>
                </a:solidFill>
                <a:latin typeface="+mj-lt"/>
              </a:rPr>
              <a:t>Food </a:t>
            </a:r>
            <a:r>
              <a:rPr lang="en-GB" sz="2800" b="1" dirty="0">
                <a:solidFill>
                  <a:schemeClr val="tx1"/>
                </a:solidFill>
                <a:latin typeface="+mj-lt"/>
              </a:rPr>
              <a:t>systems hold power to ‘realise </a:t>
            </a:r>
            <a:r>
              <a:rPr lang="en-GB" sz="2800" b="1" dirty="0" smtClean="0">
                <a:solidFill>
                  <a:schemeClr val="tx1"/>
                </a:solidFill>
                <a:latin typeface="+mj-lt"/>
              </a:rPr>
              <a:t>a vision </a:t>
            </a:r>
            <a:r>
              <a:rPr lang="en-GB" sz="2800" b="1" dirty="0">
                <a:solidFill>
                  <a:schemeClr val="tx1"/>
                </a:solidFill>
                <a:latin typeface="+mj-lt"/>
              </a:rPr>
              <a:t>of a better world</a:t>
            </a:r>
            <a:r>
              <a:rPr lang="en-GB" sz="2800" b="1" dirty="0" smtClean="0">
                <a:solidFill>
                  <a:schemeClr val="tx1"/>
                </a:solidFill>
                <a:latin typeface="+mj-lt"/>
              </a:rPr>
              <a:t>’ </a:t>
            </a:r>
          </a:p>
          <a:p>
            <a:pPr algn="ctr"/>
            <a:endParaRPr lang="en-GB" dirty="0" smtClean="0">
              <a:solidFill>
                <a:schemeClr val="tx1"/>
              </a:solidFill>
            </a:endParaRPr>
          </a:p>
          <a:p>
            <a:pPr algn="ctr"/>
            <a:endParaRPr lang="en-GB" dirty="0" smtClean="0">
              <a:solidFill>
                <a:schemeClr val="tx1"/>
              </a:solidFill>
            </a:endParaRPr>
          </a:p>
          <a:p>
            <a:pPr algn="r"/>
            <a:r>
              <a:rPr lang="en-GB" dirty="0" err="1">
                <a:solidFill>
                  <a:schemeClr val="tx1"/>
                </a:solidFill>
              </a:rPr>
              <a:t>António</a:t>
            </a:r>
            <a:r>
              <a:rPr lang="en-GB" dirty="0">
                <a:solidFill>
                  <a:schemeClr val="tx1"/>
                </a:solidFill>
              </a:rPr>
              <a:t> </a:t>
            </a:r>
            <a:r>
              <a:rPr lang="en-GB" dirty="0" err="1" smtClean="0">
                <a:solidFill>
                  <a:schemeClr val="tx1"/>
                </a:solidFill>
              </a:rPr>
              <a:t>Guterres</a:t>
            </a:r>
            <a:r>
              <a:rPr lang="en-GB" dirty="0" smtClean="0">
                <a:solidFill>
                  <a:schemeClr val="tx1"/>
                </a:solidFill>
              </a:rPr>
              <a:t>, UN </a:t>
            </a:r>
            <a:r>
              <a:rPr lang="en-GB" dirty="0">
                <a:solidFill>
                  <a:schemeClr val="tx1"/>
                </a:solidFill>
              </a:rPr>
              <a:t>Secretary-General at </a:t>
            </a:r>
            <a:r>
              <a:rPr lang="en-GB" dirty="0" smtClean="0">
                <a:solidFill>
                  <a:schemeClr val="tx1"/>
                </a:solidFill>
              </a:rPr>
              <a:t>                                          first UN Food </a:t>
            </a:r>
            <a:r>
              <a:rPr lang="en-GB" dirty="0">
                <a:solidFill>
                  <a:schemeClr val="tx1"/>
                </a:solidFill>
              </a:rPr>
              <a:t>Systems Summit</a:t>
            </a:r>
          </a:p>
        </p:txBody>
      </p:sp>
      <p:pic>
        <p:nvPicPr>
          <p:cNvPr id="5" name="Picture 4"/>
          <p:cNvPicPr>
            <a:picLocks noChangeAspect="1"/>
          </p:cNvPicPr>
          <p:nvPr/>
        </p:nvPicPr>
        <p:blipFill>
          <a:blip r:embed="rId2"/>
          <a:stretch>
            <a:fillRect/>
          </a:stretch>
        </p:blipFill>
        <p:spPr>
          <a:xfrm>
            <a:off x="1103918" y="5297863"/>
            <a:ext cx="2857500" cy="1276350"/>
          </a:xfrm>
          <a:prstGeom prst="rect">
            <a:avLst/>
          </a:prstGeom>
        </p:spPr>
      </p:pic>
    </p:spTree>
    <p:extLst>
      <p:ext uri="{BB962C8B-B14F-4D97-AF65-F5344CB8AC3E}">
        <p14:creationId xmlns:p14="http://schemas.microsoft.com/office/powerpoint/2010/main" val="18034355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AC27725-EB7A-4322-8CE5-5A148FAA6C10}"/>
              </a:ext>
            </a:extLst>
          </p:cNvPr>
          <p:cNvSpPr/>
          <p:nvPr/>
        </p:nvSpPr>
        <p:spPr>
          <a:xfrm>
            <a:off x="0" y="0"/>
            <a:ext cx="4685122" cy="685800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1"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38346" y="994467"/>
            <a:ext cx="3808429" cy="4869065"/>
          </a:xfrm>
          <a:solidFill>
            <a:schemeClr val="accent1">
              <a:lumMod val="20000"/>
              <a:lumOff val="80000"/>
            </a:schemeClr>
          </a:solidFill>
        </p:spPr>
        <p:txBody>
          <a:bodyPr anchor="t">
            <a:noAutofit/>
          </a:bodyPr>
          <a:lstStyle/>
          <a:p>
            <a:r>
              <a:rPr lang="en-GB" b="1" dirty="0" smtClean="0">
                <a:solidFill>
                  <a:schemeClr val="accent6">
                    <a:lumMod val="75000"/>
                  </a:schemeClr>
                </a:solidFill>
                <a:effectLst>
                  <a:outerShdw blurRad="50800" dist="38100" dir="2700000" algn="tl" rotWithShape="0">
                    <a:prstClr val="black">
                      <a:alpha val="40000"/>
                    </a:prstClr>
                  </a:outerShdw>
                </a:effectLst>
              </a:rPr>
              <a:t>Nurturing young people to be                 global citizens via food and nutrition</a:t>
            </a:r>
            <a:br>
              <a:rPr lang="en-GB" b="1" dirty="0" smtClean="0">
                <a:solidFill>
                  <a:schemeClr val="accent6">
                    <a:lumMod val="75000"/>
                  </a:schemeClr>
                </a:solidFill>
                <a:effectLst>
                  <a:outerShdw blurRad="50800" dist="38100" dir="2700000" algn="tl" rotWithShape="0">
                    <a:prstClr val="black">
                      <a:alpha val="40000"/>
                    </a:prstClr>
                  </a:outerShdw>
                </a:effectLst>
              </a:rPr>
            </a:br>
            <a:r>
              <a:rPr lang="en-GB" b="1" dirty="0" smtClean="0">
                <a:solidFill>
                  <a:schemeClr val="accent6">
                    <a:lumMod val="75000"/>
                  </a:schemeClr>
                </a:solidFill>
                <a:effectLst>
                  <a:outerShdw blurRad="50800" dist="38100" dir="2700000" algn="tl" rotWithShape="0">
                    <a:prstClr val="black">
                      <a:alpha val="40000"/>
                    </a:prstClr>
                  </a:outerShdw>
                </a:effectLst>
              </a:rPr>
              <a:t/>
            </a:r>
            <a:br>
              <a:rPr lang="en-GB" b="1" dirty="0" smtClean="0">
                <a:solidFill>
                  <a:schemeClr val="accent6">
                    <a:lumMod val="75000"/>
                  </a:schemeClr>
                </a:solidFill>
                <a:effectLst>
                  <a:outerShdw blurRad="50800" dist="38100" dir="2700000" algn="tl" rotWithShape="0">
                    <a:prstClr val="black">
                      <a:alpha val="40000"/>
                    </a:prstClr>
                  </a:outerShdw>
                </a:effectLst>
              </a:rPr>
            </a:br>
            <a:r>
              <a:rPr lang="en-GB" b="1" dirty="0">
                <a:solidFill>
                  <a:schemeClr val="accent6">
                    <a:lumMod val="75000"/>
                  </a:schemeClr>
                </a:solidFill>
                <a:effectLst>
                  <a:outerShdw blurRad="50800" dist="38100" dir="2700000" algn="tl" rotWithShape="0">
                    <a:prstClr val="black">
                      <a:alpha val="40000"/>
                    </a:prstClr>
                  </a:outerShdw>
                </a:effectLst>
              </a:rPr>
              <a:t/>
            </a:r>
            <a:br>
              <a:rPr lang="en-GB" b="1" dirty="0">
                <a:solidFill>
                  <a:schemeClr val="accent6">
                    <a:lumMod val="75000"/>
                  </a:schemeClr>
                </a:solidFill>
                <a:effectLst>
                  <a:outerShdw blurRad="50800" dist="38100" dir="2700000" algn="tl" rotWithShape="0">
                    <a:prstClr val="black">
                      <a:alpha val="40000"/>
                    </a:prstClr>
                  </a:outerShdw>
                </a:effectLst>
              </a:rPr>
            </a:br>
            <a:r>
              <a:rPr lang="en-GB" b="1" dirty="0" smtClean="0">
                <a:solidFill>
                  <a:srgbClr val="002060"/>
                </a:solidFill>
                <a:effectLst>
                  <a:outerShdw blurRad="50800" dist="38100" dir="2700000" algn="tl" rotWithShape="0">
                    <a:prstClr val="black">
                      <a:alpha val="40000"/>
                    </a:prstClr>
                  </a:outerShdw>
                </a:effectLst>
              </a:rPr>
              <a:t>VALUES ARE KEY!</a:t>
            </a:r>
            <a:endParaRPr lang="en-GB" b="1" dirty="0">
              <a:solidFill>
                <a:srgbClr val="002060"/>
              </a:solidFill>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4769963" y="432981"/>
            <a:ext cx="7249212" cy="5248622"/>
          </a:xfrm>
        </p:spPr>
        <p:txBody>
          <a:bodyPr anchor="t">
            <a:normAutofit/>
          </a:bodyPr>
          <a:lstStyle/>
          <a:p>
            <a:r>
              <a:rPr lang="en-GB" sz="2800" dirty="0" smtClean="0">
                <a:latin typeface="Calibri" panose="020F0502020204030204" pitchFamily="34" charset="0"/>
                <a:cs typeface="Calibri" panose="020F0502020204030204" pitchFamily="34" charset="0"/>
              </a:rPr>
              <a:t>What do we want young people to give importance to?</a:t>
            </a:r>
          </a:p>
          <a:p>
            <a:r>
              <a:rPr lang="en-GB" sz="2800" dirty="0">
                <a:latin typeface="Calibri" panose="020F0502020204030204" pitchFamily="34" charset="0"/>
                <a:cs typeface="Calibri" panose="020F0502020204030204" pitchFamily="34" charset="0"/>
              </a:rPr>
              <a:t>W</a:t>
            </a:r>
            <a:r>
              <a:rPr lang="en-GB" sz="2800" dirty="0" smtClean="0">
                <a:latin typeface="Calibri" panose="020F0502020204030204" pitchFamily="34" charset="0"/>
                <a:cs typeface="Calibri" panose="020F0502020204030204" pitchFamily="34" charset="0"/>
              </a:rPr>
              <a:t>hat do we want them to care about?</a:t>
            </a:r>
          </a:p>
          <a:p>
            <a:r>
              <a:rPr lang="en-GB" sz="2800" dirty="0" smtClean="0">
                <a:latin typeface="Calibri" panose="020F0502020204030204" pitchFamily="34" charset="0"/>
                <a:cs typeface="Calibri" panose="020F0502020204030204" pitchFamily="34" charset="0"/>
              </a:rPr>
              <a:t>What attitudes and competences can we help them acquire to achieve this through food and nutrition education?</a:t>
            </a:r>
          </a:p>
          <a:p>
            <a:pPr marL="0" indent="0">
              <a:buNone/>
            </a:pPr>
            <a:r>
              <a:rPr lang="en-GB" sz="2800" b="1" dirty="0" smtClean="0">
                <a:solidFill>
                  <a:srgbClr val="002060"/>
                </a:solidFill>
                <a:latin typeface="Calibri" panose="020F0502020204030204" pitchFamily="34" charset="0"/>
                <a:cs typeface="Calibri" panose="020F0502020204030204" pitchFamily="34" charset="0"/>
              </a:rPr>
              <a:t>As educators we should work to build on              the momentum and change any indifference              to action</a:t>
            </a:r>
          </a:p>
          <a:p>
            <a:endParaRPr lang="en-GB" sz="2800" dirty="0">
              <a:latin typeface="Calibri" panose="020F0502020204030204" pitchFamily="34" charset="0"/>
              <a:cs typeface="Calibri" panose="020F0502020204030204" pitchFamily="34" charset="0"/>
            </a:endParaRPr>
          </a:p>
        </p:txBody>
      </p:sp>
      <p:sp>
        <p:nvSpPr>
          <p:cNvPr id="4" name="Footer Placeholder 3"/>
          <p:cNvSpPr>
            <a:spLocks noGrp="1"/>
          </p:cNvSpPr>
          <p:nvPr>
            <p:ph type="ftr" sz="quarter" idx="11"/>
          </p:nvPr>
        </p:nvSpPr>
        <p:spPr>
          <a:xfrm>
            <a:off x="0" y="6537960"/>
            <a:ext cx="1888503" cy="320040"/>
          </a:xfrm>
        </p:spPr>
        <p:txBody>
          <a:bodyPr/>
          <a:lstStyle/>
          <a:p>
            <a:r>
              <a:rPr lang="en-US" dirty="0" smtClean="0"/>
              <a:t>(c) Suzanne Piscopo, 2021</a:t>
            </a:r>
            <a:endParaRPr lang="en-US"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88958" y="5117243"/>
            <a:ext cx="3582186" cy="14925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309362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Wheat, Wheat Crops, Barley, Crop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9693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04419" y="213562"/>
            <a:ext cx="3770721" cy="3271100"/>
          </a:xfrm>
        </p:spPr>
        <p:txBody>
          <a:bodyPr>
            <a:noAutofit/>
          </a:bodyPr>
          <a:lstStyle/>
          <a:p>
            <a:r>
              <a:rPr lang="en-GB" b="1" dirty="0" smtClean="0">
                <a:solidFill>
                  <a:schemeClr val="accent6">
                    <a:lumMod val="75000"/>
                  </a:schemeClr>
                </a:solidFill>
                <a:effectLst>
                  <a:outerShdw blurRad="50800" dist="38100" dir="2700000" algn="tl" rotWithShape="0">
                    <a:prstClr val="black">
                      <a:alpha val="40000"/>
                    </a:prstClr>
                  </a:outerShdw>
                </a:effectLst>
              </a:rPr>
              <a:t>NURTURING YOUNG PEOPLE TO BE                 GLOBAL CITIZENS VIA FOOD AND NUTRITION</a:t>
            </a:r>
            <a:endParaRPr lang="en-GB" b="1" dirty="0">
              <a:solidFill>
                <a:schemeClr val="accent6">
                  <a:lumMod val="75000"/>
                </a:schemeClr>
              </a:solidFill>
              <a:effectLst>
                <a:outerShdw blurRad="50800" dist="38100" dir="2700000" algn="tl" rotWithShape="0">
                  <a:prstClr val="black">
                    <a:alpha val="40000"/>
                  </a:prstClr>
                </a:outerShdw>
              </a:effectLst>
            </a:endParaRPr>
          </a:p>
        </p:txBody>
      </p:sp>
      <p:sp>
        <p:nvSpPr>
          <p:cNvPr id="4" name="Footer Placeholder 3"/>
          <p:cNvSpPr>
            <a:spLocks noGrp="1"/>
          </p:cNvSpPr>
          <p:nvPr>
            <p:ph type="ftr" sz="quarter" idx="11"/>
          </p:nvPr>
        </p:nvSpPr>
        <p:spPr>
          <a:xfrm>
            <a:off x="1603248" y="6537960"/>
            <a:ext cx="10588752" cy="320040"/>
          </a:xfrm>
        </p:spPr>
        <p:txBody>
          <a:bodyPr/>
          <a:lstStyle/>
          <a:p>
            <a:r>
              <a:rPr lang="en-US" smtClean="0"/>
              <a:t>(c) Suzanne Piscopo, 2021</a:t>
            </a:r>
            <a:endParaRPr lang="en-US" dirty="0"/>
          </a:p>
        </p:txBody>
      </p:sp>
      <p:sp>
        <p:nvSpPr>
          <p:cNvPr id="5" name="Oval Callout 4"/>
          <p:cNvSpPr/>
          <p:nvPr/>
        </p:nvSpPr>
        <p:spPr>
          <a:xfrm>
            <a:off x="4892596" y="1118534"/>
            <a:ext cx="6570483" cy="4506012"/>
          </a:xfrm>
          <a:prstGeom prst="wedgeEllipseCallout">
            <a:avLst>
              <a:gd name="adj1" fmla="val 46338"/>
              <a:gd name="adj2" fmla="val 47397"/>
            </a:avLst>
          </a:prstGeom>
          <a:solidFill>
            <a:schemeClr val="accent6">
              <a:lumMod val="40000"/>
              <a:lumOff val="6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chemeClr val="tx1"/>
                </a:solidFill>
                <a:latin typeface="Calibri" panose="020F0502020204030204" pitchFamily="34" charset="0"/>
                <a:cs typeface="Calibri" panose="020F0502020204030204" pitchFamily="34" charset="0"/>
              </a:rPr>
              <a:t>“How </a:t>
            </a:r>
            <a:r>
              <a:rPr lang="en-GB" sz="3200" dirty="0">
                <a:solidFill>
                  <a:schemeClr val="tx1"/>
                </a:solidFill>
                <a:latin typeface="Calibri" panose="020F0502020204030204" pitchFamily="34" charset="0"/>
                <a:cs typeface="Calibri" panose="020F0502020204030204" pitchFamily="34" charset="0"/>
              </a:rPr>
              <a:t>awesome is it that we get the opportunity to teach the next generation about something so important</a:t>
            </a:r>
            <a:r>
              <a:rPr lang="en-GB" sz="3200" dirty="0" smtClean="0">
                <a:solidFill>
                  <a:schemeClr val="tx1"/>
                </a:solidFill>
                <a:latin typeface="Calibri" panose="020F0502020204030204" pitchFamily="34" charset="0"/>
                <a:cs typeface="Calibri" panose="020F0502020204030204" pitchFamily="34" charset="0"/>
              </a:rPr>
              <a:t>!?”</a:t>
            </a:r>
            <a:endParaRPr lang="en-GB" sz="3200" dirty="0">
              <a:solidFill>
                <a:schemeClr val="tx1"/>
              </a:solidFill>
              <a:latin typeface="Calibri" panose="020F0502020204030204" pitchFamily="34" charset="0"/>
              <a:cs typeface="Calibri" panose="020F0502020204030204" pitchFamily="34" charset="0"/>
            </a:endParaRPr>
          </a:p>
          <a:p>
            <a:pPr algn="ctr"/>
            <a:r>
              <a:rPr lang="en-GB" dirty="0">
                <a:solidFill>
                  <a:schemeClr val="tx1">
                    <a:lumMod val="65000"/>
                    <a:lumOff val="35000"/>
                  </a:schemeClr>
                </a:solidFill>
              </a:rPr>
              <a:t>Australian teacher</a:t>
            </a:r>
          </a:p>
        </p:txBody>
      </p:sp>
    </p:spTree>
    <p:extLst>
      <p:ext uri="{BB962C8B-B14F-4D97-AF65-F5344CB8AC3E}">
        <p14:creationId xmlns:p14="http://schemas.microsoft.com/office/powerpoint/2010/main" val="18531123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GB" b="1" dirty="0" smtClean="0">
                <a:solidFill>
                  <a:schemeClr val="tx1"/>
                </a:solidFill>
              </a:rPr>
              <a:t>Food systems: More than consumption</a:t>
            </a:r>
            <a:endParaRPr lang="en-GB" b="1" dirty="0">
              <a:solidFill>
                <a:schemeClr val="tx1"/>
              </a:solidFill>
            </a:endParaRPr>
          </a:p>
        </p:txBody>
      </p:sp>
      <p:sp>
        <p:nvSpPr>
          <p:cNvPr id="3" name="Content Placeholder 2"/>
          <p:cNvSpPr>
            <a:spLocks noGrp="1"/>
          </p:cNvSpPr>
          <p:nvPr>
            <p:ph idx="1"/>
          </p:nvPr>
        </p:nvSpPr>
        <p:spPr>
          <a:xfrm>
            <a:off x="96514" y="5793763"/>
            <a:ext cx="6801110" cy="926201"/>
          </a:xfrm>
        </p:spPr>
        <p:txBody>
          <a:bodyPr>
            <a:noAutofit/>
          </a:bodyPr>
          <a:lstStyle/>
          <a:p>
            <a:pPr marL="0" indent="0">
              <a:buNone/>
            </a:pPr>
            <a:r>
              <a:rPr lang="en-GB" sz="1400" i="1" dirty="0" smtClean="0">
                <a:latin typeface="+mj-lt"/>
              </a:rPr>
              <a:t>Adapted from Christy Shi, </a:t>
            </a:r>
            <a:r>
              <a:rPr lang="en-GB" sz="1400" i="1" dirty="0" err="1" smtClean="0">
                <a:latin typeface="+mj-lt"/>
              </a:rPr>
              <a:t>Center</a:t>
            </a:r>
            <a:r>
              <a:rPr lang="en-GB" sz="1400" i="1" dirty="0" smtClean="0">
                <a:latin typeface="+mj-lt"/>
              </a:rPr>
              <a:t> for Environmental Farming Systems and from Eames-</a:t>
            </a:r>
            <a:r>
              <a:rPr lang="en-GB" sz="1400" i="1" dirty="0" err="1" smtClean="0">
                <a:latin typeface="+mj-lt"/>
              </a:rPr>
              <a:t>Sheavly</a:t>
            </a:r>
            <a:r>
              <a:rPr lang="en-GB" sz="1400" i="1" dirty="0">
                <a:latin typeface="+mj-lt"/>
              </a:rPr>
              <a:t>, </a:t>
            </a:r>
            <a:r>
              <a:rPr lang="en-GB" sz="1400" i="1" dirty="0" smtClean="0">
                <a:latin typeface="+mj-lt"/>
              </a:rPr>
              <a:t>M.; </a:t>
            </a:r>
            <a:r>
              <a:rPr lang="en-GB" sz="1400" i="1" dirty="0" err="1">
                <a:latin typeface="+mj-lt"/>
              </a:rPr>
              <a:t>Hadekel</a:t>
            </a:r>
            <a:r>
              <a:rPr lang="en-GB" sz="1400" i="1" dirty="0">
                <a:latin typeface="+mj-lt"/>
              </a:rPr>
              <a:t>, </a:t>
            </a:r>
            <a:r>
              <a:rPr lang="en-GB" sz="1400" i="1" dirty="0" smtClean="0">
                <a:latin typeface="+mj-lt"/>
              </a:rPr>
              <a:t>C.; </a:t>
            </a:r>
            <a:r>
              <a:rPr lang="en-GB" sz="1400" i="1" dirty="0">
                <a:latin typeface="+mj-lt"/>
              </a:rPr>
              <a:t>McGregor </a:t>
            </a:r>
            <a:r>
              <a:rPr lang="en-GB" sz="1400" i="1" dirty="0" err="1">
                <a:latin typeface="+mj-lt"/>
              </a:rPr>
              <a:t>Hedstrom</a:t>
            </a:r>
            <a:r>
              <a:rPr lang="en-GB" sz="1400" i="1" dirty="0">
                <a:latin typeface="+mj-lt"/>
              </a:rPr>
              <a:t>, </a:t>
            </a:r>
            <a:r>
              <a:rPr lang="en-GB" sz="1400" i="1" dirty="0" smtClean="0">
                <a:latin typeface="+mj-lt"/>
              </a:rPr>
              <a:t>A.; </a:t>
            </a:r>
            <a:r>
              <a:rPr lang="en-GB" sz="1400" i="1" dirty="0" err="1">
                <a:latin typeface="+mj-lt"/>
              </a:rPr>
              <a:t>Patchen</a:t>
            </a:r>
            <a:r>
              <a:rPr lang="en-GB" sz="1400" i="1" dirty="0">
                <a:latin typeface="+mj-lt"/>
              </a:rPr>
              <a:t>, </a:t>
            </a:r>
            <a:r>
              <a:rPr lang="en-GB" sz="1400" i="1" dirty="0" smtClean="0">
                <a:latin typeface="+mj-lt"/>
              </a:rPr>
              <a:t>A.; </a:t>
            </a:r>
            <a:r>
              <a:rPr lang="en-GB" sz="1400" i="1" dirty="0">
                <a:latin typeface="+mj-lt"/>
              </a:rPr>
              <a:t>Stewart, </a:t>
            </a:r>
            <a:r>
              <a:rPr lang="en-GB" sz="1400" i="1" dirty="0" smtClean="0">
                <a:latin typeface="+mj-lt"/>
              </a:rPr>
              <a:t>R.; </a:t>
            </a:r>
            <a:r>
              <a:rPr lang="en-GB" sz="1400" i="1" dirty="0">
                <a:latin typeface="+mj-lt"/>
              </a:rPr>
              <a:t>Wilkins, </a:t>
            </a:r>
            <a:r>
              <a:rPr lang="en-GB" sz="1400" i="1" dirty="0" smtClean="0">
                <a:latin typeface="+mj-lt"/>
              </a:rPr>
              <a:t>J. (2011</a:t>
            </a:r>
            <a:r>
              <a:rPr lang="en-GB" sz="1400" i="1" dirty="0">
                <a:latin typeface="+mj-lt"/>
              </a:rPr>
              <a:t>). Discovering Our Food System: Experiential Learning &amp; Action for Youth and Their Communities. </a:t>
            </a:r>
            <a:r>
              <a:rPr lang="en-GB" sz="1400" i="1" dirty="0" smtClean="0">
                <a:latin typeface="+mj-lt"/>
              </a:rPr>
              <a:t>Cornel University, Department of Horticulture</a:t>
            </a:r>
            <a:endParaRPr lang="en-GB" sz="1400" i="1" dirty="0">
              <a:latin typeface="+mj-lt"/>
            </a:endParaRPr>
          </a:p>
        </p:txBody>
      </p:sp>
      <p:sp>
        <p:nvSpPr>
          <p:cNvPr id="4" name="Footer Placeholder 3"/>
          <p:cNvSpPr>
            <a:spLocks noGrp="1"/>
          </p:cNvSpPr>
          <p:nvPr>
            <p:ph type="ftr" sz="quarter" idx="11"/>
          </p:nvPr>
        </p:nvSpPr>
        <p:spPr>
          <a:xfrm>
            <a:off x="1603248" y="6537960"/>
            <a:ext cx="10588752" cy="320040"/>
          </a:xfrm>
        </p:spPr>
        <p:txBody>
          <a:bodyPr/>
          <a:lstStyle/>
          <a:p>
            <a:r>
              <a:rPr lang="en-US" smtClean="0"/>
              <a:t>(c) Suzanne Piscopo, 2021</a:t>
            </a:r>
            <a:endParaRPr lang="en-US" dirty="0"/>
          </a:p>
        </p:txBody>
      </p:sp>
      <p:grpSp>
        <p:nvGrpSpPr>
          <p:cNvPr id="28" name="Group 27"/>
          <p:cNvGrpSpPr/>
          <p:nvPr/>
        </p:nvGrpSpPr>
        <p:grpSpPr>
          <a:xfrm>
            <a:off x="4496445" y="282804"/>
            <a:ext cx="7696665" cy="6027692"/>
            <a:chOff x="4496445" y="282804"/>
            <a:chExt cx="7696665" cy="6027692"/>
          </a:xfrm>
        </p:grpSpPr>
        <p:grpSp>
          <p:nvGrpSpPr>
            <p:cNvPr id="23" name="Group 22"/>
            <p:cNvGrpSpPr/>
            <p:nvPr/>
          </p:nvGrpSpPr>
          <p:grpSpPr>
            <a:xfrm>
              <a:off x="4496445" y="282804"/>
              <a:ext cx="7696665" cy="6027692"/>
              <a:chOff x="4553007" y="282804"/>
              <a:chExt cx="7696665" cy="6027692"/>
            </a:xfrm>
          </p:grpSpPr>
          <p:grpSp>
            <p:nvGrpSpPr>
              <p:cNvPr id="17" name="Group 16"/>
              <p:cNvGrpSpPr/>
              <p:nvPr/>
            </p:nvGrpSpPr>
            <p:grpSpPr>
              <a:xfrm>
                <a:off x="4553007" y="282804"/>
                <a:ext cx="7630747" cy="6027692"/>
                <a:chOff x="5060554" y="-33247"/>
                <a:chExt cx="6636471" cy="4713402"/>
              </a:xfrm>
            </p:grpSpPr>
            <p:grpSp>
              <p:nvGrpSpPr>
                <p:cNvPr id="16" name="Group 15"/>
                <p:cNvGrpSpPr/>
                <p:nvPr/>
              </p:nvGrpSpPr>
              <p:grpSpPr>
                <a:xfrm>
                  <a:off x="5060554" y="-33247"/>
                  <a:ext cx="6636471" cy="4713402"/>
                  <a:chOff x="5060554" y="-33247"/>
                  <a:chExt cx="6636471" cy="4713402"/>
                </a:xfrm>
              </p:grpSpPr>
              <p:pic>
                <p:nvPicPr>
                  <p:cNvPr id="1026" name="Picture 2" descr="https://localfood.ces.ncsu.edu/food-system-supply-chain/"/>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060554" y="-33247"/>
                    <a:ext cx="6636471" cy="471340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8880049" y="0"/>
                    <a:ext cx="1244339" cy="4713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10237509" y="1359031"/>
                    <a:ext cx="1244339" cy="4713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10550165" y="2680354"/>
                    <a:ext cx="1053514" cy="4713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Processing</a:t>
                    </a:r>
                    <a:endParaRPr lang="en-GB" dirty="0"/>
                  </a:p>
                </p:txBody>
              </p:sp>
              <p:sp>
                <p:nvSpPr>
                  <p:cNvPr id="12" name="Rectangle 11"/>
                  <p:cNvSpPr/>
                  <p:nvPr/>
                </p:nvSpPr>
                <p:spPr>
                  <a:xfrm>
                    <a:off x="9816445" y="3782245"/>
                    <a:ext cx="1244339" cy="4713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5983628" y="3803766"/>
                    <a:ext cx="1244339" cy="4713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5119921" y="2646769"/>
                    <a:ext cx="1244339" cy="4713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5060554" y="923319"/>
                    <a:ext cx="1674493" cy="952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sp>
              <p:nvSpPr>
                <p:cNvPr id="9" name="Rectangle 8"/>
                <p:cNvSpPr/>
                <p:nvPr/>
              </p:nvSpPr>
              <p:spPr>
                <a:xfrm>
                  <a:off x="7428322" y="2045616"/>
                  <a:ext cx="2149311" cy="782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 name="TextBox 17"/>
              <p:cNvSpPr txBox="1"/>
              <p:nvPr/>
            </p:nvSpPr>
            <p:spPr>
              <a:xfrm>
                <a:off x="9055880" y="380126"/>
                <a:ext cx="2074227" cy="646331"/>
              </a:xfrm>
              <a:prstGeom prst="rect">
                <a:avLst/>
              </a:prstGeom>
              <a:noFill/>
            </p:spPr>
            <p:txBody>
              <a:bodyPr wrap="square" rtlCol="0">
                <a:spAutoFit/>
              </a:bodyPr>
              <a:lstStyle/>
              <a:p>
                <a:r>
                  <a:rPr lang="en-GB" dirty="0" smtClean="0"/>
                  <a:t>Growing and capturing</a:t>
                </a:r>
                <a:endParaRPr lang="en-GB" dirty="0"/>
              </a:p>
            </p:txBody>
          </p:sp>
          <p:sp>
            <p:nvSpPr>
              <p:cNvPr id="19" name="TextBox 18"/>
              <p:cNvSpPr txBox="1"/>
              <p:nvPr/>
            </p:nvSpPr>
            <p:spPr>
              <a:xfrm>
                <a:off x="10563157" y="1436531"/>
                <a:ext cx="1487690" cy="923330"/>
              </a:xfrm>
              <a:prstGeom prst="rect">
                <a:avLst/>
              </a:prstGeom>
              <a:noFill/>
            </p:spPr>
            <p:txBody>
              <a:bodyPr wrap="square" rtlCol="0">
                <a:spAutoFit/>
              </a:bodyPr>
              <a:lstStyle/>
              <a:p>
                <a:r>
                  <a:rPr lang="en-GB" dirty="0" smtClean="0"/>
                  <a:t>Harvesting, storing and transporting</a:t>
                </a:r>
                <a:endParaRPr lang="en-GB" dirty="0"/>
              </a:p>
            </p:txBody>
          </p:sp>
          <p:sp>
            <p:nvSpPr>
              <p:cNvPr id="21" name="TextBox 20"/>
              <p:cNvSpPr txBox="1"/>
              <p:nvPr/>
            </p:nvSpPr>
            <p:spPr>
              <a:xfrm>
                <a:off x="10835347" y="3207553"/>
                <a:ext cx="1414325" cy="923330"/>
              </a:xfrm>
              <a:prstGeom prst="rect">
                <a:avLst/>
              </a:prstGeom>
              <a:noFill/>
            </p:spPr>
            <p:txBody>
              <a:bodyPr wrap="square" rtlCol="0">
                <a:spAutoFit/>
              </a:bodyPr>
              <a:lstStyle/>
              <a:p>
                <a:r>
                  <a:rPr lang="en-GB" dirty="0" smtClean="0"/>
                  <a:t>Processing and packaging</a:t>
                </a:r>
                <a:endParaRPr lang="en-GB" dirty="0"/>
              </a:p>
            </p:txBody>
          </p:sp>
          <p:sp>
            <p:nvSpPr>
              <p:cNvPr id="22" name="TextBox 21"/>
              <p:cNvSpPr txBox="1"/>
              <p:nvPr/>
            </p:nvSpPr>
            <p:spPr>
              <a:xfrm>
                <a:off x="9951204" y="4941484"/>
                <a:ext cx="1670505" cy="923330"/>
              </a:xfrm>
              <a:prstGeom prst="rect">
                <a:avLst/>
              </a:prstGeom>
              <a:noFill/>
            </p:spPr>
            <p:txBody>
              <a:bodyPr wrap="square" rtlCol="0">
                <a:spAutoFit/>
              </a:bodyPr>
              <a:lstStyle/>
              <a:p>
                <a:r>
                  <a:rPr lang="en-GB" dirty="0" smtClean="0"/>
                  <a:t>Marketing and distributing</a:t>
                </a:r>
                <a:endParaRPr lang="en-GB" dirty="0"/>
              </a:p>
            </p:txBody>
          </p:sp>
          <p:sp>
            <p:nvSpPr>
              <p:cNvPr id="24" name="TextBox 23"/>
              <p:cNvSpPr txBox="1"/>
              <p:nvPr/>
            </p:nvSpPr>
            <p:spPr>
              <a:xfrm>
                <a:off x="5783271" y="5108186"/>
                <a:ext cx="1670505" cy="369332"/>
              </a:xfrm>
              <a:prstGeom prst="rect">
                <a:avLst/>
              </a:prstGeom>
              <a:noFill/>
            </p:spPr>
            <p:txBody>
              <a:bodyPr wrap="square" rtlCol="0">
                <a:spAutoFit/>
              </a:bodyPr>
              <a:lstStyle/>
              <a:p>
                <a:r>
                  <a:rPr lang="en-GB" dirty="0" smtClean="0"/>
                  <a:t>Purchasing</a:t>
                </a:r>
                <a:endParaRPr lang="en-GB" dirty="0"/>
              </a:p>
            </p:txBody>
          </p:sp>
          <p:sp>
            <p:nvSpPr>
              <p:cNvPr id="25" name="TextBox 24"/>
              <p:cNvSpPr txBox="1"/>
              <p:nvPr/>
            </p:nvSpPr>
            <p:spPr>
              <a:xfrm>
                <a:off x="4754894" y="3226523"/>
                <a:ext cx="1670505" cy="923330"/>
              </a:xfrm>
              <a:prstGeom prst="rect">
                <a:avLst/>
              </a:prstGeom>
              <a:noFill/>
            </p:spPr>
            <p:txBody>
              <a:bodyPr wrap="square" rtlCol="0">
                <a:spAutoFit/>
              </a:bodyPr>
              <a:lstStyle/>
              <a:p>
                <a:r>
                  <a:rPr lang="en-GB" dirty="0" smtClean="0"/>
                  <a:t>Preparing and consuming</a:t>
                </a:r>
                <a:endParaRPr lang="en-GB" dirty="0"/>
              </a:p>
            </p:txBody>
          </p:sp>
          <p:sp>
            <p:nvSpPr>
              <p:cNvPr id="26" name="TextBox 25"/>
              <p:cNvSpPr txBox="1"/>
              <p:nvPr/>
            </p:nvSpPr>
            <p:spPr>
              <a:xfrm>
                <a:off x="5398302" y="374915"/>
                <a:ext cx="1670505" cy="1200329"/>
              </a:xfrm>
              <a:prstGeom prst="rect">
                <a:avLst/>
              </a:prstGeom>
              <a:noFill/>
            </p:spPr>
            <p:txBody>
              <a:bodyPr wrap="square" rtlCol="0">
                <a:spAutoFit/>
              </a:bodyPr>
              <a:lstStyle/>
              <a:p>
                <a:r>
                  <a:rPr lang="en-GB" dirty="0" smtClean="0"/>
                  <a:t>Recovering /disposing of food and food packaging</a:t>
                </a:r>
                <a:endParaRPr lang="en-GB" dirty="0"/>
              </a:p>
            </p:txBody>
          </p:sp>
        </p:grpSp>
        <p:sp>
          <p:nvSpPr>
            <p:cNvPr id="27" name="TextBox 26"/>
            <p:cNvSpPr txBox="1"/>
            <p:nvPr/>
          </p:nvSpPr>
          <p:spPr>
            <a:xfrm>
              <a:off x="7457349" y="2826414"/>
              <a:ext cx="1988307" cy="1323439"/>
            </a:xfrm>
            <a:prstGeom prst="rect">
              <a:avLst/>
            </a:prstGeom>
            <a:noFill/>
          </p:spPr>
          <p:txBody>
            <a:bodyPr wrap="square" rtlCol="0">
              <a:spAutoFit/>
            </a:bodyPr>
            <a:lstStyle/>
            <a:p>
              <a:pPr algn="ctr"/>
              <a:r>
                <a:rPr lang="en-GB" sz="2000" b="1" dirty="0" smtClean="0"/>
                <a:t>PROCESSES          IN THE             FOOD SYSTEM</a:t>
              </a:r>
              <a:endParaRPr lang="en-GB" sz="2000" b="1" dirty="0"/>
            </a:p>
          </p:txBody>
        </p:sp>
      </p:grpSp>
    </p:spTree>
    <p:extLst>
      <p:ext uri="{BB962C8B-B14F-4D97-AF65-F5344CB8AC3E}">
        <p14:creationId xmlns:p14="http://schemas.microsoft.com/office/powerpoint/2010/main" val="27166749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4672" y="2349925"/>
            <a:ext cx="3498979" cy="2456442"/>
          </a:xfrm>
        </p:spPr>
        <p:txBody>
          <a:bodyPr anchor="t">
            <a:noAutofit/>
          </a:bodyPr>
          <a:lstStyle/>
          <a:p>
            <a:r>
              <a:rPr lang="en-GB" b="1" dirty="0">
                <a:solidFill>
                  <a:schemeClr val="tx1"/>
                </a:solidFill>
              </a:rPr>
              <a:t>Looking to the future: </a:t>
            </a:r>
            <a:r>
              <a:rPr lang="en-GB" b="1" dirty="0" smtClean="0">
                <a:solidFill>
                  <a:schemeClr val="tx1"/>
                </a:solidFill>
              </a:rPr>
              <a:t>                      </a:t>
            </a:r>
            <a:r>
              <a:rPr lang="en-GB" sz="3200" b="1" dirty="0" smtClean="0">
                <a:solidFill>
                  <a:schemeClr val="tx1"/>
                </a:solidFill>
              </a:rPr>
              <a:t>For </a:t>
            </a:r>
            <a:r>
              <a:rPr lang="en-GB" sz="3200" b="1" dirty="0">
                <a:solidFill>
                  <a:schemeClr val="tx1"/>
                </a:solidFill>
              </a:rPr>
              <a:t>people, </a:t>
            </a:r>
            <a:r>
              <a:rPr lang="en-GB" sz="3200" b="1" dirty="0" smtClean="0">
                <a:solidFill>
                  <a:schemeClr val="tx1"/>
                </a:solidFill>
              </a:rPr>
              <a:t>             our </a:t>
            </a:r>
            <a:r>
              <a:rPr lang="en-GB" sz="3200" b="1" dirty="0">
                <a:solidFill>
                  <a:schemeClr val="tx1"/>
                </a:solidFill>
              </a:rPr>
              <a:t>planet,                                              and prosperity</a:t>
            </a:r>
            <a:br>
              <a:rPr lang="en-GB" sz="3200" b="1" dirty="0">
                <a:solidFill>
                  <a:schemeClr val="tx1"/>
                </a:solidFill>
              </a:rPr>
            </a:br>
            <a:endParaRPr lang="en-GB" sz="3200" b="1" dirty="0">
              <a:solidFill>
                <a:schemeClr val="tx1"/>
              </a:solidFill>
            </a:endParaRPr>
          </a:p>
        </p:txBody>
      </p:sp>
      <p:sp>
        <p:nvSpPr>
          <p:cNvPr id="3" name="Content Placeholder 2"/>
          <p:cNvSpPr>
            <a:spLocks noGrp="1"/>
          </p:cNvSpPr>
          <p:nvPr>
            <p:ph idx="1"/>
          </p:nvPr>
        </p:nvSpPr>
        <p:spPr>
          <a:xfrm>
            <a:off x="4609707" y="492102"/>
            <a:ext cx="6711886" cy="6274006"/>
          </a:xfrm>
        </p:spPr>
        <p:txBody>
          <a:bodyPr anchor="t">
            <a:normAutofit/>
          </a:bodyPr>
          <a:lstStyle/>
          <a:p>
            <a:pPr marL="0" indent="0">
              <a:buNone/>
            </a:pPr>
            <a:r>
              <a:rPr lang="en-GB" sz="2800" b="1" dirty="0" smtClean="0">
                <a:latin typeface="Calibri" panose="020F0502020204030204" pitchFamily="34" charset="0"/>
                <a:ea typeface="Calibri" panose="020F0502020204030204" pitchFamily="34" charset="0"/>
                <a:cs typeface="Calibri" panose="020F0502020204030204" pitchFamily="34" charset="0"/>
              </a:rPr>
              <a:t>FOUR GOALS:</a:t>
            </a:r>
          </a:p>
          <a:p>
            <a:pPr marL="514350" indent="-514350">
              <a:lnSpc>
                <a:spcPct val="100000"/>
              </a:lnSpc>
              <a:spcBef>
                <a:spcPts val="0"/>
              </a:spcBef>
              <a:buClr>
                <a:srgbClr val="00B0F0"/>
              </a:buClr>
              <a:buSzTx/>
              <a:buFont typeface="+mj-lt"/>
              <a:buAutoNum type="arabicPeriod"/>
              <a:defRPr/>
            </a:pPr>
            <a:r>
              <a:rPr lang="en-GB" sz="2400" dirty="0" smtClean="0">
                <a:latin typeface="Calibri" panose="020F0502020204030204" pitchFamily="34" charset="0"/>
                <a:ea typeface="Calibri" panose="020F0502020204030204" pitchFamily="34" charset="0"/>
                <a:cs typeface="Calibri" panose="020F0502020204030204" pitchFamily="34" charset="0"/>
              </a:rPr>
              <a:t>People </a:t>
            </a:r>
            <a:r>
              <a:rPr lang="en-GB" sz="2400" dirty="0">
                <a:latin typeface="Calibri" panose="020F0502020204030204" pitchFamily="34" charset="0"/>
                <a:ea typeface="Calibri" panose="020F0502020204030204" pitchFamily="34" charset="0"/>
                <a:cs typeface="Calibri" panose="020F0502020204030204" pitchFamily="34" charset="0"/>
              </a:rPr>
              <a:t>need to be empowered and encouraged to eat healthy, sustainably produced diets.</a:t>
            </a:r>
          </a:p>
          <a:p>
            <a:pPr marL="514350" indent="-514350">
              <a:lnSpc>
                <a:spcPct val="100000"/>
              </a:lnSpc>
              <a:spcBef>
                <a:spcPts val="0"/>
              </a:spcBef>
              <a:buClr>
                <a:srgbClr val="00B0F0"/>
              </a:buClr>
              <a:buSzTx/>
              <a:buFont typeface="+mj-lt"/>
              <a:buAutoNum type="arabicPeriod"/>
              <a:defRPr/>
            </a:pPr>
            <a:endParaRPr lang="en-GB" sz="2400" dirty="0" smtClean="0">
              <a:latin typeface="Calibri" panose="020F0502020204030204" pitchFamily="34" charset="0"/>
              <a:ea typeface="Calibri" panose="020F0502020204030204" pitchFamily="34" charset="0"/>
              <a:cs typeface="Calibri" panose="020F0502020204030204" pitchFamily="34" charset="0"/>
            </a:endParaRPr>
          </a:p>
          <a:p>
            <a:pPr marL="514350" indent="-514350">
              <a:lnSpc>
                <a:spcPct val="100000"/>
              </a:lnSpc>
              <a:spcBef>
                <a:spcPts val="0"/>
              </a:spcBef>
              <a:buClr>
                <a:srgbClr val="00B0F0"/>
              </a:buClr>
              <a:buSzTx/>
              <a:buFont typeface="+mj-lt"/>
              <a:buAutoNum type="arabicPeriod"/>
              <a:defRPr/>
            </a:pPr>
            <a:r>
              <a:rPr lang="en-GB" sz="2400" dirty="0" smtClean="0">
                <a:latin typeface="Calibri" panose="020F0502020204030204" pitchFamily="34" charset="0"/>
                <a:ea typeface="Calibri" panose="020F0502020204030204" pitchFamily="34" charset="0"/>
                <a:cs typeface="Calibri" panose="020F0502020204030204" pitchFamily="34" charset="0"/>
              </a:rPr>
              <a:t>Food </a:t>
            </a:r>
            <a:r>
              <a:rPr lang="en-GB" sz="2400" dirty="0">
                <a:latin typeface="Calibri" panose="020F0502020204030204" pitchFamily="34" charset="0"/>
                <a:ea typeface="Calibri" panose="020F0502020204030204" pitchFamily="34" charset="0"/>
                <a:cs typeface="Calibri" panose="020F0502020204030204" pitchFamily="34" charset="0"/>
              </a:rPr>
              <a:t>systems must better support                                                     sustainable, healthy diets.</a:t>
            </a:r>
          </a:p>
          <a:p>
            <a:pPr marL="514350" indent="-514350">
              <a:lnSpc>
                <a:spcPct val="100000"/>
              </a:lnSpc>
              <a:spcBef>
                <a:spcPts val="0"/>
              </a:spcBef>
              <a:buClr>
                <a:srgbClr val="00B0F0"/>
              </a:buClr>
              <a:buSzTx/>
              <a:buFont typeface="+mj-lt"/>
              <a:buAutoNum type="arabicPeriod"/>
              <a:defRPr/>
            </a:pPr>
            <a:endParaRPr lang="en-GB" sz="2400" dirty="0" smtClean="0">
              <a:latin typeface="Calibri" panose="020F0502020204030204" pitchFamily="34" charset="0"/>
              <a:ea typeface="Calibri" panose="020F0502020204030204" pitchFamily="34" charset="0"/>
              <a:cs typeface="Calibri" panose="020F0502020204030204" pitchFamily="34" charset="0"/>
            </a:endParaRPr>
          </a:p>
          <a:p>
            <a:pPr marL="514350" indent="-514350">
              <a:lnSpc>
                <a:spcPct val="100000"/>
              </a:lnSpc>
              <a:spcBef>
                <a:spcPts val="0"/>
              </a:spcBef>
              <a:buClr>
                <a:srgbClr val="00B0F0"/>
              </a:buClr>
              <a:buSzTx/>
              <a:buFont typeface="+mj-lt"/>
              <a:buAutoNum type="arabicPeriod"/>
              <a:defRPr/>
            </a:pPr>
            <a:r>
              <a:rPr lang="en-GB" sz="2400" dirty="0" smtClean="0">
                <a:latin typeface="Calibri" panose="020F0502020204030204" pitchFamily="34" charset="0"/>
                <a:ea typeface="Calibri" panose="020F0502020204030204" pitchFamily="34" charset="0"/>
                <a:cs typeface="Calibri" panose="020F0502020204030204" pitchFamily="34" charset="0"/>
              </a:rPr>
              <a:t>The </a:t>
            </a:r>
            <a:r>
              <a:rPr lang="en-GB" sz="2400" dirty="0">
                <a:latin typeface="Calibri" panose="020F0502020204030204" pitchFamily="34" charset="0"/>
                <a:ea typeface="Calibri" panose="020F0502020204030204" pitchFamily="34" charset="0"/>
                <a:cs typeface="Calibri" panose="020F0502020204030204" pitchFamily="34" charset="0"/>
              </a:rPr>
              <a:t>impacts of food systems                                                     on climate, natural resources,                                                                      and biodiversity must be                                            significantly reduced.</a:t>
            </a:r>
          </a:p>
          <a:p>
            <a:pPr marL="514350" indent="-514350">
              <a:lnSpc>
                <a:spcPct val="100000"/>
              </a:lnSpc>
              <a:spcBef>
                <a:spcPts val="0"/>
              </a:spcBef>
              <a:buClr>
                <a:srgbClr val="00B0F0"/>
              </a:buClr>
              <a:buSzTx/>
              <a:buFont typeface="+mj-lt"/>
              <a:buAutoNum type="arabicPeriod"/>
              <a:defRPr/>
            </a:pPr>
            <a:endParaRPr lang="en-GB" sz="2400" dirty="0" smtClean="0">
              <a:latin typeface="Calibri" panose="020F0502020204030204" pitchFamily="34" charset="0"/>
              <a:ea typeface="Calibri" panose="020F0502020204030204" pitchFamily="34" charset="0"/>
              <a:cs typeface="Calibri" panose="020F0502020204030204" pitchFamily="34" charset="0"/>
            </a:endParaRPr>
          </a:p>
          <a:p>
            <a:pPr marL="514350" indent="-514350">
              <a:lnSpc>
                <a:spcPct val="100000"/>
              </a:lnSpc>
              <a:spcBef>
                <a:spcPts val="0"/>
              </a:spcBef>
              <a:buClr>
                <a:srgbClr val="00B0F0"/>
              </a:buClr>
              <a:buSzTx/>
              <a:buFont typeface="+mj-lt"/>
              <a:buAutoNum type="arabicPeriod"/>
              <a:defRPr/>
            </a:pPr>
            <a:r>
              <a:rPr lang="en-GB" sz="2400" dirty="0" smtClean="0">
                <a:latin typeface="Calibri" panose="020F0502020204030204" pitchFamily="34" charset="0"/>
                <a:ea typeface="Calibri" panose="020F0502020204030204" pitchFamily="34" charset="0"/>
                <a:cs typeface="Calibri" panose="020F0502020204030204" pitchFamily="34" charset="0"/>
              </a:rPr>
              <a:t>Greater </a:t>
            </a:r>
            <a:r>
              <a:rPr lang="en-GB" sz="2400" dirty="0">
                <a:latin typeface="Calibri" panose="020F0502020204030204" pitchFamily="34" charset="0"/>
                <a:ea typeface="Calibri" panose="020F0502020204030204" pitchFamily="34" charset="0"/>
                <a:cs typeface="Calibri" panose="020F0502020204030204" pitchFamily="34" charset="0"/>
              </a:rPr>
              <a:t>resilience must be                                                      built into local and global </a:t>
            </a:r>
            <a:r>
              <a:rPr lang="en-GB" sz="2400" dirty="0" smtClean="0">
                <a:latin typeface="Calibri" panose="020F0502020204030204" pitchFamily="34" charset="0"/>
                <a:ea typeface="Calibri" panose="020F0502020204030204" pitchFamily="34" charset="0"/>
                <a:cs typeface="Calibri" panose="020F0502020204030204" pitchFamily="34" charset="0"/>
              </a:rPr>
              <a:t>                                          food systems</a:t>
            </a:r>
            <a:r>
              <a:rPr lang="en-GB" sz="2400" dirty="0">
                <a:latin typeface="Calibri" panose="020F0502020204030204" pitchFamily="34" charset="0"/>
                <a:ea typeface="Calibri" panose="020F0502020204030204" pitchFamily="34" charset="0"/>
                <a:cs typeface="Calibri" panose="020F0502020204030204" pitchFamily="34" charset="0"/>
              </a:rPr>
              <a:t>.</a:t>
            </a:r>
          </a:p>
          <a:p>
            <a:endParaRPr lang="en-GB" sz="2800" b="1" dirty="0" smtClean="0">
              <a:latin typeface="+mj-lt"/>
            </a:endParaRPr>
          </a:p>
          <a:p>
            <a:pPr marL="0" indent="0">
              <a:buNone/>
            </a:pPr>
            <a:endParaRPr lang="en-GB" sz="2800" b="1" dirty="0" smtClean="0">
              <a:latin typeface="+mj-lt"/>
            </a:endParaRPr>
          </a:p>
          <a:p>
            <a:endParaRPr lang="en-GB" sz="2800" dirty="0">
              <a:latin typeface="+mj-lt"/>
            </a:endParaRPr>
          </a:p>
        </p:txBody>
      </p:sp>
      <p:sp>
        <p:nvSpPr>
          <p:cNvPr id="4" name="Footer Placeholder 3"/>
          <p:cNvSpPr>
            <a:spLocks noGrp="1"/>
          </p:cNvSpPr>
          <p:nvPr>
            <p:ph type="ftr" sz="quarter" idx="11"/>
          </p:nvPr>
        </p:nvSpPr>
        <p:spPr>
          <a:xfrm>
            <a:off x="1603248" y="6537960"/>
            <a:ext cx="10588752" cy="320040"/>
          </a:xfrm>
        </p:spPr>
        <p:txBody>
          <a:bodyPr/>
          <a:lstStyle/>
          <a:p>
            <a:r>
              <a:rPr lang="en-US" smtClean="0"/>
              <a:t>(c) Suzanne Piscopo, 2021</a:t>
            </a:r>
            <a:endParaRPr lang="en-US" dirty="0"/>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82805" y="2743199"/>
            <a:ext cx="2504395" cy="3539503"/>
          </a:xfrm>
          <a:prstGeom prst="rect">
            <a:avLst/>
          </a:prstGeom>
          <a:ln>
            <a:solidFill>
              <a:schemeClr val="bg1">
                <a:lumMod val="65000"/>
              </a:schemeClr>
            </a:solidFill>
          </a:ln>
          <a:effectLst>
            <a:outerShdw blurRad="292100" dist="139700" dir="2700000" algn="tl" rotWithShape="0">
              <a:srgbClr val="333333">
                <a:alpha val="65000"/>
              </a:srgbClr>
            </a:outerShdw>
          </a:effectLst>
        </p:spPr>
      </p:pic>
      <p:sp>
        <p:nvSpPr>
          <p:cNvPr id="7" name="Rectangle 6"/>
          <p:cNvSpPr/>
          <p:nvPr/>
        </p:nvSpPr>
        <p:spPr>
          <a:xfrm>
            <a:off x="97410" y="6027444"/>
            <a:ext cx="4512297" cy="738664"/>
          </a:xfrm>
          <a:prstGeom prst="rect">
            <a:avLst/>
          </a:prstGeom>
        </p:spPr>
        <p:txBody>
          <a:bodyPr wrap="square">
            <a:spAutoFit/>
          </a:bodyPr>
          <a:lstStyle/>
          <a:p>
            <a:r>
              <a:rPr lang="en-GB" sz="1400" i="1" dirty="0">
                <a:latin typeface="+mj-lt"/>
              </a:rPr>
              <a:t>Global Panel on Agriculture and Food Systems for Nutrition. (2020</a:t>
            </a:r>
            <a:r>
              <a:rPr lang="en-GB" sz="1400" i="1" dirty="0" smtClean="0">
                <a:latin typeface="+mj-lt"/>
              </a:rPr>
              <a:t>). Foresight </a:t>
            </a:r>
            <a:r>
              <a:rPr lang="en-GB" sz="1400" i="1" dirty="0">
                <a:latin typeface="+mj-lt"/>
              </a:rPr>
              <a:t>2.0 Report. </a:t>
            </a:r>
            <a:r>
              <a:rPr lang="en-GB" sz="1400" i="1" dirty="0" smtClean="0">
                <a:latin typeface="+mj-lt"/>
              </a:rPr>
              <a:t>Future </a:t>
            </a:r>
            <a:r>
              <a:rPr lang="en-GB" sz="1400" i="1" dirty="0">
                <a:latin typeface="+mj-lt"/>
              </a:rPr>
              <a:t>Food Systems: </a:t>
            </a:r>
            <a:r>
              <a:rPr lang="en-GB" sz="1400" i="1" dirty="0" smtClean="0">
                <a:latin typeface="+mj-lt"/>
              </a:rPr>
              <a:t>For </a:t>
            </a:r>
            <a:r>
              <a:rPr lang="en-GB" sz="1400" i="1" dirty="0">
                <a:latin typeface="+mj-lt"/>
              </a:rPr>
              <a:t>people, our planet,  </a:t>
            </a:r>
            <a:r>
              <a:rPr lang="en-GB" sz="1400" i="1" dirty="0" smtClean="0">
                <a:latin typeface="+mj-lt"/>
              </a:rPr>
              <a:t>and </a:t>
            </a:r>
            <a:r>
              <a:rPr lang="en-GB" sz="1400" i="1" dirty="0">
                <a:latin typeface="+mj-lt"/>
              </a:rPr>
              <a:t>prosperity</a:t>
            </a:r>
          </a:p>
        </p:txBody>
      </p:sp>
    </p:spTree>
    <p:extLst>
      <p:ext uri="{BB962C8B-B14F-4D97-AF65-F5344CB8AC3E}">
        <p14:creationId xmlns:p14="http://schemas.microsoft.com/office/powerpoint/2010/main" val="30499956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tx1"/>
                </a:solidFill>
              </a:rPr>
              <a:t>Looking to the future: </a:t>
            </a:r>
            <a:r>
              <a:rPr lang="en-GB" b="1" dirty="0" smtClean="0">
                <a:solidFill>
                  <a:schemeClr val="tx1"/>
                </a:solidFill>
              </a:rPr>
              <a:t> </a:t>
            </a:r>
            <a:r>
              <a:rPr lang="en-GB" sz="3200" b="1" dirty="0">
                <a:solidFill>
                  <a:schemeClr val="tx1"/>
                </a:solidFill>
              </a:rPr>
              <a:t>Innovations</a:t>
            </a:r>
          </a:p>
        </p:txBody>
      </p:sp>
      <p:sp>
        <p:nvSpPr>
          <p:cNvPr id="3" name="Content Placeholder 2"/>
          <p:cNvSpPr>
            <a:spLocks noGrp="1"/>
          </p:cNvSpPr>
          <p:nvPr>
            <p:ph idx="1"/>
          </p:nvPr>
        </p:nvSpPr>
        <p:spPr>
          <a:xfrm>
            <a:off x="4845069" y="803186"/>
            <a:ext cx="6281873" cy="5248622"/>
          </a:xfrm>
        </p:spPr>
        <p:txBody>
          <a:bodyPr anchor="t"/>
          <a:lstStyle/>
          <a:p>
            <a:pPr marL="0" indent="0">
              <a:buNone/>
            </a:pPr>
            <a:r>
              <a:rPr lang="en-GB" sz="2800" b="1" dirty="0" smtClean="0">
                <a:latin typeface="Calibri" panose="020F0502020204030204" pitchFamily="34" charset="0"/>
                <a:ea typeface="Calibri" panose="020F0502020204030204" pitchFamily="34" charset="0"/>
                <a:cs typeface="Calibri" panose="020F0502020204030204" pitchFamily="34" charset="0"/>
              </a:rPr>
              <a:t>FOUR CATEGORIES OF INNOVATIONS: </a:t>
            </a:r>
          </a:p>
          <a:p>
            <a:pPr marL="514350" indent="-514350">
              <a:lnSpc>
                <a:spcPct val="100000"/>
              </a:lnSpc>
              <a:spcBef>
                <a:spcPts val="0"/>
              </a:spcBef>
              <a:buClr>
                <a:srgbClr val="00B0F0"/>
              </a:buClr>
              <a:buSzTx/>
              <a:buFont typeface="+mj-lt"/>
              <a:buAutoNum type="arabicPeriod"/>
              <a:defRPr/>
            </a:pPr>
            <a:r>
              <a:rPr lang="en-GB" sz="2400" dirty="0">
                <a:solidFill>
                  <a:srgbClr val="153355"/>
                </a:solidFill>
                <a:latin typeface="Calibri" panose="020F0502020204030204" pitchFamily="34" charset="0"/>
                <a:ea typeface="Calibri" panose="020F0502020204030204" pitchFamily="34" charset="0"/>
                <a:cs typeface="Calibri" panose="020F0502020204030204" pitchFamily="34" charset="0"/>
              </a:rPr>
              <a:t>Engaging consumers</a:t>
            </a:r>
          </a:p>
          <a:p>
            <a:pPr marL="514350" indent="-514350">
              <a:lnSpc>
                <a:spcPct val="100000"/>
              </a:lnSpc>
              <a:spcBef>
                <a:spcPts val="0"/>
              </a:spcBef>
              <a:buClr>
                <a:srgbClr val="00B0F0"/>
              </a:buClr>
              <a:buSzTx/>
              <a:buFont typeface="+mj-lt"/>
              <a:buAutoNum type="arabicPeriod"/>
              <a:defRPr/>
            </a:pPr>
            <a:endParaRPr lang="en-GB" sz="2400" dirty="0" smtClean="0">
              <a:solidFill>
                <a:srgbClr val="153355"/>
              </a:solidFill>
              <a:latin typeface="Calibri" panose="020F0502020204030204" pitchFamily="34" charset="0"/>
              <a:ea typeface="Calibri" panose="020F0502020204030204" pitchFamily="34" charset="0"/>
              <a:cs typeface="Calibri" panose="020F0502020204030204" pitchFamily="34" charset="0"/>
            </a:endParaRPr>
          </a:p>
          <a:p>
            <a:pPr marL="514350" indent="-514350">
              <a:lnSpc>
                <a:spcPct val="100000"/>
              </a:lnSpc>
              <a:spcBef>
                <a:spcPts val="0"/>
              </a:spcBef>
              <a:buClr>
                <a:srgbClr val="00B0F0"/>
              </a:buClr>
              <a:buSzTx/>
              <a:buFont typeface="+mj-lt"/>
              <a:buAutoNum type="arabicPeriod"/>
              <a:defRPr/>
            </a:pPr>
            <a:r>
              <a:rPr lang="en-GB" sz="2400" dirty="0" smtClean="0">
                <a:solidFill>
                  <a:srgbClr val="153355"/>
                </a:solidFill>
                <a:latin typeface="Calibri" panose="020F0502020204030204" pitchFamily="34" charset="0"/>
                <a:ea typeface="Calibri" panose="020F0502020204030204" pitchFamily="34" charset="0"/>
                <a:cs typeface="Calibri" panose="020F0502020204030204" pitchFamily="34" charset="0"/>
              </a:rPr>
              <a:t>Producing </a:t>
            </a:r>
            <a:r>
              <a:rPr lang="en-GB" sz="2400" dirty="0">
                <a:solidFill>
                  <a:srgbClr val="153355"/>
                </a:solidFill>
                <a:latin typeface="Calibri" panose="020F0502020204030204" pitchFamily="34" charset="0"/>
                <a:ea typeface="Calibri" panose="020F0502020204030204" pitchFamily="34" charset="0"/>
                <a:cs typeface="Calibri" panose="020F0502020204030204" pitchFamily="34" charset="0"/>
              </a:rPr>
              <a:t>sustainably</a:t>
            </a:r>
          </a:p>
          <a:p>
            <a:pPr marL="514350" indent="-514350">
              <a:lnSpc>
                <a:spcPct val="100000"/>
              </a:lnSpc>
              <a:spcBef>
                <a:spcPts val="0"/>
              </a:spcBef>
              <a:buClr>
                <a:srgbClr val="00B0F0"/>
              </a:buClr>
              <a:buSzTx/>
              <a:buFont typeface="+mj-lt"/>
              <a:buAutoNum type="arabicPeriod"/>
              <a:defRPr/>
            </a:pPr>
            <a:endParaRPr lang="en-GB" sz="2400" dirty="0" smtClean="0">
              <a:solidFill>
                <a:srgbClr val="153355"/>
              </a:solidFill>
              <a:latin typeface="Calibri" panose="020F0502020204030204" pitchFamily="34" charset="0"/>
              <a:ea typeface="Calibri" panose="020F0502020204030204" pitchFamily="34" charset="0"/>
              <a:cs typeface="Calibri" panose="020F0502020204030204" pitchFamily="34" charset="0"/>
            </a:endParaRPr>
          </a:p>
          <a:p>
            <a:pPr marL="514350" indent="-514350">
              <a:lnSpc>
                <a:spcPct val="100000"/>
              </a:lnSpc>
              <a:spcBef>
                <a:spcPts val="0"/>
              </a:spcBef>
              <a:buClr>
                <a:srgbClr val="00B0F0"/>
              </a:buClr>
              <a:buSzTx/>
              <a:buFont typeface="+mj-lt"/>
              <a:buAutoNum type="arabicPeriod"/>
              <a:defRPr/>
            </a:pPr>
            <a:r>
              <a:rPr lang="en-GB" sz="2400" dirty="0" smtClean="0">
                <a:solidFill>
                  <a:srgbClr val="153355"/>
                </a:solidFill>
                <a:latin typeface="Calibri" panose="020F0502020204030204" pitchFamily="34" charset="0"/>
                <a:ea typeface="Calibri" panose="020F0502020204030204" pitchFamily="34" charset="0"/>
                <a:cs typeface="Calibri" panose="020F0502020204030204" pitchFamily="34" charset="0"/>
              </a:rPr>
              <a:t>Getting products </a:t>
            </a:r>
            <a:r>
              <a:rPr lang="en-GB" sz="2400" dirty="0">
                <a:solidFill>
                  <a:srgbClr val="153355"/>
                </a:solidFill>
                <a:latin typeface="Calibri" panose="020F0502020204030204" pitchFamily="34" charset="0"/>
                <a:ea typeface="Calibri" panose="020F0502020204030204" pitchFamily="34" charset="0"/>
                <a:cs typeface="Calibri" panose="020F0502020204030204" pitchFamily="34" charset="0"/>
              </a:rPr>
              <a:t>to market</a:t>
            </a:r>
          </a:p>
          <a:p>
            <a:pPr marL="514350" indent="-514350">
              <a:lnSpc>
                <a:spcPct val="100000"/>
              </a:lnSpc>
              <a:spcBef>
                <a:spcPts val="0"/>
              </a:spcBef>
              <a:buClr>
                <a:srgbClr val="00B0F0"/>
              </a:buClr>
              <a:buSzTx/>
              <a:buFont typeface="+mj-lt"/>
              <a:buAutoNum type="arabicPeriod"/>
              <a:defRPr/>
            </a:pPr>
            <a:endParaRPr lang="en-GB" sz="2400" dirty="0" smtClean="0">
              <a:solidFill>
                <a:srgbClr val="153355"/>
              </a:solidFill>
              <a:latin typeface="Calibri" panose="020F0502020204030204" pitchFamily="34" charset="0"/>
              <a:ea typeface="Calibri" panose="020F0502020204030204" pitchFamily="34" charset="0"/>
              <a:cs typeface="Calibri" panose="020F0502020204030204" pitchFamily="34" charset="0"/>
            </a:endParaRPr>
          </a:p>
          <a:p>
            <a:pPr marL="514350" indent="-514350">
              <a:lnSpc>
                <a:spcPct val="100000"/>
              </a:lnSpc>
              <a:spcBef>
                <a:spcPts val="0"/>
              </a:spcBef>
              <a:buClr>
                <a:srgbClr val="00B0F0"/>
              </a:buClr>
              <a:buSzTx/>
              <a:buFont typeface="+mj-lt"/>
              <a:buAutoNum type="arabicPeriod"/>
              <a:defRPr/>
            </a:pPr>
            <a:r>
              <a:rPr lang="en-GB" sz="2400" dirty="0" smtClean="0">
                <a:solidFill>
                  <a:srgbClr val="153355"/>
                </a:solidFill>
                <a:latin typeface="Calibri" panose="020F0502020204030204" pitchFamily="34" charset="0"/>
                <a:ea typeface="Calibri" panose="020F0502020204030204" pitchFamily="34" charset="0"/>
                <a:cs typeface="Calibri" panose="020F0502020204030204" pitchFamily="34" charset="0"/>
              </a:rPr>
              <a:t>Getting organised</a:t>
            </a:r>
            <a:r>
              <a:rPr lang="en-GB" sz="2400" dirty="0">
                <a:solidFill>
                  <a:srgbClr val="153355"/>
                </a:solidFill>
                <a:latin typeface="Calibri" panose="020F0502020204030204" pitchFamily="34" charset="0"/>
                <a:ea typeface="Calibri" panose="020F0502020204030204" pitchFamily="34" charset="0"/>
                <a:cs typeface="Calibri" panose="020F0502020204030204" pitchFamily="34" charset="0"/>
              </a:rPr>
              <a:t>.</a:t>
            </a:r>
          </a:p>
          <a:p>
            <a:endParaRPr lang="en-GB" dirty="0"/>
          </a:p>
        </p:txBody>
      </p:sp>
      <p:sp>
        <p:nvSpPr>
          <p:cNvPr id="4" name="Footer Placeholder 3"/>
          <p:cNvSpPr>
            <a:spLocks noGrp="1"/>
          </p:cNvSpPr>
          <p:nvPr>
            <p:ph type="ftr" sz="quarter" idx="11"/>
          </p:nvPr>
        </p:nvSpPr>
        <p:spPr>
          <a:xfrm>
            <a:off x="1603248" y="6537960"/>
            <a:ext cx="10588752" cy="320040"/>
          </a:xfrm>
        </p:spPr>
        <p:txBody>
          <a:bodyPr/>
          <a:lstStyle/>
          <a:p>
            <a:r>
              <a:rPr lang="en-US" dirty="0" smtClean="0"/>
              <a:t>(c) Suzanne Piscopo, 2021</a:t>
            </a:r>
            <a:endParaRPr lang="en-US"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72280" y="2491593"/>
            <a:ext cx="2590673" cy="3560215"/>
          </a:xfrm>
          <a:prstGeom prst="rect">
            <a:avLst/>
          </a:prstGeom>
          <a:ln>
            <a:solidFill>
              <a:schemeClr val="bg1">
                <a:lumMod val="65000"/>
              </a:schemeClr>
            </a:solidFill>
          </a:ln>
          <a:effectLst>
            <a:outerShdw blurRad="292100" dist="139700" dir="2700000" algn="tl" rotWithShape="0">
              <a:srgbClr val="333333">
                <a:alpha val="65000"/>
              </a:srgbClr>
            </a:outerShdw>
          </a:effectLst>
        </p:spPr>
      </p:pic>
      <p:sp>
        <p:nvSpPr>
          <p:cNvPr id="6" name="Rectangle 5"/>
          <p:cNvSpPr/>
          <p:nvPr/>
        </p:nvSpPr>
        <p:spPr>
          <a:xfrm>
            <a:off x="163397" y="6174760"/>
            <a:ext cx="6096000" cy="523220"/>
          </a:xfrm>
          <a:prstGeom prst="rect">
            <a:avLst/>
          </a:prstGeom>
        </p:spPr>
        <p:txBody>
          <a:bodyPr>
            <a:spAutoFit/>
          </a:bodyPr>
          <a:lstStyle/>
          <a:p>
            <a:r>
              <a:rPr lang="en-GB" sz="1400" i="1" dirty="0">
                <a:latin typeface="+mj-lt"/>
              </a:rPr>
              <a:t>FAO and INRAE. </a:t>
            </a:r>
            <a:r>
              <a:rPr lang="en-GB" sz="1400" i="1" dirty="0" smtClean="0">
                <a:latin typeface="+mj-lt"/>
              </a:rPr>
              <a:t>(2020). </a:t>
            </a:r>
            <a:r>
              <a:rPr lang="en-GB" sz="1400" i="1" dirty="0">
                <a:latin typeface="+mj-lt"/>
              </a:rPr>
              <a:t>Enabling sustainable food systems: Innovators’ handbook. Rome. https://doi.org/10.4060/ca9917en</a:t>
            </a:r>
          </a:p>
        </p:txBody>
      </p:sp>
    </p:spTree>
    <p:extLst>
      <p:ext uri="{BB962C8B-B14F-4D97-AF65-F5344CB8AC3E}">
        <p14:creationId xmlns:p14="http://schemas.microsoft.com/office/powerpoint/2010/main" val="25330988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6291" y="424129"/>
            <a:ext cx="747371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effectLst/>
                <a:uLnTx/>
                <a:uFillTx/>
                <a:latin typeface="Calibri" panose="020F0502020204030204" pitchFamily="34" charset="0"/>
                <a:ea typeface="+mn-ea"/>
                <a:cs typeface="+mn-cs"/>
              </a:rPr>
              <a:t>Definition of a healthy diet</a:t>
            </a:r>
          </a:p>
        </p:txBody>
      </p:sp>
      <p:sp>
        <p:nvSpPr>
          <p:cNvPr id="8" name="Content Placeholder 2">
            <a:extLst>
              <a:ext uri="{FF2B5EF4-FFF2-40B4-BE49-F238E27FC236}">
                <a16:creationId xmlns:a16="http://schemas.microsoft.com/office/drawing/2014/main" id="{8730F651-5218-C745-A8D9-73459E7DBB8A}"/>
              </a:ext>
            </a:extLst>
          </p:cNvPr>
          <p:cNvSpPr txBox="1">
            <a:spLocks/>
          </p:cNvSpPr>
          <p:nvPr/>
        </p:nvSpPr>
        <p:spPr>
          <a:xfrm>
            <a:off x="4094927" y="1177710"/>
            <a:ext cx="3558789" cy="220034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CFB632"/>
              </a:buClr>
              <a:buSzTx/>
              <a:buFont typeface="Arial" panose="020B0604020202020204" pitchFamily="34" charset="0"/>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Rectangle 9">
            <a:extLst>
              <a:ext uri="{FF2B5EF4-FFF2-40B4-BE49-F238E27FC236}">
                <a16:creationId xmlns:a16="http://schemas.microsoft.com/office/drawing/2014/main" id="{FB8453A4-BE3C-B543-A748-26F79EF09D67}"/>
              </a:ext>
            </a:extLst>
          </p:cNvPr>
          <p:cNvSpPr/>
          <p:nvPr/>
        </p:nvSpPr>
        <p:spPr>
          <a:xfrm>
            <a:off x="180001" y="6445276"/>
            <a:ext cx="4919167" cy="307777"/>
          </a:xfrm>
          <a:prstGeom prst="rect">
            <a:avLst/>
          </a:prstGeom>
        </p:spPr>
        <p:txBody>
          <a:bodyPr wrap="none">
            <a:spAutoFit/>
          </a:bodyPr>
          <a:lstStyle/>
          <a:p>
            <a:pPr lvl="0" defTabSz="914400">
              <a:defRPr/>
            </a:pPr>
            <a:r>
              <a:rPr kumimoji="0" lang="en-GB" sz="1400" b="0" i="1" u="none" strike="noStrike" kern="1200" cap="none" spc="0" normalizeH="0" baseline="0" noProof="0" dirty="0">
                <a:ln>
                  <a:noFill/>
                </a:ln>
                <a:effectLst/>
                <a:uLnTx/>
                <a:uFillTx/>
                <a:latin typeface="Calibri" panose="020F0502020204030204"/>
                <a:ea typeface="+mn-ea"/>
                <a:cs typeface="+mn-cs"/>
              </a:rPr>
              <a:t>Source: </a:t>
            </a:r>
            <a:r>
              <a:rPr lang="en-GB" sz="1400" i="1" dirty="0"/>
              <a:t>: Global Panel. (2020). Foresight 2.0 </a:t>
            </a:r>
            <a:r>
              <a:rPr lang="en-GB" sz="1400" i="1" dirty="0" smtClean="0"/>
              <a:t>Report, </a:t>
            </a:r>
            <a:r>
              <a:rPr kumimoji="0" lang="en-GB" sz="1400" b="0" i="1" u="none" strike="noStrike" kern="1200" cap="none" spc="0" normalizeH="0" baseline="0" noProof="0" dirty="0">
                <a:ln>
                  <a:noFill/>
                </a:ln>
                <a:effectLst/>
                <a:uLnTx/>
                <a:uFillTx/>
                <a:latin typeface="Calibri" panose="020F0502020204030204"/>
                <a:ea typeface="+mn-ea"/>
                <a:cs typeface="+mn-cs"/>
              </a:rPr>
              <a:t>WHO (2020)</a:t>
            </a:r>
          </a:p>
        </p:txBody>
      </p:sp>
      <p:sp>
        <p:nvSpPr>
          <p:cNvPr id="7" name="Rectangle 6">
            <a:extLst>
              <a:ext uri="{FF2B5EF4-FFF2-40B4-BE49-F238E27FC236}">
                <a16:creationId xmlns:a16="http://schemas.microsoft.com/office/drawing/2014/main" id="{273A39E4-8186-9D46-9B8D-6A9BAC7914E2}"/>
              </a:ext>
            </a:extLst>
          </p:cNvPr>
          <p:cNvSpPr/>
          <p:nvPr/>
        </p:nvSpPr>
        <p:spPr>
          <a:xfrm>
            <a:off x="319449" y="1228935"/>
            <a:ext cx="7080589" cy="4462760"/>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CFB632"/>
              </a:buClr>
              <a:buSzTx/>
              <a:buFont typeface="Arial" panose="020B0604020202020204" pitchFamily="34" charset="0"/>
              <a:buChar char="•"/>
              <a:tabLst/>
              <a:defRPr/>
            </a:pPr>
            <a:endParaRPr kumimoji="0" lang="en-GB" sz="2000" b="0" i="0" u="none" strike="noStrike" kern="1200" cap="none" spc="0" normalizeH="0" baseline="0" noProof="0" dirty="0">
              <a:ln>
                <a:noFill/>
              </a:ln>
              <a:solidFill>
                <a:srgbClr val="153355"/>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defTabSz="914400" fontAlgn="auto">
              <a:lnSpc>
                <a:spcPct val="100000"/>
              </a:lnSpc>
              <a:spcBef>
                <a:spcPts val="0"/>
              </a:spcBef>
              <a:spcAft>
                <a:spcPts val="0"/>
              </a:spcAft>
              <a:buClr>
                <a:srgbClr val="00B0F0"/>
              </a:buClr>
              <a:buSzTx/>
              <a:buFont typeface="Wingdings" panose="05000000000000000000" pitchFamily="2" charset="2"/>
              <a:buChar char="§"/>
              <a:tabLst/>
              <a:defRPr/>
            </a:pPr>
            <a:r>
              <a:rPr lang="en-GB" sz="2400" dirty="0">
                <a:ea typeface="Calibri" panose="020F0502020204030204" pitchFamily="34" charset="0"/>
                <a:cs typeface="Calibri" panose="020F0502020204030204" pitchFamily="34" charset="0"/>
              </a:rPr>
              <a:t>A ‘healthy diet’ contains diversity of foods which are safe, and provide levels of energy and key nutrients of all kinds appropriate to age, sex, disease status and physical </a:t>
            </a:r>
            <a:r>
              <a:rPr lang="en-GB" sz="2400" dirty="0" smtClean="0">
                <a:ea typeface="Calibri" panose="020F0502020204030204" pitchFamily="34" charset="0"/>
                <a:cs typeface="Calibri" panose="020F0502020204030204" pitchFamily="34" charset="0"/>
              </a:rPr>
              <a:t>activity.</a:t>
            </a:r>
            <a:endParaRPr lang="en-GB" sz="2400" dirty="0">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
                <a:srgbClr val="CFB632"/>
              </a:buClr>
              <a:buSzTx/>
              <a:buFont typeface="Wingdings" panose="05000000000000000000" pitchFamily="2" charset="2"/>
              <a:buChar char="§"/>
              <a:tabLst/>
              <a:defRPr/>
            </a:pPr>
            <a:endParaRPr kumimoji="0" lang="en-GB" sz="2400" b="0" i="0" u="none" strike="noStrike" kern="1200" cap="none" spc="0" normalizeH="0" baseline="0" noProof="0" dirty="0">
              <a:ln>
                <a:noFill/>
              </a:ln>
              <a:effectLst/>
              <a:uLnTx/>
              <a:uFillTx/>
              <a:ea typeface="Calibri" panose="020F0502020204030204" pitchFamily="34" charset="0"/>
              <a:cs typeface="Calibri" panose="020F0502020204030204" pitchFamily="34" charset="0"/>
            </a:endParaRPr>
          </a:p>
          <a:p>
            <a:pPr marL="342900" indent="-342900" defTabSz="914400">
              <a:buClr>
                <a:srgbClr val="00B0F0"/>
              </a:buClr>
              <a:buFont typeface="Wingdings" panose="05000000000000000000" pitchFamily="2" charset="2"/>
              <a:buChar char="§"/>
              <a:defRPr/>
            </a:pPr>
            <a:r>
              <a:rPr lang="en-GB" sz="2400" dirty="0">
                <a:ea typeface="Calibri" panose="020F0502020204030204" pitchFamily="34" charset="0"/>
                <a:cs typeface="Calibri" panose="020F0502020204030204" pitchFamily="34" charset="0"/>
              </a:rPr>
              <a:t>The WHO advises people to: </a:t>
            </a:r>
          </a:p>
          <a:p>
            <a:pPr marL="800100" lvl="2" indent="-342900" defTabSz="914400">
              <a:buClr>
                <a:srgbClr val="CFB632"/>
              </a:buClr>
              <a:buFont typeface="Calibri" panose="020F0502020204030204" pitchFamily="34" charset="0"/>
              <a:buChar char="⁻"/>
              <a:defRPr/>
            </a:pPr>
            <a:r>
              <a:rPr lang="en-GB" sz="2400" dirty="0">
                <a:ea typeface="Calibri" panose="020F0502020204030204" pitchFamily="34" charset="0"/>
                <a:cs typeface="Calibri" panose="020F0502020204030204" pitchFamily="34" charset="0"/>
              </a:rPr>
              <a:t>Eat plenty of vegetables, fruit, wholegrains</a:t>
            </a:r>
            <a:r>
              <a:rPr lang="en-GB" sz="2400" dirty="0" smtClean="0">
                <a:ea typeface="Calibri" panose="020F0502020204030204" pitchFamily="34" charset="0"/>
                <a:cs typeface="Calibri" panose="020F0502020204030204" pitchFamily="34" charset="0"/>
              </a:rPr>
              <a:t>,  pulses</a:t>
            </a:r>
            <a:r>
              <a:rPr lang="en-GB" sz="2400" dirty="0">
                <a:ea typeface="Calibri" panose="020F0502020204030204" pitchFamily="34" charset="0"/>
                <a:cs typeface="Calibri" panose="020F0502020204030204" pitchFamily="34" charset="0"/>
              </a:rPr>
              <a:t>, nuts and seeds, fish, and some </a:t>
            </a:r>
            <a:r>
              <a:rPr lang="en-GB" sz="2400" dirty="0" smtClean="0">
                <a:ea typeface="Calibri" panose="020F0502020204030204" pitchFamily="34" charset="0"/>
                <a:cs typeface="Calibri" panose="020F0502020204030204" pitchFamily="34" charset="0"/>
              </a:rPr>
              <a:t>dairy and lean </a:t>
            </a:r>
            <a:r>
              <a:rPr lang="en-GB" sz="2400" dirty="0">
                <a:ea typeface="Calibri" panose="020F0502020204030204" pitchFamily="34" charset="0"/>
                <a:cs typeface="Calibri" panose="020F0502020204030204" pitchFamily="34" charset="0"/>
              </a:rPr>
              <a:t>high-quality meats in moderation</a:t>
            </a:r>
          </a:p>
          <a:p>
            <a:pPr marL="800100" lvl="2" indent="-342900" defTabSz="914400">
              <a:buClr>
                <a:srgbClr val="CFB632"/>
              </a:buClr>
              <a:buFont typeface="Calibri" panose="020F0502020204030204" pitchFamily="34" charset="0"/>
              <a:buChar char="⁻"/>
              <a:defRPr/>
            </a:pPr>
            <a:r>
              <a:rPr lang="en-GB" sz="2400" dirty="0" smtClean="0">
                <a:ea typeface="Calibri" panose="020F0502020204030204" pitchFamily="34" charset="0"/>
                <a:cs typeface="Calibri" panose="020F0502020204030204" pitchFamily="34" charset="0"/>
              </a:rPr>
              <a:t>Limit </a:t>
            </a:r>
            <a:r>
              <a:rPr lang="en-GB" sz="2400" dirty="0">
                <a:ea typeface="Calibri" panose="020F0502020204030204" pitchFamily="34" charset="0"/>
                <a:cs typeface="Calibri" panose="020F0502020204030204" pitchFamily="34" charset="0"/>
              </a:rPr>
              <a:t>intake of processed meats, trans-fats, </a:t>
            </a:r>
            <a:r>
              <a:rPr lang="en-GB" sz="2400" dirty="0" smtClean="0">
                <a:ea typeface="Calibri" panose="020F0502020204030204" pitchFamily="34" charset="0"/>
                <a:cs typeface="Calibri" panose="020F0502020204030204" pitchFamily="34" charset="0"/>
              </a:rPr>
              <a:t>salt       </a:t>
            </a:r>
            <a:r>
              <a:rPr lang="en-GB" sz="2400" dirty="0">
                <a:ea typeface="Calibri" panose="020F0502020204030204" pitchFamily="34" charset="0"/>
                <a:cs typeface="Calibri" panose="020F0502020204030204" pitchFamily="34" charset="0"/>
              </a:rPr>
              <a:t>free sugars, sugary snacks and </a:t>
            </a:r>
            <a:r>
              <a:rPr lang="en-GB" sz="2400" dirty="0" smtClean="0">
                <a:ea typeface="Calibri" panose="020F0502020204030204" pitchFamily="34" charset="0"/>
                <a:cs typeface="Calibri" panose="020F0502020204030204" pitchFamily="34" charset="0"/>
              </a:rPr>
              <a:t>beverages. </a:t>
            </a:r>
            <a:endParaRPr lang="en-GB" sz="2400" dirty="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190BCCCE-9731-A448-87F3-7612FAE84F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00038" y="0"/>
            <a:ext cx="4801969" cy="6858000"/>
          </a:xfrm>
          <a:prstGeom prst="rect">
            <a:avLst/>
          </a:prstGeom>
        </p:spPr>
      </p:pic>
      <p:pic>
        <p:nvPicPr>
          <p:cNvPr id="2" name="Picture 1"/>
          <p:cNvPicPr>
            <a:picLocks noChangeAspect="1"/>
          </p:cNvPicPr>
          <p:nvPr/>
        </p:nvPicPr>
        <p:blipFill>
          <a:blip r:embed="rId4"/>
          <a:stretch>
            <a:fillRect/>
          </a:stretch>
        </p:blipFill>
        <p:spPr>
          <a:xfrm>
            <a:off x="10222658" y="6540981"/>
            <a:ext cx="1889924" cy="317019"/>
          </a:xfrm>
          <a:prstGeom prst="rect">
            <a:avLst/>
          </a:prstGeom>
        </p:spPr>
      </p:pic>
    </p:spTree>
    <p:extLst>
      <p:ext uri="{BB962C8B-B14F-4D97-AF65-F5344CB8AC3E}">
        <p14:creationId xmlns:p14="http://schemas.microsoft.com/office/powerpoint/2010/main" val="29271371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0277" y="266577"/>
            <a:ext cx="59159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effectLst/>
                <a:uLnTx/>
                <a:uFillTx/>
                <a:latin typeface="Calibri" panose="020F0502020204030204" pitchFamily="34" charset="0"/>
                <a:ea typeface="+mn-ea"/>
                <a:cs typeface="+mn-cs"/>
              </a:rPr>
              <a:t>Definition of a Sustainable Food System </a:t>
            </a:r>
          </a:p>
        </p:txBody>
      </p:sp>
      <p:sp>
        <p:nvSpPr>
          <p:cNvPr id="8" name="Content Placeholder 2">
            <a:extLst>
              <a:ext uri="{FF2B5EF4-FFF2-40B4-BE49-F238E27FC236}">
                <a16:creationId xmlns:a16="http://schemas.microsoft.com/office/drawing/2014/main" id="{8730F651-5218-C745-A8D9-73459E7DBB8A}"/>
              </a:ext>
            </a:extLst>
          </p:cNvPr>
          <p:cNvSpPr txBox="1">
            <a:spLocks/>
          </p:cNvSpPr>
          <p:nvPr/>
        </p:nvSpPr>
        <p:spPr>
          <a:xfrm>
            <a:off x="4094927" y="1177710"/>
            <a:ext cx="3558789" cy="220034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CFB632"/>
              </a:buClr>
              <a:buSzTx/>
              <a:buFont typeface="Arial" panose="020B0604020202020204" pitchFamily="34" charset="0"/>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 name="Rectangle 6">
            <a:extLst>
              <a:ext uri="{FF2B5EF4-FFF2-40B4-BE49-F238E27FC236}">
                <a16:creationId xmlns:a16="http://schemas.microsoft.com/office/drawing/2014/main" id="{273A39E4-8186-9D46-9B8D-6A9BAC7914E2}"/>
              </a:ext>
            </a:extLst>
          </p:cNvPr>
          <p:cNvSpPr/>
          <p:nvPr/>
        </p:nvSpPr>
        <p:spPr>
          <a:xfrm>
            <a:off x="266160" y="1348800"/>
            <a:ext cx="6210054" cy="5139869"/>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CFB632"/>
              </a:buClr>
              <a:buSzTx/>
              <a:buFont typeface="Arial" panose="020B0604020202020204" pitchFamily="34" charset="0"/>
              <a:buChar char="•"/>
              <a:tabLst/>
              <a:defRPr/>
            </a:pPr>
            <a:endParaRPr kumimoji="0" lang="en-GB" sz="2000" b="0" i="0" u="none" strike="noStrike" kern="1200" cap="none" spc="0" normalizeH="0" baseline="0" noProof="0" dirty="0">
              <a:ln>
                <a:noFill/>
              </a:ln>
              <a:solidFill>
                <a:srgbClr val="153355"/>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
                <a:srgbClr val="00B0F0"/>
              </a:buClr>
              <a:buSzTx/>
              <a:buFont typeface="Wingdings" panose="05000000000000000000" pitchFamily="2" charset="2"/>
              <a:buChar char="§"/>
              <a:tabLst/>
              <a:defRPr/>
            </a:pPr>
            <a:r>
              <a:rPr kumimoji="0" lang="en-GB" sz="2400" b="0" i="0" u="none" strike="noStrike" kern="1200" cap="none" spc="0" normalizeH="0" baseline="0" noProof="0" dirty="0">
                <a:ln>
                  <a:noFill/>
                </a:ln>
                <a:solidFill>
                  <a:srgbClr val="153355"/>
                </a:solidFill>
                <a:effectLst/>
                <a:uLnTx/>
                <a:uFillTx/>
                <a:latin typeface="Calibri" panose="020F0502020204030204" pitchFamily="34" charset="0"/>
                <a:ea typeface="Calibri" panose="020F0502020204030204" pitchFamily="34" charset="0"/>
                <a:cs typeface="Calibri" panose="020F0502020204030204" pitchFamily="34" charset="0"/>
              </a:rPr>
              <a:t>The term ‘sustainable food system’ is broadly used if the contribution of a place’s food system (locally produced and imported foods) can be continued without undermining the ability of the natural environment to function in the long </a:t>
            </a:r>
            <a:r>
              <a:rPr kumimoji="0" lang="en-GB" sz="2400" b="0" i="0" u="none" strike="noStrike" kern="1200" cap="none" spc="0" normalizeH="0" baseline="0" noProof="0" dirty="0" smtClean="0">
                <a:ln>
                  <a:noFill/>
                </a:ln>
                <a:solidFill>
                  <a:srgbClr val="153355"/>
                </a:solidFill>
                <a:effectLst/>
                <a:uLnTx/>
                <a:uFillTx/>
                <a:latin typeface="Calibri" panose="020F0502020204030204" pitchFamily="34" charset="0"/>
                <a:ea typeface="Calibri" panose="020F0502020204030204" pitchFamily="34" charset="0"/>
                <a:cs typeface="Calibri" panose="020F0502020204030204" pitchFamily="34" charset="0"/>
              </a:rPr>
              <a:t>term.</a:t>
            </a:r>
            <a:endParaRPr kumimoji="0" lang="en-GB" sz="2400" b="0" i="0" u="none" strike="noStrike" kern="1200" cap="none" spc="0" normalizeH="0" baseline="0" noProof="0" dirty="0">
              <a:ln>
                <a:noFill/>
              </a:ln>
              <a:solidFill>
                <a:srgbClr val="153355"/>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
                <a:srgbClr val="CFB632"/>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153355"/>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
                <a:srgbClr val="00B0F0"/>
              </a:buClr>
              <a:buSzTx/>
              <a:buFont typeface="Wingdings" panose="05000000000000000000" pitchFamily="2" charset="2"/>
              <a:buChar char="§"/>
              <a:tabLst/>
              <a:defRPr/>
            </a:pPr>
            <a:r>
              <a:rPr kumimoji="0" lang="en-GB" sz="2400" b="0" i="0" u="none" strike="noStrike" kern="1200" cap="none" spc="0" normalizeH="0" baseline="0" noProof="0" dirty="0" smtClean="0">
                <a:ln>
                  <a:noFill/>
                </a:ln>
                <a:solidFill>
                  <a:srgbClr val="153355"/>
                </a:solidFill>
                <a:effectLst/>
                <a:uLnTx/>
                <a:uFillTx/>
                <a:latin typeface="Calibri" panose="020F0502020204030204" pitchFamily="34" charset="0"/>
                <a:ea typeface="Calibri" panose="020F0502020204030204" pitchFamily="34" charset="0"/>
                <a:cs typeface="Calibri" panose="020F0502020204030204" pitchFamily="34" charset="0"/>
              </a:rPr>
              <a:t>The system </a:t>
            </a:r>
            <a:r>
              <a:rPr kumimoji="0" lang="en-GB" sz="2400" b="0" i="0" u="none" strike="noStrike" kern="1200" cap="none" spc="0" normalizeH="0" baseline="0" noProof="0" dirty="0">
                <a:ln>
                  <a:noFill/>
                </a:ln>
                <a:solidFill>
                  <a:srgbClr val="153355"/>
                </a:solidFill>
                <a:effectLst/>
                <a:uLnTx/>
                <a:uFillTx/>
                <a:latin typeface="Calibri" panose="020F0502020204030204" pitchFamily="34" charset="0"/>
                <a:ea typeface="Calibri" panose="020F0502020204030204" pitchFamily="34" charset="0"/>
                <a:cs typeface="Calibri" panose="020F0502020204030204" pitchFamily="34" charset="0"/>
              </a:rPr>
              <a:t>does not </a:t>
            </a:r>
            <a:r>
              <a:rPr kumimoji="0" lang="en-GB" sz="2400" b="0" i="0" u="none" strike="noStrike" kern="1200" cap="none" spc="0" normalizeH="0" baseline="0" noProof="0" dirty="0" smtClean="0">
                <a:ln>
                  <a:noFill/>
                </a:ln>
                <a:solidFill>
                  <a:srgbClr val="153355"/>
                </a:solidFill>
                <a:effectLst/>
                <a:uLnTx/>
                <a:uFillTx/>
                <a:latin typeface="Calibri" panose="020F0502020204030204" pitchFamily="34" charset="0"/>
                <a:ea typeface="Calibri" panose="020F0502020204030204" pitchFamily="34" charset="0"/>
                <a:cs typeface="Calibri" panose="020F0502020204030204" pitchFamily="34" charset="0"/>
              </a:rPr>
              <a:t>result in:</a:t>
            </a:r>
          </a:p>
          <a:p>
            <a:pPr marL="800100" lvl="2" indent="-342900" defTabSz="914400">
              <a:buClr>
                <a:srgbClr val="CFB632"/>
              </a:buClr>
              <a:buFont typeface="Calibri" panose="020F0502020204030204" pitchFamily="34" charset="0"/>
              <a:buChar char="⁻"/>
              <a:defRPr/>
            </a:pPr>
            <a:r>
              <a:rPr lang="en-GB" sz="2400" dirty="0">
                <a:solidFill>
                  <a:srgbClr val="153355"/>
                </a:solidFill>
                <a:latin typeface="Calibri" panose="020F0502020204030204" pitchFamily="34" charset="0"/>
                <a:ea typeface="Calibri" panose="020F0502020204030204" pitchFamily="34" charset="0"/>
                <a:cs typeface="Calibri" panose="020F0502020204030204" pitchFamily="34" charset="0"/>
              </a:rPr>
              <a:t>Biodiversity loss</a:t>
            </a:r>
          </a:p>
          <a:p>
            <a:pPr marL="800100" lvl="2" indent="-342900" defTabSz="914400">
              <a:buClr>
                <a:srgbClr val="CFB632"/>
              </a:buClr>
              <a:buFont typeface="Calibri" panose="020F0502020204030204" pitchFamily="34" charset="0"/>
              <a:buChar char="⁻"/>
              <a:defRPr/>
            </a:pPr>
            <a:r>
              <a:rPr lang="en-GB" sz="2400" dirty="0">
                <a:solidFill>
                  <a:srgbClr val="153355"/>
                </a:solidFill>
                <a:latin typeface="Calibri" panose="020F0502020204030204" pitchFamily="34" charset="0"/>
                <a:ea typeface="Calibri" panose="020F0502020204030204" pitchFamily="34" charset="0"/>
                <a:cs typeface="Calibri" panose="020F0502020204030204" pitchFamily="34" charset="0"/>
              </a:rPr>
              <a:t>Soil degradation</a:t>
            </a:r>
          </a:p>
          <a:p>
            <a:pPr marL="800100" lvl="2" indent="-342900" defTabSz="914400">
              <a:buClr>
                <a:srgbClr val="CFB632"/>
              </a:buClr>
              <a:buFont typeface="Calibri" panose="020F0502020204030204" pitchFamily="34" charset="0"/>
              <a:buChar char="⁻"/>
              <a:defRPr/>
            </a:pPr>
            <a:r>
              <a:rPr lang="en-GB" sz="2400" dirty="0">
                <a:solidFill>
                  <a:srgbClr val="153355"/>
                </a:solidFill>
                <a:latin typeface="Calibri" panose="020F0502020204030204" pitchFamily="34" charset="0"/>
                <a:ea typeface="Calibri" panose="020F0502020204030204" pitchFamily="34" charset="0"/>
                <a:cs typeface="Calibri" panose="020F0502020204030204" pitchFamily="34" charset="0"/>
              </a:rPr>
              <a:t>Pollution</a:t>
            </a:r>
          </a:p>
          <a:p>
            <a:pPr marL="800100" lvl="2" indent="-342900" defTabSz="914400">
              <a:buClr>
                <a:srgbClr val="CFB632"/>
              </a:buClr>
              <a:buFont typeface="Calibri" panose="020F0502020204030204" pitchFamily="34" charset="0"/>
              <a:buChar char="⁻"/>
              <a:defRPr/>
            </a:pPr>
            <a:r>
              <a:rPr lang="en-GB" sz="2400" dirty="0">
                <a:solidFill>
                  <a:srgbClr val="153355"/>
                </a:solidFill>
                <a:latin typeface="Calibri" panose="020F0502020204030204" pitchFamily="34" charset="0"/>
                <a:ea typeface="Calibri" panose="020F0502020204030204" pitchFamily="34" charset="0"/>
                <a:cs typeface="Calibri" panose="020F0502020204030204" pitchFamily="34" charset="0"/>
              </a:rPr>
              <a:t>Climate change</a:t>
            </a:r>
          </a:p>
          <a:p>
            <a:pPr marL="342900" marR="0" lvl="0" indent="-342900" algn="l" defTabSz="914400" rtl="0" eaLnBrk="1" fontAlgn="auto" latinLnBrk="0" hangingPunct="1">
              <a:lnSpc>
                <a:spcPct val="100000"/>
              </a:lnSpc>
              <a:spcBef>
                <a:spcPts val="0"/>
              </a:spcBef>
              <a:spcAft>
                <a:spcPts val="0"/>
              </a:spcAft>
              <a:buClr>
                <a:srgbClr val="CFB632"/>
              </a:buClr>
              <a:buSzTx/>
              <a:buFont typeface="Arial" panose="020B0604020202020204" pitchFamily="34" charset="0"/>
              <a:buChar char="•"/>
              <a:tabLst/>
              <a:defRPr/>
            </a:pPr>
            <a:endParaRPr kumimoji="0" lang="en-GB" sz="2000" b="0" i="0" u="none" strike="noStrike" kern="1200" cap="none" spc="0" normalizeH="0" baseline="0" noProof="0" dirty="0">
              <a:ln>
                <a:noFill/>
              </a:ln>
              <a:solidFill>
                <a:srgbClr val="153355"/>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BB1B642B-C2F0-AB43-93C3-6A7109CFCD9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211505" y="0"/>
            <a:ext cx="4980494" cy="6858000"/>
          </a:xfrm>
          <a:prstGeom prst="rect">
            <a:avLst/>
          </a:prstGeom>
        </p:spPr>
      </p:pic>
      <p:pic>
        <p:nvPicPr>
          <p:cNvPr id="2" name="Picture 1"/>
          <p:cNvPicPr>
            <a:picLocks noChangeAspect="1"/>
          </p:cNvPicPr>
          <p:nvPr/>
        </p:nvPicPr>
        <p:blipFill>
          <a:blip r:embed="rId4"/>
          <a:stretch>
            <a:fillRect/>
          </a:stretch>
        </p:blipFill>
        <p:spPr>
          <a:xfrm>
            <a:off x="10302076" y="6540981"/>
            <a:ext cx="1889924" cy="317019"/>
          </a:xfrm>
          <a:prstGeom prst="rect">
            <a:avLst/>
          </a:prstGeom>
        </p:spPr>
      </p:pic>
      <p:sp>
        <p:nvSpPr>
          <p:cNvPr id="10" name="Content Placeholder 2">
            <a:extLst>
              <a:ext uri="{FF2B5EF4-FFF2-40B4-BE49-F238E27FC236}">
                <a16:creationId xmlns:a16="http://schemas.microsoft.com/office/drawing/2014/main" id="{462B4D01-7019-B84A-A9F3-B957B6EB10D3}"/>
              </a:ext>
            </a:extLst>
          </p:cNvPr>
          <p:cNvSpPr txBox="1">
            <a:spLocks/>
          </p:cNvSpPr>
          <p:nvPr/>
        </p:nvSpPr>
        <p:spPr>
          <a:xfrm>
            <a:off x="0" y="6505435"/>
            <a:ext cx="3961496" cy="3525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400" i="1" dirty="0"/>
              <a:t>Source: Global </a:t>
            </a:r>
            <a:r>
              <a:rPr lang="en-US" sz="1400" i="1" dirty="0" smtClean="0"/>
              <a:t>Panel. </a:t>
            </a:r>
            <a:r>
              <a:rPr lang="en-US" sz="1400" i="1" dirty="0"/>
              <a:t>(2020</a:t>
            </a:r>
            <a:r>
              <a:rPr lang="en-US" sz="1400" i="1" dirty="0" smtClean="0"/>
              <a:t>). Foresight 2.0 Report</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1400" i="1" dirty="0"/>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400" b="0" i="1" u="none" strike="noStrike" kern="1200" cap="none" spc="0" normalizeH="0" baseline="0" noProof="0" dirty="0">
              <a:ln>
                <a:noFill/>
              </a:ln>
              <a:solidFill>
                <a:srgbClr val="CFB633"/>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5864448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421" y="89068"/>
            <a:ext cx="7925979" cy="1325563"/>
          </a:xfrm>
        </p:spPr>
        <p:txBody>
          <a:bodyPr>
            <a:normAutofit/>
          </a:bodyPr>
          <a:lstStyle/>
          <a:p>
            <a:pPr>
              <a:lnSpc>
                <a:spcPct val="100000"/>
              </a:lnSpc>
              <a:spcBef>
                <a:spcPts val="0"/>
              </a:spcBef>
              <a:defRPr/>
            </a:pPr>
            <a:r>
              <a:rPr lang="en-GB" b="1" dirty="0">
                <a:latin typeface="Calibri" panose="020F0502020204030204" pitchFamily="34" charset="0"/>
                <a:ea typeface="+mn-ea"/>
                <a:cs typeface="+mn-cs"/>
              </a:rPr>
              <a:t>What are sustainable, </a:t>
            </a:r>
            <a:r>
              <a:rPr lang="en-GB" b="1" dirty="0" smtClean="0">
                <a:latin typeface="Calibri" panose="020F0502020204030204" pitchFamily="34" charset="0"/>
                <a:ea typeface="+mn-ea"/>
                <a:cs typeface="+mn-cs"/>
              </a:rPr>
              <a:t>healthy </a:t>
            </a:r>
            <a:r>
              <a:rPr lang="en-GB" b="1" dirty="0">
                <a:latin typeface="Calibri" panose="020F0502020204030204" pitchFamily="34" charset="0"/>
                <a:ea typeface="+mn-ea"/>
                <a:cs typeface="+mn-cs"/>
              </a:rPr>
              <a:t>diets?</a:t>
            </a:r>
          </a:p>
        </p:txBody>
      </p:sp>
      <p:sp>
        <p:nvSpPr>
          <p:cNvPr id="3" name="Content Placeholder 2"/>
          <p:cNvSpPr>
            <a:spLocks noGrp="1"/>
          </p:cNvSpPr>
          <p:nvPr>
            <p:ph idx="1"/>
          </p:nvPr>
        </p:nvSpPr>
        <p:spPr>
          <a:xfrm>
            <a:off x="1121986" y="1920969"/>
            <a:ext cx="5562599" cy="4351338"/>
          </a:xfrm>
        </p:spPr>
        <p:txBody>
          <a:bodyPr/>
          <a:lstStyle/>
          <a:p>
            <a:pPr marL="0" indent="0">
              <a:lnSpc>
                <a:spcPct val="100000"/>
              </a:lnSpc>
              <a:spcBef>
                <a:spcPts val="0"/>
              </a:spcBef>
              <a:buClr>
                <a:srgbClr val="00B0F0"/>
              </a:buClr>
              <a:buNone/>
              <a:defRPr/>
            </a:pPr>
            <a:r>
              <a:rPr lang="en-GB" dirty="0">
                <a:ea typeface="Calibri" panose="020F0502020204030204" pitchFamily="34" charset="0"/>
                <a:cs typeface="Calibri" panose="020F0502020204030204" pitchFamily="34" charset="0"/>
              </a:rPr>
              <a:t>“Sustainable Healthy Diets are dietary patterns that </a:t>
            </a:r>
            <a:r>
              <a:rPr lang="en-GB" dirty="0">
                <a:solidFill>
                  <a:schemeClr val="accent2">
                    <a:lumMod val="75000"/>
                  </a:schemeClr>
                </a:solidFill>
                <a:ea typeface="Calibri" panose="020F0502020204030204" pitchFamily="34" charset="0"/>
                <a:cs typeface="Calibri" panose="020F0502020204030204" pitchFamily="34" charset="0"/>
              </a:rPr>
              <a:t>promote all dimensions of individuals’ health and wellbeing</a:t>
            </a:r>
            <a:r>
              <a:rPr lang="en-GB" dirty="0">
                <a:ea typeface="Calibri" panose="020F0502020204030204" pitchFamily="34" charset="0"/>
                <a:cs typeface="Calibri" panose="020F0502020204030204" pitchFamily="34" charset="0"/>
              </a:rPr>
              <a:t>; </a:t>
            </a:r>
            <a:r>
              <a:rPr lang="en-GB" dirty="0">
                <a:solidFill>
                  <a:schemeClr val="accent6">
                    <a:lumMod val="75000"/>
                  </a:schemeClr>
                </a:solidFill>
                <a:ea typeface="Calibri" panose="020F0502020204030204" pitchFamily="34" charset="0"/>
                <a:cs typeface="Calibri" panose="020F0502020204030204" pitchFamily="34" charset="0"/>
              </a:rPr>
              <a:t>have low environmental pressure and impact</a:t>
            </a:r>
            <a:r>
              <a:rPr lang="en-GB" dirty="0">
                <a:ea typeface="Calibri" panose="020F0502020204030204" pitchFamily="34" charset="0"/>
                <a:cs typeface="Calibri" panose="020F0502020204030204" pitchFamily="34" charset="0"/>
              </a:rPr>
              <a:t>; </a:t>
            </a:r>
            <a:r>
              <a:rPr lang="en-GB" dirty="0">
                <a:solidFill>
                  <a:schemeClr val="accent5">
                    <a:lumMod val="75000"/>
                  </a:schemeClr>
                </a:solidFill>
                <a:ea typeface="Calibri" panose="020F0502020204030204" pitchFamily="34" charset="0"/>
                <a:cs typeface="Calibri" panose="020F0502020204030204" pitchFamily="34" charset="0"/>
              </a:rPr>
              <a:t>are accessible, affordable</a:t>
            </a:r>
            <a:r>
              <a:rPr lang="en-GB" dirty="0">
                <a:ea typeface="Calibri" panose="020F0502020204030204" pitchFamily="34" charset="0"/>
                <a:cs typeface="Calibri" panose="020F0502020204030204" pitchFamily="34" charset="0"/>
              </a:rPr>
              <a:t>, </a:t>
            </a:r>
            <a:r>
              <a:rPr lang="en-GB" dirty="0">
                <a:solidFill>
                  <a:schemeClr val="accent4">
                    <a:lumMod val="50000"/>
                  </a:schemeClr>
                </a:solidFill>
                <a:ea typeface="Calibri" panose="020F0502020204030204" pitchFamily="34" charset="0"/>
                <a:cs typeface="Calibri" panose="020F0502020204030204" pitchFamily="34" charset="0"/>
              </a:rPr>
              <a:t>safe and equitable</a:t>
            </a:r>
            <a:r>
              <a:rPr lang="en-GB" dirty="0">
                <a:ea typeface="Calibri" panose="020F0502020204030204" pitchFamily="34" charset="0"/>
                <a:cs typeface="Calibri" panose="020F0502020204030204" pitchFamily="34" charset="0"/>
              </a:rPr>
              <a:t>; and are </a:t>
            </a:r>
            <a:r>
              <a:rPr lang="en-GB" dirty="0">
                <a:solidFill>
                  <a:srgbClr val="7030A0"/>
                </a:solidFill>
                <a:ea typeface="Calibri" panose="020F0502020204030204" pitchFamily="34" charset="0"/>
                <a:cs typeface="Calibri" panose="020F0502020204030204" pitchFamily="34" charset="0"/>
              </a:rPr>
              <a:t>culturally acceptable</a:t>
            </a:r>
            <a:r>
              <a:rPr lang="en-GB" dirty="0" smtClean="0">
                <a:ea typeface="Calibri" panose="020F0502020204030204" pitchFamily="34" charset="0"/>
                <a:cs typeface="Calibri" panose="020F0502020204030204" pitchFamily="34" charset="0"/>
              </a:rPr>
              <a:t>.” (p.8)</a:t>
            </a:r>
            <a:endParaRPr lang="en-GB" dirty="0">
              <a:ea typeface="Calibri" panose="020F0502020204030204" pitchFamily="34" charset="0"/>
              <a:cs typeface="Calibri" panose="020F0502020204030204" pitchFamily="34" charset="0"/>
            </a:endParaRPr>
          </a:p>
          <a:p>
            <a:endParaRPr lang="en-GB" dirty="0"/>
          </a:p>
        </p:txBody>
      </p:sp>
      <p:sp>
        <p:nvSpPr>
          <p:cNvPr id="5" name="Rectangle 4"/>
          <p:cNvSpPr/>
          <p:nvPr/>
        </p:nvSpPr>
        <p:spPr>
          <a:xfrm>
            <a:off x="227421" y="6356315"/>
            <a:ext cx="7351730" cy="307777"/>
          </a:xfrm>
          <a:prstGeom prst="rect">
            <a:avLst/>
          </a:prstGeom>
        </p:spPr>
        <p:txBody>
          <a:bodyPr wrap="square">
            <a:spAutoFit/>
          </a:bodyPr>
          <a:lstStyle/>
          <a:p>
            <a:r>
              <a:rPr lang="en-GB" sz="1400" i="1" dirty="0"/>
              <a:t>FAO and WHO. (2019).  Sustainable healthy diets – Guiding principles.  Rome.</a:t>
            </a:r>
          </a:p>
        </p:txBody>
      </p:sp>
      <p:pic>
        <p:nvPicPr>
          <p:cNvPr id="6" name="Picture 5"/>
          <p:cNvPicPr>
            <a:picLocks noChangeAspect="1"/>
          </p:cNvPicPr>
          <p:nvPr/>
        </p:nvPicPr>
        <p:blipFill>
          <a:blip r:embed="rId2"/>
          <a:stretch>
            <a:fillRect/>
          </a:stretch>
        </p:blipFill>
        <p:spPr>
          <a:xfrm>
            <a:off x="10302076" y="6540981"/>
            <a:ext cx="1889924" cy="317019"/>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38149" y="1441668"/>
            <a:ext cx="3207232" cy="4555795"/>
          </a:xfrm>
          <a:prstGeom prst="rect">
            <a:avLst/>
          </a:prstGeom>
          <a:ln>
            <a:solidFill>
              <a:schemeClr val="bg1">
                <a:lumMod val="65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25143039"/>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10B6F4"/>
      </a:accent1>
      <a:accent2>
        <a:srgbClr val="3C78C3"/>
      </a:accent2>
      <a:accent3>
        <a:srgbClr val="9F52D0"/>
      </a:accent3>
      <a:accent4>
        <a:srgbClr val="D64198"/>
      </a:accent4>
      <a:accent5>
        <a:srgbClr val="DA2228"/>
      </a:accent5>
      <a:accent6>
        <a:srgbClr val="F18318"/>
      </a:accent6>
      <a:hlink>
        <a:srgbClr val="38DDEC"/>
      </a:hlink>
      <a:folHlink>
        <a:srgbClr val="A8DEE8"/>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C0CB9708-C445-4049-9D7F-4C8684E69AF3}"/>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D5B78CA333243439763E4169A5FEB7F" ma:contentTypeVersion="13" ma:contentTypeDescription="Create a new document." ma:contentTypeScope="" ma:versionID="5029caf337f57718e1c0dfef63cd682c">
  <xsd:schema xmlns:xsd="http://www.w3.org/2001/XMLSchema" xmlns:xs="http://www.w3.org/2001/XMLSchema" xmlns:p="http://schemas.microsoft.com/office/2006/metadata/properties" xmlns:ns2="c53071f4-7f44-43fd-895c-8e7b6a3746b0" xmlns:ns3="ead97cfe-a968-427f-b02b-893e6ba0355a" targetNamespace="http://schemas.microsoft.com/office/2006/metadata/properties" ma:root="true" ma:fieldsID="fe479430d16b5c2b356496b4bcff2c34" ns2:_="" ns3:_="">
    <xsd:import namespace="c53071f4-7f44-43fd-895c-8e7b6a3746b0"/>
    <xsd:import namespace="ead97cfe-a968-427f-b02b-893e6ba0355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3071f4-7f44-43fd-895c-8e7b6a3746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ad97cfe-a968-427f-b02b-893e6ba0355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D70F83B-9C6E-4CFB-810B-7302DC7F16E8}">
  <ds:schemaRefs>
    <ds:schemaRef ds:uri="http://schemas.microsoft.com/sharepoint/v3/contenttype/forms"/>
  </ds:schemaRefs>
</ds:datastoreItem>
</file>

<file path=customXml/itemProps2.xml><?xml version="1.0" encoding="utf-8"?>
<ds:datastoreItem xmlns:ds="http://schemas.openxmlformats.org/officeDocument/2006/customXml" ds:itemID="{0D43EAAF-BE2B-46F9-A596-5680FE2CB5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53071f4-7f44-43fd-895c-8e7b6a3746b0"/>
    <ds:schemaRef ds:uri="ead97cfe-a968-427f-b02b-893e6ba035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95E45B7-1555-4BB8-BF48-B050E29B2E27}">
  <ds:schemaRefs>
    <ds:schemaRef ds:uri="http://purl.org/dc/elements/1.1/"/>
    <ds:schemaRef ds:uri="http://schemas.microsoft.com/office/2006/metadata/properties"/>
    <ds:schemaRef ds:uri="ead97cfe-a968-427f-b02b-893e6ba0355a"/>
    <ds:schemaRef ds:uri="http://purl.org/dc/terms/"/>
    <ds:schemaRef ds:uri="c53071f4-7f44-43fd-895c-8e7b6a3746b0"/>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Atlas</Template>
  <TotalTime>1225</TotalTime>
  <Words>2744</Words>
  <Application>Microsoft Office PowerPoint</Application>
  <PresentationFormat>Widescreen</PresentationFormat>
  <Paragraphs>277</Paragraphs>
  <Slides>31</Slides>
  <Notes>5</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31</vt:i4>
      </vt:variant>
    </vt:vector>
  </HeadingPairs>
  <TitlesOfParts>
    <vt:vector size="44" baseType="lpstr">
      <vt:lpstr>Arial</vt:lpstr>
      <vt:lpstr>Calibri</vt:lpstr>
      <vt:lpstr>Calibri Light</vt:lpstr>
      <vt:lpstr>Lato-Italic</vt:lpstr>
      <vt:lpstr>Lato-Regular</vt:lpstr>
      <vt:lpstr>Poppins</vt:lpstr>
      <vt:lpstr>Rockwell</vt:lpstr>
      <vt:lpstr>Trebuchet MS</vt:lpstr>
      <vt:lpstr>Wingdings</vt:lpstr>
      <vt:lpstr>1_Office Theme</vt:lpstr>
      <vt:lpstr>2_Office Theme</vt:lpstr>
      <vt:lpstr>3_Office Theme</vt:lpstr>
      <vt:lpstr>Atlas</vt:lpstr>
      <vt:lpstr>Young people as global citizens through food and nutrition</vt:lpstr>
      <vt:lpstr>PowerPoint Presentation</vt:lpstr>
      <vt:lpstr>Adopting a   food systems frame of mind</vt:lpstr>
      <vt:lpstr>Food systems: More than consumption</vt:lpstr>
      <vt:lpstr>Looking to the future:                       For people,              our planet,                                              and prosperity </vt:lpstr>
      <vt:lpstr>Looking to the future:  Innovations</vt:lpstr>
      <vt:lpstr>PowerPoint Presentation</vt:lpstr>
      <vt:lpstr>PowerPoint Presentation</vt:lpstr>
      <vt:lpstr>What are sustainable, healthy diets?</vt:lpstr>
      <vt:lpstr>PowerPoint Presentation</vt:lpstr>
      <vt:lpstr>What future food issues are important to young people?</vt:lpstr>
      <vt:lpstr>PowerPoint Presentation</vt:lpstr>
      <vt:lpstr>PowerPoint Presentation</vt:lpstr>
      <vt:lpstr>Nurturing informed, responsible, active                    young people</vt:lpstr>
      <vt:lpstr>PowerPoint Presentation</vt:lpstr>
      <vt:lpstr>PowerPoint Presentation</vt:lpstr>
      <vt:lpstr>SFNE promoting global citizens: FOOD SYSTEMS</vt:lpstr>
      <vt:lpstr>SFNE promoting global citizens SOCIAL JUSTICE</vt:lpstr>
      <vt:lpstr>SFNE promoting global citizens FOOD APPRECIATION</vt:lpstr>
      <vt:lpstr>SFNE promoting global citizens PEDAGOGIES</vt:lpstr>
      <vt:lpstr>SFNE promoting global citizens EMPLOY INNOVATION &amp; CREATIVITY</vt:lpstr>
      <vt:lpstr>Khoury CK, Bjorkman AD, Dempewolf H, Ramírez-Villegas J, Guarino L, Jarvis A, Rieseberg LH and Struik PC (2014). Increasing homogeneity in global food supplies and the implications for food security. PNAS 111(11): 4001-4006. doi: 10.1073/pnas.1313490111.</vt:lpstr>
      <vt:lpstr>PowerPoint Presentation</vt:lpstr>
      <vt:lpstr>PowerPoint Presentation</vt:lpstr>
      <vt:lpstr>PowerPoint Presentation</vt:lpstr>
      <vt:lpstr>Hunger banquet</vt:lpstr>
      <vt:lpstr>PowerPoint Presentation</vt:lpstr>
      <vt:lpstr>PowerPoint Presentation</vt:lpstr>
      <vt:lpstr>PowerPoint Presentation</vt:lpstr>
      <vt:lpstr>Nurturing young people to be                 global citizens via food and nutrition   VALUES ARE KEY!</vt:lpstr>
      <vt:lpstr>NURTURING YOUNG PEOPLE TO BE                 GLOBAL CITIZENS VIA FOOD AND NUTRITION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Suzanne Piscopo</dc:creator>
  <cp:lastModifiedBy>Roy Ballam</cp:lastModifiedBy>
  <cp:revision>120</cp:revision>
  <dcterms:created xsi:type="dcterms:W3CDTF">2021-09-26T15:52:01Z</dcterms:created>
  <dcterms:modified xsi:type="dcterms:W3CDTF">2021-10-06T06:33:04Z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0x010100BD5B78CA333243439763E4169A5FEB7F</vt:lpwstr>
  </property>
</Properties>
</file>