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3.xml" ContentType="application/vnd.openxmlformats-officedocument.theme+xml"/>
  <Override PartName="/ppt/slideLayouts/slideLayout6.xml" ContentType="application/vnd.openxmlformats-officedocument.presentationml.slideLayout+xml"/>
  <Override PartName="/ppt/theme/theme4.xml" ContentType="application/vnd.openxmlformats-officedocument.theme+xml"/>
  <Override PartName="/ppt/slideLayouts/slideLayout7.xml" ContentType="application/vnd.openxmlformats-officedocument.presentationml.slideLayout+xml"/>
  <Override PartName="/ppt/theme/theme5.xml" ContentType="application/vnd.openxmlformats-officedocument.theme+xml"/>
  <Override PartName="/ppt/slideLayouts/slideLayout8.xml" ContentType="application/vnd.openxmlformats-officedocument.presentationml.slideLayout+xml"/>
  <Override PartName="/ppt/theme/theme6.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2" r:id="rId4"/>
    <p:sldMasterId id="2147483664" r:id="rId5"/>
    <p:sldMasterId id="2147483738" r:id="rId6"/>
    <p:sldMasterId id="2147483743" r:id="rId7"/>
    <p:sldMasterId id="2147483745" r:id="rId8"/>
    <p:sldMasterId id="2147483747" r:id="rId9"/>
    <p:sldMasterId id="2147483750" r:id="rId10"/>
  </p:sldMasterIdLst>
  <p:notesMasterIdLst>
    <p:notesMasterId r:id="rId46"/>
  </p:notesMasterIdLst>
  <p:handoutMasterIdLst>
    <p:handoutMasterId r:id="rId47"/>
  </p:handoutMasterIdLst>
  <p:sldIdLst>
    <p:sldId id="388" r:id="rId11"/>
    <p:sldId id="493" r:id="rId12"/>
    <p:sldId id="482" r:id="rId13"/>
    <p:sldId id="485" r:id="rId14"/>
    <p:sldId id="486" r:id="rId15"/>
    <p:sldId id="487" r:id="rId16"/>
    <p:sldId id="488" r:id="rId17"/>
    <p:sldId id="489" r:id="rId18"/>
    <p:sldId id="490" r:id="rId19"/>
    <p:sldId id="483" r:id="rId20"/>
    <p:sldId id="492" r:id="rId21"/>
    <p:sldId id="507" r:id="rId22"/>
    <p:sldId id="479" r:id="rId23"/>
    <p:sldId id="508" r:id="rId24"/>
    <p:sldId id="484" r:id="rId25"/>
    <p:sldId id="506" r:id="rId26"/>
    <p:sldId id="517" r:id="rId27"/>
    <p:sldId id="494" r:id="rId28"/>
    <p:sldId id="495" r:id="rId29"/>
    <p:sldId id="496" r:id="rId30"/>
    <p:sldId id="497" r:id="rId31"/>
    <p:sldId id="498" r:id="rId32"/>
    <p:sldId id="499" r:id="rId33"/>
    <p:sldId id="501" r:id="rId34"/>
    <p:sldId id="502" r:id="rId35"/>
    <p:sldId id="514" r:id="rId36"/>
    <p:sldId id="503" r:id="rId37"/>
    <p:sldId id="512" r:id="rId38"/>
    <p:sldId id="511" r:id="rId39"/>
    <p:sldId id="513" r:id="rId40"/>
    <p:sldId id="510" r:id="rId41"/>
    <p:sldId id="509" r:id="rId42"/>
    <p:sldId id="504" r:id="rId43"/>
    <p:sldId id="361" r:id="rId44"/>
    <p:sldId id="505" r:id="rId45"/>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tacey Lockyer" initials="SL" lastIdx="9" clrIdx="0">
    <p:extLst>
      <p:ext uri="{19B8F6BF-5375-455C-9EA6-DF929625EA0E}">
        <p15:presenceInfo xmlns:p15="http://schemas.microsoft.com/office/powerpoint/2012/main" userId="S-1-5-21-1974762338-2042246095-630515929-116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D0D7B"/>
    <a:srgbClr val="F33DA5"/>
    <a:srgbClr val="FF99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2" d="100"/>
          <a:sy n="62" d="100"/>
        </p:scale>
        <p:origin x="804" y="56"/>
      </p:cViewPr>
      <p:guideLst>
        <p:guide orient="horz" pos="2160"/>
        <p:guide pos="384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slide" Target="slides/slide29.xml"/><Relationship Id="rId21" Type="http://schemas.openxmlformats.org/officeDocument/2006/relationships/slide" Target="slides/slide11.xml"/><Relationship Id="rId34" Type="http://schemas.openxmlformats.org/officeDocument/2006/relationships/slide" Target="slides/slide24.xml"/><Relationship Id="rId42" Type="http://schemas.openxmlformats.org/officeDocument/2006/relationships/slide" Target="slides/slide32.xml"/><Relationship Id="rId47" Type="http://schemas.openxmlformats.org/officeDocument/2006/relationships/handoutMaster" Target="handoutMasters/handoutMaster1.xml"/><Relationship Id="rId50" Type="http://schemas.openxmlformats.org/officeDocument/2006/relationships/viewProps" Target="viewProp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6.xml"/><Relationship Id="rId29" Type="http://schemas.openxmlformats.org/officeDocument/2006/relationships/slide" Target="slides/slide19.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slide" Target="slides/slide30.xml"/><Relationship Id="rId45" Type="http://schemas.openxmlformats.org/officeDocument/2006/relationships/slide" Target="slides/slide35.xml"/><Relationship Id="rId5" Type="http://schemas.openxmlformats.org/officeDocument/2006/relationships/slideMaster" Target="slideMasters/slideMaster2.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49" Type="http://schemas.openxmlformats.org/officeDocument/2006/relationships/presProps" Target="presProps.xml"/><Relationship Id="rId10" Type="http://schemas.openxmlformats.org/officeDocument/2006/relationships/slideMaster" Target="slideMasters/slideMaster7.xml"/><Relationship Id="rId19" Type="http://schemas.openxmlformats.org/officeDocument/2006/relationships/slide" Target="slides/slide9.xml"/><Relationship Id="rId31" Type="http://schemas.openxmlformats.org/officeDocument/2006/relationships/slide" Target="slides/slide21.xml"/><Relationship Id="rId44" Type="http://schemas.openxmlformats.org/officeDocument/2006/relationships/slide" Target="slides/slide34.xml"/><Relationship Id="rId52"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slide" Target="slides/slide33.xml"/><Relationship Id="rId48" Type="http://schemas.openxmlformats.org/officeDocument/2006/relationships/commentAuthors" Target="commentAuthors.xml"/><Relationship Id="rId8" Type="http://schemas.openxmlformats.org/officeDocument/2006/relationships/slideMaster" Target="slideMasters/slideMaster5.xml"/><Relationship Id="rId51"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notesMaster" Target="notesMasters/notesMaster1.xml"/><Relationship Id="rId20" Type="http://schemas.openxmlformats.org/officeDocument/2006/relationships/slide" Target="slides/slide10.xml"/><Relationship Id="rId41" Type="http://schemas.openxmlformats.org/officeDocument/2006/relationships/slide" Target="slides/slide31.xml"/><Relationship Id="rId1" Type="http://schemas.openxmlformats.org/officeDocument/2006/relationships/customXml" Target="../customXml/item1.xml"/><Relationship Id="rId6" Type="http://schemas.openxmlformats.org/officeDocument/2006/relationships/slideMaster" Target="slideMasters/slideMaster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3" y="1"/>
            <a:ext cx="2945659" cy="498056"/>
          </a:xfrm>
          <a:prstGeom prst="rect">
            <a:avLst/>
          </a:prstGeom>
        </p:spPr>
        <p:txBody>
          <a:bodyPr vert="horz" lIns="91440" tIns="45720" rIns="91440" bIns="45720" rtlCol="0"/>
          <a:lstStyle>
            <a:lvl1pPr algn="r">
              <a:defRPr sz="1200"/>
            </a:lvl1pPr>
          </a:lstStyle>
          <a:p>
            <a:fld id="{1B08CF3D-FF37-4C1C-82E8-430E71F90BAD}" type="datetimeFigureOut">
              <a:rPr lang="en-GB" smtClean="0"/>
              <a:t>07/10/2021</a:t>
            </a:fld>
            <a:endParaRPr lang="en-GB"/>
          </a:p>
        </p:txBody>
      </p:sp>
      <p:sp>
        <p:nvSpPr>
          <p:cNvPr id="4" name="Footer Placeholder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09C1F54C-240F-49B2-893A-16BFF9AD5089}" type="slidenum">
              <a:rPr lang="en-GB" smtClean="0"/>
              <a:t>‹#›</a:t>
            </a:fld>
            <a:endParaRPr lang="en-GB"/>
          </a:p>
        </p:txBody>
      </p:sp>
    </p:spTree>
    <p:extLst>
      <p:ext uri="{BB962C8B-B14F-4D97-AF65-F5344CB8AC3E}">
        <p14:creationId xmlns:p14="http://schemas.microsoft.com/office/powerpoint/2010/main" val="170133260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1"/>
            <a:ext cx="2945659" cy="498056"/>
          </a:xfrm>
          <a:prstGeom prst="rect">
            <a:avLst/>
          </a:prstGeom>
        </p:spPr>
        <p:txBody>
          <a:bodyPr vert="horz" lIns="91440" tIns="45720" rIns="91440" bIns="45720" rtlCol="0"/>
          <a:lstStyle>
            <a:lvl1pPr algn="r">
              <a:defRPr sz="1200"/>
            </a:lvl1pPr>
          </a:lstStyle>
          <a:p>
            <a:fld id="{AAB554F4-ED46-4F26-A2D6-3B07EEE860FA}" type="datetimeFigureOut">
              <a:rPr lang="en-GB" smtClean="0"/>
              <a:t>07/10/2021</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194"/>
            <a:ext cx="5438140" cy="3908615"/>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053666ED-86A5-4133-9AFC-9F5F8839214E}" type="slidenum">
              <a:rPr lang="en-GB" smtClean="0"/>
              <a:t>‹#›</a:t>
            </a:fld>
            <a:endParaRPr lang="en-GB"/>
          </a:p>
        </p:txBody>
      </p:sp>
    </p:spTree>
    <p:extLst>
      <p:ext uri="{BB962C8B-B14F-4D97-AF65-F5344CB8AC3E}">
        <p14:creationId xmlns:p14="http://schemas.microsoft.com/office/powerpoint/2010/main" val="42920812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53666ED-86A5-4133-9AFC-9F5F8839214E}" type="slidenum">
              <a:rPr lang="en-GB" smtClean="0"/>
              <a:t>1</a:t>
            </a:fld>
            <a:endParaRPr lang="en-GB"/>
          </a:p>
        </p:txBody>
      </p:sp>
    </p:spTree>
    <p:extLst>
      <p:ext uri="{BB962C8B-B14F-4D97-AF65-F5344CB8AC3E}">
        <p14:creationId xmlns:p14="http://schemas.microsoft.com/office/powerpoint/2010/main" val="5296736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53666ED-86A5-4133-9AFC-9F5F8839214E}" type="slidenum">
              <a:rPr lang="en-GB" smtClean="0"/>
              <a:t>34</a:t>
            </a:fld>
            <a:endParaRPr lang="en-GB"/>
          </a:p>
        </p:txBody>
      </p:sp>
    </p:spTree>
    <p:extLst>
      <p:ext uri="{BB962C8B-B14F-4D97-AF65-F5344CB8AC3E}">
        <p14:creationId xmlns:p14="http://schemas.microsoft.com/office/powerpoint/2010/main" val="24606391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7.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7.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59ACD7-ED27-4292-8B74-2526C0FA47D1}"/>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FBC6668-8E2B-49E5-A397-1FE62B765D5D}"/>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1623135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FTC UEL">
    <p:spTree>
      <p:nvGrpSpPr>
        <p:cNvPr id="1" name=""/>
        <p:cNvGrpSpPr/>
        <p:nvPr/>
      </p:nvGrpSpPr>
      <p:grpSpPr>
        <a:xfrm>
          <a:off x="0" y="0"/>
          <a:ext cx="0" cy="0"/>
          <a:chOff x="0" y="0"/>
          <a:chExt cx="0" cy="0"/>
        </a:xfrm>
      </p:grpSpPr>
      <p:sp>
        <p:nvSpPr>
          <p:cNvPr id="2" name="Title 1"/>
          <p:cNvSpPr>
            <a:spLocks noGrp="1"/>
          </p:cNvSpPr>
          <p:nvPr>
            <p:ph type="title"/>
          </p:nvPr>
        </p:nvSpPr>
        <p:spPr>
          <a:xfrm>
            <a:off x="719403" y="274638"/>
            <a:ext cx="10862997" cy="1143000"/>
          </a:xfrm>
        </p:spPr>
        <p:txBody>
          <a:bodyPr/>
          <a:lstStyle>
            <a:lvl1pPr algn="l">
              <a:defRPr>
                <a:solidFill>
                  <a:schemeClr val="accent4">
                    <a:lumMod val="75000"/>
                  </a:schemeClr>
                </a:solidFill>
              </a:defRPr>
            </a:lvl1pPr>
          </a:lstStyle>
          <a:p>
            <a:r>
              <a:rPr lang="en-US"/>
              <a:t>Click to edit Master title style</a:t>
            </a:r>
            <a:endParaRPr lang="en-GB"/>
          </a:p>
        </p:txBody>
      </p:sp>
      <p:sp>
        <p:nvSpPr>
          <p:cNvPr id="3" name="Content Placeholder 2"/>
          <p:cNvSpPr>
            <a:spLocks noGrp="1"/>
          </p:cNvSpPr>
          <p:nvPr>
            <p:ph idx="1"/>
          </p:nvPr>
        </p:nvSpPr>
        <p:spPr>
          <a:xfrm>
            <a:off x="666712" y="1500176"/>
            <a:ext cx="10972800" cy="4156042"/>
          </a:xfrm>
        </p:spPr>
        <p:txBody>
          <a:bodyPr/>
          <a:lstStyle>
            <a:lvl1pPr>
              <a:defRPr>
                <a:solidFill>
                  <a:schemeClr val="accent4">
                    <a:lumMod val="75000"/>
                  </a:schemeClr>
                </a:solidFill>
              </a:defRPr>
            </a:lvl1pPr>
            <a:lvl2pPr>
              <a:defRPr>
                <a:solidFill>
                  <a:schemeClr val="accent4">
                    <a:lumMod val="75000"/>
                  </a:schemeClr>
                </a:solidFill>
              </a:defRPr>
            </a:lvl2pPr>
            <a:lvl3pPr>
              <a:defRPr>
                <a:solidFill>
                  <a:schemeClr val="accent4">
                    <a:lumMod val="75000"/>
                  </a:schemeClr>
                </a:solidFill>
              </a:defRPr>
            </a:lvl3pPr>
            <a:lvl4pPr>
              <a:defRPr>
                <a:solidFill>
                  <a:schemeClr val="accent4">
                    <a:lumMod val="75000"/>
                  </a:schemeClr>
                </a:solidFill>
              </a:defRPr>
            </a:lvl4pPr>
            <a:lvl5pPr>
              <a:defRPr>
                <a:solidFill>
                  <a:schemeClr val="accent4">
                    <a:lumMod val="75000"/>
                  </a:schemeClr>
                </a:solidFill>
              </a:defRPr>
            </a:lvl5pPr>
          </a:lstStyle>
          <a:p>
            <a:pPr lvl="0"/>
            <a:r>
              <a:rPr lang="en-US"/>
              <a:t>Click to edit Master text styles</a:t>
            </a:r>
          </a:p>
          <a:p>
            <a:pPr lvl="1"/>
            <a:r>
              <a:rPr lang="en-US"/>
              <a:t>Second level</a:t>
            </a:r>
          </a:p>
        </p:txBody>
      </p:sp>
      <p:pic>
        <p:nvPicPr>
          <p:cNvPr id="5" name="Picture 4">
            <a:extLst>
              <a:ext uri="{FF2B5EF4-FFF2-40B4-BE49-F238E27FC236}">
                <a16:creationId xmlns:a16="http://schemas.microsoft.com/office/drawing/2014/main" id="{2095A6A8-E67F-4495-8C77-DB6D965D2AF8}"/>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43935" y="5656217"/>
            <a:ext cx="1610054" cy="1507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136427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lgn="l">
              <a:defRPr>
                <a:solidFill>
                  <a:schemeClr val="accent4">
                    <a:lumMod val="75000"/>
                  </a:schemeClr>
                </a:solidFill>
              </a:defRPr>
            </a:lvl1pPr>
          </a:lstStyle>
          <a:p>
            <a:r>
              <a:rPr lang="en-US"/>
              <a:t>Click to edit Master title style</a:t>
            </a:r>
            <a:endParaRPr lang="en-GB"/>
          </a:p>
        </p:txBody>
      </p:sp>
      <p:sp>
        <p:nvSpPr>
          <p:cNvPr id="3" name="Content Placeholder 2"/>
          <p:cNvSpPr>
            <a:spLocks noGrp="1"/>
          </p:cNvSpPr>
          <p:nvPr>
            <p:ph sz="half" idx="1"/>
          </p:nvPr>
        </p:nvSpPr>
        <p:spPr>
          <a:xfrm>
            <a:off x="609600" y="1600201"/>
            <a:ext cx="5384800" cy="4047125"/>
          </a:xfrm>
        </p:spPr>
        <p:txBody>
          <a:bodyPr/>
          <a:lstStyle>
            <a:lvl1pPr>
              <a:defRPr sz="2800">
                <a:solidFill>
                  <a:schemeClr val="accent4">
                    <a:lumMod val="75000"/>
                  </a:schemeClr>
                </a:solidFill>
              </a:defRPr>
            </a:lvl1pPr>
            <a:lvl2pPr>
              <a:defRPr sz="2400">
                <a:solidFill>
                  <a:schemeClr val="accent4">
                    <a:lumMod val="75000"/>
                  </a:schemeClr>
                </a:solidFill>
              </a:defRPr>
            </a:lvl2pPr>
            <a:lvl3pPr>
              <a:defRPr sz="2000">
                <a:solidFill>
                  <a:schemeClr val="accent4">
                    <a:lumMod val="75000"/>
                  </a:schemeClr>
                </a:solidFill>
              </a:defRPr>
            </a:lvl3pPr>
            <a:lvl4pPr>
              <a:defRPr sz="1800">
                <a:solidFill>
                  <a:schemeClr val="accent4">
                    <a:lumMod val="75000"/>
                  </a:schemeClr>
                </a:solidFill>
              </a:defRPr>
            </a:lvl4pPr>
            <a:lvl5pPr>
              <a:defRPr sz="1800">
                <a:solidFill>
                  <a:schemeClr val="accent4">
                    <a:lumMod val="75000"/>
                  </a:schemeClr>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4" name="Content Placeholder 3"/>
          <p:cNvSpPr>
            <a:spLocks noGrp="1"/>
          </p:cNvSpPr>
          <p:nvPr>
            <p:ph sz="half" idx="2"/>
          </p:nvPr>
        </p:nvSpPr>
        <p:spPr>
          <a:xfrm>
            <a:off x="6197600" y="1600201"/>
            <a:ext cx="5384800" cy="4047125"/>
          </a:xfrm>
        </p:spPr>
        <p:txBody>
          <a:bodyPr/>
          <a:lstStyle>
            <a:lvl1pPr>
              <a:defRPr sz="2800">
                <a:solidFill>
                  <a:schemeClr val="accent4">
                    <a:lumMod val="75000"/>
                  </a:schemeClr>
                </a:solidFill>
              </a:defRPr>
            </a:lvl1pPr>
            <a:lvl2pPr>
              <a:defRPr sz="2400">
                <a:solidFill>
                  <a:schemeClr val="accent4">
                    <a:lumMod val="75000"/>
                  </a:schemeClr>
                </a:solidFill>
              </a:defRPr>
            </a:lvl2pPr>
            <a:lvl3pPr>
              <a:defRPr sz="2000">
                <a:solidFill>
                  <a:schemeClr val="accent4">
                    <a:lumMod val="75000"/>
                  </a:schemeClr>
                </a:solidFill>
              </a:defRPr>
            </a:lvl3pPr>
            <a:lvl4pPr>
              <a:defRPr sz="1800">
                <a:solidFill>
                  <a:schemeClr val="accent4">
                    <a:lumMod val="75000"/>
                  </a:schemeClr>
                </a:solidFill>
              </a:defRPr>
            </a:lvl4pPr>
            <a:lvl5pPr>
              <a:defRPr sz="1800">
                <a:solidFill>
                  <a:schemeClr val="accent4">
                    <a:lumMod val="75000"/>
                  </a:schemeClr>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pic>
        <p:nvPicPr>
          <p:cNvPr id="5" name="Picture 4">
            <a:extLst>
              <a:ext uri="{FF2B5EF4-FFF2-40B4-BE49-F238E27FC236}">
                <a16:creationId xmlns:a16="http://schemas.microsoft.com/office/drawing/2014/main" id="{2C49AEAC-53E9-43E7-AE3A-448BAF47A916}"/>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43935" y="5647326"/>
            <a:ext cx="1619552" cy="15160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079557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solidFill>
                  <a:schemeClr val="accent4">
                    <a:lumMod val="75000"/>
                  </a:schemeClr>
                </a:solidFill>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solidFill>
                  <a:schemeClr val="accent4">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solidFill>
                  <a:schemeClr val="accent4">
                    <a:lumMod val="75000"/>
                  </a:schemeClr>
                </a:solidFill>
              </a:defRPr>
            </a:lvl1pPr>
            <a:lvl2pPr>
              <a:defRPr sz="2000">
                <a:solidFill>
                  <a:schemeClr val="accent4">
                    <a:lumMod val="75000"/>
                  </a:schemeClr>
                </a:solidFill>
              </a:defRPr>
            </a:lvl2pPr>
            <a:lvl3pPr>
              <a:defRPr sz="1800">
                <a:solidFill>
                  <a:schemeClr val="accent4">
                    <a:lumMod val="75000"/>
                  </a:schemeClr>
                </a:solidFill>
              </a:defRPr>
            </a:lvl3pPr>
            <a:lvl4pPr>
              <a:defRPr sz="1600">
                <a:solidFill>
                  <a:schemeClr val="accent4">
                    <a:lumMod val="75000"/>
                  </a:schemeClr>
                </a:solidFill>
              </a:defRPr>
            </a:lvl4pPr>
            <a:lvl5pPr>
              <a:defRPr sz="1600">
                <a:solidFill>
                  <a:schemeClr val="accent4">
                    <a:lumMod val="75000"/>
                  </a:schemeClr>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solidFill>
                  <a:schemeClr val="accent4">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solidFill>
                  <a:schemeClr val="accent4">
                    <a:lumMod val="75000"/>
                  </a:schemeClr>
                </a:solidFill>
              </a:defRPr>
            </a:lvl1pPr>
            <a:lvl2pPr>
              <a:defRPr sz="2000">
                <a:solidFill>
                  <a:schemeClr val="accent4">
                    <a:lumMod val="75000"/>
                  </a:schemeClr>
                </a:solidFill>
              </a:defRPr>
            </a:lvl2pPr>
            <a:lvl3pPr>
              <a:defRPr sz="1800">
                <a:solidFill>
                  <a:schemeClr val="accent4">
                    <a:lumMod val="75000"/>
                  </a:schemeClr>
                </a:solidFill>
              </a:defRPr>
            </a:lvl3pPr>
            <a:lvl4pPr>
              <a:defRPr sz="1600">
                <a:solidFill>
                  <a:schemeClr val="accent4">
                    <a:lumMod val="75000"/>
                  </a:schemeClr>
                </a:solidFill>
              </a:defRPr>
            </a:lvl4pPr>
            <a:lvl5pPr>
              <a:defRPr sz="1600">
                <a:solidFill>
                  <a:schemeClr val="accent4">
                    <a:lumMod val="75000"/>
                  </a:schemeClr>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1225419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solidFill>
                  <a:schemeClr val="accent4">
                    <a:lumMod val="75000"/>
                  </a:schemeClr>
                </a:solidFill>
              </a:defRPr>
            </a:lvl1pPr>
          </a:lstStyle>
          <a:p>
            <a:r>
              <a:rPr lang="en-US"/>
              <a:t>Click to edit Master title style</a:t>
            </a:r>
            <a:endParaRPr lang="en-GB"/>
          </a:p>
        </p:txBody>
      </p:sp>
    </p:spTree>
    <p:extLst>
      <p:ext uri="{BB962C8B-B14F-4D97-AF65-F5344CB8AC3E}">
        <p14:creationId xmlns:p14="http://schemas.microsoft.com/office/powerpoint/2010/main" val="38405650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90435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943403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Shape 9"/>
        <p:cNvGrpSpPr/>
        <p:nvPr/>
      </p:nvGrpSpPr>
      <p:grpSpPr>
        <a:xfrm>
          <a:off x="0" y="0"/>
          <a:ext cx="0" cy="0"/>
          <a:chOff x="0" y="0"/>
          <a:chExt cx="0" cy="0"/>
        </a:xfrm>
      </p:grpSpPr>
      <p:sp>
        <p:nvSpPr>
          <p:cNvPr id="10" name="Shape 10"/>
          <p:cNvSpPr txBox="1">
            <a:spLocks noGrp="1"/>
          </p:cNvSpPr>
          <p:nvPr>
            <p:ph type="ctrTitle"/>
          </p:nvPr>
        </p:nvSpPr>
        <p:spPr>
          <a:xfrm>
            <a:off x="415611" y="992767"/>
            <a:ext cx="11360800" cy="2736800"/>
          </a:xfrm>
          <a:prstGeom prst="rect">
            <a:avLst/>
          </a:prstGeom>
        </p:spPr>
        <p:txBody>
          <a:bodyPr lIns="91425" tIns="91425" rIns="91425" bIns="91425" anchor="b"/>
          <a:lstStyle>
            <a:lvl1pPr lvl="0" algn="ctr">
              <a:spcBef>
                <a:spcPts val="0"/>
              </a:spcBef>
              <a:buSzPct val="100000"/>
              <a:defRPr sz="5200"/>
            </a:lvl1pPr>
            <a:lvl2pPr lvl="1" algn="ctr">
              <a:spcBef>
                <a:spcPts val="0"/>
              </a:spcBef>
              <a:buSzPct val="100000"/>
              <a:defRPr sz="5200"/>
            </a:lvl2pPr>
            <a:lvl3pPr lvl="2" algn="ctr">
              <a:spcBef>
                <a:spcPts val="0"/>
              </a:spcBef>
              <a:buSzPct val="100000"/>
              <a:defRPr sz="5200"/>
            </a:lvl3pPr>
            <a:lvl4pPr lvl="3" algn="ctr">
              <a:spcBef>
                <a:spcPts val="0"/>
              </a:spcBef>
              <a:buSzPct val="100000"/>
              <a:defRPr sz="5200"/>
            </a:lvl4pPr>
            <a:lvl5pPr lvl="4" algn="ctr">
              <a:spcBef>
                <a:spcPts val="0"/>
              </a:spcBef>
              <a:buSzPct val="100000"/>
              <a:defRPr sz="5200"/>
            </a:lvl5pPr>
            <a:lvl6pPr lvl="5" algn="ctr">
              <a:spcBef>
                <a:spcPts val="0"/>
              </a:spcBef>
              <a:buSzPct val="100000"/>
              <a:defRPr sz="5200"/>
            </a:lvl6pPr>
            <a:lvl7pPr lvl="6" algn="ctr">
              <a:spcBef>
                <a:spcPts val="0"/>
              </a:spcBef>
              <a:buSzPct val="100000"/>
              <a:defRPr sz="5200"/>
            </a:lvl7pPr>
            <a:lvl8pPr lvl="7" algn="ctr">
              <a:spcBef>
                <a:spcPts val="0"/>
              </a:spcBef>
              <a:buSzPct val="100000"/>
              <a:defRPr sz="5200"/>
            </a:lvl8pPr>
            <a:lvl9pPr lvl="8" algn="ctr">
              <a:spcBef>
                <a:spcPts val="0"/>
              </a:spcBef>
              <a:buSzPct val="100000"/>
              <a:defRPr sz="5200"/>
            </a:lvl9pPr>
          </a:lstStyle>
          <a:p>
            <a:endParaRPr/>
          </a:p>
        </p:txBody>
      </p:sp>
      <p:sp>
        <p:nvSpPr>
          <p:cNvPr id="11" name="Shape 11"/>
          <p:cNvSpPr txBox="1">
            <a:spLocks noGrp="1"/>
          </p:cNvSpPr>
          <p:nvPr>
            <p:ph type="subTitle" idx="1"/>
          </p:nvPr>
        </p:nvSpPr>
        <p:spPr>
          <a:xfrm>
            <a:off x="415600" y="3778833"/>
            <a:ext cx="11360800" cy="1056800"/>
          </a:xfrm>
          <a:prstGeom prst="rect">
            <a:avLst/>
          </a:prstGeom>
        </p:spPr>
        <p:txBody>
          <a:bodyPr lIns="91425" tIns="91425" rIns="91425" bIns="91425"/>
          <a:lstStyle>
            <a:lvl1pPr lvl="0" algn="ctr">
              <a:lnSpc>
                <a:spcPct val="100000"/>
              </a:lnSpc>
              <a:spcBef>
                <a:spcPts val="0"/>
              </a:spcBef>
              <a:spcAft>
                <a:spcPts val="0"/>
              </a:spcAft>
              <a:buSzPct val="100000"/>
              <a:buNone/>
              <a:defRPr sz="2800"/>
            </a:lvl1pPr>
            <a:lvl2pPr lvl="1" algn="ctr">
              <a:lnSpc>
                <a:spcPct val="100000"/>
              </a:lnSpc>
              <a:spcBef>
                <a:spcPts val="0"/>
              </a:spcBef>
              <a:spcAft>
                <a:spcPts val="0"/>
              </a:spcAft>
              <a:buSzPct val="100000"/>
              <a:buNone/>
              <a:defRPr sz="2800"/>
            </a:lvl2pPr>
            <a:lvl3pPr lvl="2" algn="ctr">
              <a:lnSpc>
                <a:spcPct val="100000"/>
              </a:lnSpc>
              <a:spcBef>
                <a:spcPts val="0"/>
              </a:spcBef>
              <a:spcAft>
                <a:spcPts val="0"/>
              </a:spcAft>
              <a:buSzPct val="100000"/>
              <a:buNone/>
              <a:defRPr sz="2800"/>
            </a:lvl3pPr>
            <a:lvl4pPr lvl="3" algn="ctr">
              <a:lnSpc>
                <a:spcPct val="100000"/>
              </a:lnSpc>
              <a:spcBef>
                <a:spcPts val="0"/>
              </a:spcBef>
              <a:spcAft>
                <a:spcPts val="0"/>
              </a:spcAft>
              <a:buSzPct val="100000"/>
              <a:buNone/>
              <a:defRPr sz="2800"/>
            </a:lvl4pPr>
            <a:lvl5pPr lvl="4" algn="ctr">
              <a:lnSpc>
                <a:spcPct val="100000"/>
              </a:lnSpc>
              <a:spcBef>
                <a:spcPts val="0"/>
              </a:spcBef>
              <a:spcAft>
                <a:spcPts val="0"/>
              </a:spcAft>
              <a:buSzPct val="100000"/>
              <a:buNone/>
              <a:defRPr sz="2800"/>
            </a:lvl5pPr>
            <a:lvl6pPr lvl="5" algn="ctr">
              <a:lnSpc>
                <a:spcPct val="100000"/>
              </a:lnSpc>
              <a:spcBef>
                <a:spcPts val="0"/>
              </a:spcBef>
              <a:spcAft>
                <a:spcPts val="0"/>
              </a:spcAft>
              <a:buSzPct val="100000"/>
              <a:buNone/>
              <a:defRPr sz="2800"/>
            </a:lvl6pPr>
            <a:lvl7pPr lvl="6" algn="ctr">
              <a:lnSpc>
                <a:spcPct val="100000"/>
              </a:lnSpc>
              <a:spcBef>
                <a:spcPts val="0"/>
              </a:spcBef>
              <a:spcAft>
                <a:spcPts val="0"/>
              </a:spcAft>
              <a:buSzPct val="100000"/>
              <a:buNone/>
              <a:defRPr sz="2800"/>
            </a:lvl7pPr>
            <a:lvl8pPr lvl="7" algn="ctr">
              <a:lnSpc>
                <a:spcPct val="100000"/>
              </a:lnSpc>
              <a:spcBef>
                <a:spcPts val="0"/>
              </a:spcBef>
              <a:spcAft>
                <a:spcPts val="0"/>
              </a:spcAft>
              <a:buSzPct val="100000"/>
              <a:buNone/>
              <a:defRPr sz="2800"/>
            </a:lvl8pPr>
            <a:lvl9pPr lvl="8" algn="ctr">
              <a:lnSpc>
                <a:spcPct val="100000"/>
              </a:lnSpc>
              <a:spcBef>
                <a:spcPts val="0"/>
              </a:spcBef>
              <a:spcAft>
                <a:spcPts val="0"/>
              </a:spcAft>
              <a:buSzPct val="100000"/>
              <a:buNone/>
              <a:defRPr sz="2800"/>
            </a:lvl9pPr>
          </a:lstStyle>
          <a:p>
            <a:endParaRPr/>
          </a:p>
        </p:txBody>
      </p:sp>
      <p:sp>
        <p:nvSpPr>
          <p:cNvPr id="4" name="Shape 12"/>
          <p:cNvSpPr txBox="1">
            <a:spLocks noGrp="1"/>
          </p:cNvSpPr>
          <p:nvPr>
            <p:ph type="sldNum" idx="10"/>
          </p:nvPr>
        </p:nvSpPr>
        <p:spPr>
          <a:xfrm>
            <a:off x="11296651" y="6218239"/>
            <a:ext cx="732367" cy="523875"/>
          </a:xfrm>
          <a:prstGeom prst="rect">
            <a:avLst/>
          </a:prstGeom>
        </p:spPr>
        <p:txBody>
          <a:bodyPr lIns="91425" tIns="91425" rIns="91425" bIns="91425" anchor="ctr" anchorCtr="0">
            <a:noAutofit/>
          </a:bodyPr>
          <a:lstStyle>
            <a:lvl1pPr>
              <a:spcBef>
                <a:spcPts val="0"/>
              </a:spcBef>
              <a:defRPr/>
            </a:lvl1pPr>
          </a:lstStyle>
          <a:p>
            <a:pPr>
              <a:defRPr/>
            </a:pPr>
            <a:fld id="{F38878DE-4658-D147-84A7-944727CC447C}" type="slidenum">
              <a:rPr lang="en-GB"/>
              <a:pPr>
                <a:defRPr/>
              </a:pPr>
              <a:t>‹#›</a:t>
            </a:fld>
            <a:endParaRPr lang="en-GB"/>
          </a:p>
        </p:txBody>
      </p:sp>
    </p:spTree>
    <p:extLst>
      <p:ext uri="{BB962C8B-B14F-4D97-AF65-F5344CB8AC3E}">
        <p14:creationId xmlns:p14="http://schemas.microsoft.com/office/powerpoint/2010/main" val="87116874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232400" y="274638"/>
            <a:ext cx="6350000" cy="1143000"/>
          </a:xfrm>
        </p:spPr>
        <p:txBody>
          <a:bodyPr/>
          <a:lstStyle/>
          <a:p>
            <a:r>
              <a:rPr lang="en-US"/>
              <a:t>Click to edit Master title style</a:t>
            </a:r>
          </a:p>
        </p:txBody>
      </p:sp>
      <p:sp>
        <p:nvSpPr>
          <p:cNvPr id="3" name="Content Placeholder 2"/>
          <p:cNvSpPr>
            <a:spLocks noGrp="1"/>
          </p:cNvSpPr>
          <p:nvPr>
            <p:ph idx="1"/>
          </p:nvPr>
        </p:nvSpPr>
        <p:spPr>
          <a:xfrm>
            <a:off x="5327651" y="1600201"/>
            <a:ext cx="6254749"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400554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1" baseline="0"/>
            </a:lvl1pPr>
          </a:lstStyle>
          <a:p>
            <a:r>
              <a:rPr lang="en-US"/>
              <a:t>Title here</a:t>
            </a:r>
            <a:endParaRPr lang="en-GB"/>
          </a:p>
        </p:txBody>
      </p:sp>
      <p:sp>
        <p:nvSpPr>
          <p:cNvPr id="4" name="Text Placeholder 3"/>
          <p:cNvSpPr>
            <a:spLocks noGrp="1"/>
          </p:cNvSpPr>
          <p:nvPr>
            <p:ph type="body" sz="quarter" idx="10"/>
          </p:nvPr>
        </p:nvSpPr>
        <p:spPr>
          <a:xfrm>
            <a:off x="609600" y="1854200"/>
            <a:ext cx="11123613" cy="4070350"/>
          </a:xfrm>
        </p:spPr>
        <p:txBody>
          <a:bodyPr>
            <a:normAutofit/>
          </a:bodyPr>
          <a:lstStyle>
            <a:lvl1pPr>
              <a:defRPr sz="2000"/>
            </a:lvl1pPr>
          </a:lstStyle>
          <a:p>
            <a:pPr lvl="0"/>
            <a:r>
              <a:rPr lang="en-US"/>
              <a:t>Click to edit</a:t>
            </a:r>
            <a:endParaRPr lang="en-GB"/>
          </a:p>
        </p:txBody>
      </p:sp>
    </p:spTree>
    <p:extLst>
      <p:ext uri="{BB962C8B-B14F-4D97-AF65-F5344CB8AC3E}">
        <p14:creationId xmlns:p14="http://schemas.microsoft.com/office/powerpoint/2010/main" val="33145654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a:t>Title here</a:t>
            </a:r>
            <a:endParaRPr lang="en-GB"/>
          </a:p>
        </p:txBody>
      </p:sp>
      <p:sp>
        <p:nvSpPr>
          <p:cNvPr id="4" name="Text Placeholder 3"/>
          <p:cNvSpPr>
            <a:spLocks noGrp="1"/>
          </p:cNvSpPr>
          <p:nvPr>
            <p:ph type="body" sz="quarter" idx="10"/>
          </p:nvPr>
        </p:nvSpPr>
        <p:spPr>
          <a:xfrm>
            <a:off x="609600" y="1854021"/>
            <a:ext cx="7362825" cy="4044950"/>
          </a:xfrm>
        </p:spPr>
        <p:txBody>
          <a:bodyPr>
            <a:normAutofit/>
          </a:bodyPr>
          <a:lstStyle>
            <a:lvl1pPr>
              <a:defRPr sz="2000" baseline="0"/>
            </a:lvl1pPr>
          </a:lstStyle>
          <a:p>
            <a:pPr lvl="0"/>
            <a:r>
              <a:rPr lang="en-US"/>
              <a:t>Click to edit </a:t>
            </a:r>
            <a:endParaRPr lang="en-GB"/>
          </a:p>
        </p:txBody>
      </p:sp>
      <p:sp>
        <p:nvSpPr>
          <p:cNvPr id="6" name="Picture Placeholder 5"/>
          <p:cNvSpPr>
            <a:spLocks noGrp="1"/>
          </p:cNvSpPr>
          <p:nvPr>
            <p:ph type="pic" sz="quarter" idx="11"/>
          </p:nvPr>
        </p:nvSpPr>
        <p:spPr>
          <a:xfrm>
            <a:off x="8075613" y="1854200"/>
            <a:ext cx="3798887" cy="4044950"/>
          </a:xfrm>
        </p:spPr>
        <p:txBody>
          <a:bodyPr/>
          <a:lstStyle/>
          <a:p>
            <a:endParaRPr lang="en-GB"/>
          </a:p>
        </p:txBody>
      </p:sp>
    </p:spTree>
    <p:extLst>
      <p:ext uri="{BB962C8B-B14F-4D97-AF65-F5344CB8AC3E}">
        <p14:creationId xmlns:p14="http://schemas.microsoft.com/office/powerpoint/2010/main" val="10092708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609600" y="837127"/>
            <a:ext cx="11128310" cy="624819"/>
          </a:xfrm>
          <a:prstGeom prst="rect">
            <a:avLst/>
          </a:prstGeom>
        </p:spPr>
        <p:txBody>
          <a:bodyPr/>
          <a:lstStyle>
            <a:lvl1pPr>
              <a:defRPr sz="3600" b="1" baseline="0">
                <a:latin typeface="Arial" charset="0"/>
                <a:ea typeface="Arial" charset="0"/>
                <a:cs typeface="Arial" charset="0"/>
              </a:defRPr>
            </a:lvl1pPr>
          </a:lstStyle>
          <a:p>
            <a:r>
              <a:rPr lang="en-US"/>
              <a:t>Title here</a:t>
            </a:r>
            <a:endParaRPr lang="en-GB"/>
          </a:p>
        </p:txBody>
      </p:sp>
      <p:sp>
        <p:nvSpPr>
          <p:cNvPr id="8" name="Text Placeholder 3"/>
          <p:cNvSpPr>
            <a:spLocks noGrp="1"/>
          </p:cNvSpPr>
          <p:nvPr>
            <p:ph type="body" sz="quarter" idx="10"/>
          </p:nvPr>
        </p:nvSpPr>
        <p:spPr>
          <a:xfrm>
            <a:off x="609600" y="1854200"/>
            <a:ext cx="11123613" cy="4070350"/>
          </a:xfrm>
          <a:prstGeom prst="rect">
            <a:avLst/>
          </a:prstGeom>
        </p:spPr>
        <p:txBody>
          <a:bodyPr>
            <a:normAutofit/>
          </a:bodyPr>
          <a:lstStyle>
            <a:lvl1pPr marL="0" indent="0">
              <a:buFontTx/>
              <a:buNone/>
              <a:defRPr sz="2000">
                <a:latin typeface="Arial" charset="0"/>
                <a:ea typeface="Arial" charset="0"/>
                <a:cs typeface="Arial" charset="0"/>
              </a:defRPr>
            </a:lvl1pPr>
          </a:lstStyle>
          <a:p>
            <a:pPr lvl="0"/>
            <a:r>
              <a:rPr lang="en-US"/>
              <a:t>Click to edit</a:t>
            </a:r>
            <a:endParaRPr lang="en-GB"/>
          </a:p>
        </p:txBody>
      </p:sp>
    </p:spTree>
    <p:extLst>
      <p:ext uri="{BB962C8B-B14F-4D97-AF65-F5344CB8AC3E}">
        <p14:creationId xmlns:p14="http://schemas.microsoft.com/office/powerpoint/2010/main" val="4439225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609599" y="837127"/>
            <a:ext cx="11268269" cy="624819"/>
          </a:xfrm>
          <a:prstGeom prst="rect">
            <a:avLst/>
          </a:prstGeom>
        </p:spPr>
        <p:txBody>
          <a:bodyPr/>
          <a:lstStyle>
            <a:lvl1pPr>
              <a:defRPr sz="3600" b="1" baseline="0">
                <a:latin typeface="Arial" charset="0"/>
                <a:ea typeface="Arial" charset="0"/>
                <a:cs typeface="Arial" charset="0"/>
              </a:defRPr>
            </a:lvl1pPr>
          </a:lstStyle>
          <a:p>
            <a:r>
              <a:rPr lang="en-US"/>
              <a:t>Title here</a:t>
            </a:r>
            <a:endParaRPr lang="en-GB"/>
          </a:p>
        </p:txBody>
      </p:sp>
      <p:sp>
        <p:nvSpPr>
          <p:cNvPr id="8" name="Text Placeholder 3"/>
          <p:cNvSpPr>
            <a:spLocks noGrp="1"/>
          </p:cNvSpPr>
          <p:nvPr>
            <p:ph type="body" sz="quarter" idx="10"/>
          </p:nvPr>
        </p:nvSpPr>
        <p:spPr>
          <a:xfrm>
            <a:off x="609600" y="1854021"/>
            <a:ext cx="7362825" cy="4044950"/>
          </a:xfrm>
          <a:prstGeom prst="rect">
            <a:avLst/>
          </a:prstGeom>
        </p:spPr>
        <p:txBody>
          <a:bodyPr>
            <a:normAutofit/>
          </a:bodyPr>
          <a:lstStyle>
            <a:lvl1pPr marL="0" indent="0">
              <a:buFontTx/>
              <a:buNone/>
              <a:defRPr sz="2000" baseline="0">
                <a:latin typeface="Arial" charset="0"/>
                <a:ea typeface="Arial" charset="0"/>
                <a:cs typeface="Arial" charset="0"/>
              </a:defRPr>
            </a:lvl1pPr>
          </a:lstStyle>
          <a:p>
            <a:pPr lvl="0"/>
            <a:r>
              <a:rPr lang="en-US"/>
              <a:t>Click to edit </a:t>
            </a:r>
            <a:endParaRPr lang="en-GB"/>
          </a:p>
        </p:txBody>
      </p:sp>
      <p:sp>
        <p:nvSpPr>
          <p:cNvPr id="9" name="Picture Placeholder 5"/>
          <p:cNvSpPr>
            <a:spLocks noGrp="1"/>
          </p:cNvSpPr>
          <p:nvPr>
            <p:ph type="pic" sz="quarter" idx="11"/>
          </p:nvPr>
        </p:nvSpPr>
        <p:spPr>
          <a:xfrm>
            <a:off x="8075613" y="1854200"/>
            <a:ext cx="3798887" cy="4044950"/>
          </a:xfrm>
          <a:prstGeom prst="rect">
            <a:avLst/>
          </a:prstGeom>
        </p:spPr>
        <p:txBody>
          <a:bodyPr/>
          <a:lstStyle>
            <a:lvl1pPr marL="0" indent="0">
              <a:buFontTx/>
              <a:buNone/>
              <a:defRPr sz="2400">
                <a:latin typeface="Arial" charset="0"/>
                <a:ea typeface="Arial" charset="0"/>
                <a:cs typeface="Arial" charset="0"/>
              </a:defRPr>
            </a:lvl1pPr>
          </a:lstStyle>
          <a:p>
            <a:endParaRPr lang="en-GB"/>
          </a:p>
        </p:txBody>
      </p:sp>
    </p:spTree>
    <p:extLst>
      <p:ext uri="{BB962C8B-B14F-4D97-AF65-F5344CB8AC3E}">
        <p14:creationId xmlns:p14="http://schemas.microsoft.com/office/powerpoint/2010/main" val="6475871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69275" y="1563798"/>
            <a:ext cx="9720000" cy="720000"/>
          </a:xfrm>
          <a:prstGeom prst="rect">
            <a:avLst/>
          </a:prstGeom>
        </p:spPr>
        <p:txBody>
          <a:bodyPr lIns="0" tIns="0" rIns="0" bIns="0" anchor="t"/>
          <a:lstStyle>
            <a:lvl1pPr algn="l">
              <a:defRPr sz="2550" b="1" i="0">
                <a:solidFill>
                  <a:srgbClr val="C33D86"/>
                </a:solidFill>
                <a:latin typeface="Arial" charset="0"/>
                <a:ea typeface="Arial" charset="0"/>
                <a:cs typeface="Arial" charset="0"/>
              </a:defRPr>
            </a:lvl1pPr>
          </a:lstStyle>
          <a:p>
            <a:r>
              <a:rPr lang="en-US"/>
              <a:t>Heading</a:t>
            </a:r>
          </a:p>
        </p:txBody>
      </p:sp>
      <p:sp>
        <p:nvSpPr>
          <p:cNvPr id="3" name="Subtitle 2"/>
          <p:cNvSpPr>
            <a:spLocks noGrp="1"/>
          </p:cNvSpPr>
          <p:nvPr>
            <p:ph type="subTitle" idx="1" hasCustomPrompt="1"/>
          </p:nvPr>
        </p:nvSpPr>
        <p:spPr>
          <a:xfrm>
            <a:off x="1169276" y="2571092"/>
            <a:ext cx="9720000" cy="3600000"/>
          </a:xfrm>
          <a:prstGeom prst="rect">
            <a:avLst/>
          </a:prstGeom>
        </p:spPr>
        <p:txBody>
          <a:bodyPr lIns="0" tIns="0" rIns="0" bIns="0" numCol="1" anchor="t"/>
          <a:lstStyle>
            <a:lvl1pPr marL="214313" indent="-214313" algn="l">
              <a:buSzPct val="90000"/>
              <a:buFont typeface="Arial" charset="0"/>
              <a:buChar char="•"/>
              <a:defRPr sz="1350" b="0" i="0">
                <a:solidFill>
                  <a:schemeClr val="tx1"/>
                </a:solidFill>
                <a:latin typeface="Arial" charset="0"/>
                <a:ea typeface="Arial" charset="0"/>
                <a:cs typeface="Arial"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Text here</a:t>
            </a:r>
          </a:p>
        </p:txBody>
      </p:sp>
    </p:spTree>
    <p:extLst>
      <p:ext uri="{BB962C8B-B14F-4D97-AF65-F5344CB8AC3E}">
        <p14:creationId xmlns:p14="http://schemas.microsoft.com/office/powerpoint/2010/main" val="19162243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53512" y="587760"/>
            <a:ext cx="9144000" cy="635491"/>
          </a:xfrm>
          <a:prstGeom prst="rect">
            <a:avLst/>
          </a:prstGeom>
        </p:spPr>
        <p:txBody>
          <a:bodyPr lIns="0" tIns="0" rIns="0" bIns="0" anchor="t"/>
          <a:lstStyle>
            <a:lvl1pPr algn="l">
              <a:defRPr sz="3000" b="1" i="0">
                <a:solidFill>
                  <a:srgbClr val="C33D86"/>
                </a:solidFill>
                <a:latin typeface="Arial" charset="0"/>
                <a:ea typeface="Arial" charset="0"/>
                <a:cs typeface="Arial" charset="0"/>
              </a:defRPr>
            </a:lvl1pPr>
          </a:lstStyle>
          <a:p>
            <a:r>
              <a:rPr lang="en-US"/>
              <a:t>Section Title</a:t>
            </a:r>
          </a:p>
        </p:txBody>
      </p:sp>
      <p:sp>
        <p:nvSpPr>
          <p:cNvPr id="3" name="Subtitle 2"/>
          <p:cNvSpPr>
            <a:spLocks noGrp="1"/>
          </p:cNvSpPr>
          <p:nvPr>
            <p:ph type="subTitle" idx="1" hasCustomPrompt="1"/>
          </p:nvPr>
        </p:nvSpPr>
        <p:spPr>
          <a:xfrm>
            <a:off x="1153512" y="3065490"/>
            <a:ext cx="9144000" cy="3087973"/>
          </a:xfrm>
          <a:prstGeom prst="rect">
            <a:avLst/>
          </a:prstGeom>
        </p:spPr>
        <p:txBody>
          <a:bodyPr lIns="0" tIns="0" rIns="0" bIns="0"/>
          <a:lstStyle>
            <a:lvl1pPr marL="214313" indent="-214313" algn="l">
              <a:buFont typeface="Arial" charset="0"/>
              <a:buChar char="•"/>
              <a:defRPr sz="1350">
                <a:latin typeface="Arial" charset="0"/>
                <a:ea typeface="Arial" charset="0"/>
                <a:cs typeface="Arial"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Text</a:t>
            </a:r>
          </a:p>
        </p:txBody>
      </p:sp>
    </p:spTree>
    <p:extLst>
      <p:ext uri="{BB962C8B-B14F-4D97-AF65-F5344CB8AC3E}">
        <p14:creationId xmlns:p14="http://schemas.microsoft.com/office/powerpoint/2010/main" val="967191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42452" y="3531477"/>
            <a:ext cx="9144000" cy="733096"/>
          </a:xfrm>
          <a:prstGeom prst="rect">
            <a:avLst/>
          </a:prstGeom>
        </p:spPr>
        <p:txBody>
          <a:bodyPr lIns="0" tIns="0" rIns="0" bIns="0" anchor="t"/>
          <a:lstStyle>
            <a:lvl1pPr algn="l">
              <a:defRPr sz="4400" b="1" i="0" baseline="0">
                <a:solidFill>
                  <a:schemeClr val="bg1"/>
                </a:solidFill>
                <a:latin typeface="Arial" charset="0"/>
                <a:ea typeface="Arial" charset="0"/>
                <a:cs typeface="Arial" charset="0"/>
              </a:defRPr>
            </a:lvl1pPr>
          </a:lstStyle>
          <a:p>
            <a:r>
              <a:rPr lang="en-US"/>
              <a:t>Title</a:t>
            </a:r>
          </a:p>
        </p:txBody>
      </p:sp>
    </p:spTree>
    <p:extLst>
      <p:ext uri="{BB962C8B-B14F-4D97-AF65-F5344CB8AC3E}">
        <p14:creationId xmlns:p14="http://schemas.microsoft.com/office/powerpoint/2010/main" val="8537385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Picture 4"/>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143934" y="4676504"/>
            <a:ext cx="2656676" cy="24868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906148" y="1412776"/>
            <a:ext cx="8544949" cy="1728192"/>
          </a:xfrm>
        </p:spPr>
        <p:txBody>
          <a:bodyPr/>
          <a:lstStyle>
            <a:lvl1pPr algn="ctr">
              <a:defRPr sz="6000" b="1" baseline="0">
                <a:solidFill>
                  <a:schemeClr val="accent4">
                    <a:lumMod val="75000"/>
                  </a:schemeClr>
                </a:solidFill>
                <a:latin typeface="Century Gothic" panose="020B0502020202020204" pitchFamily="34" charset="0"/>
              </a:defRPr>
            </a:lvl1pPr>
          </a:lstStyle>
          <a:p>
            <a:r>
              <a:rPr lang="en-US"/>
              <a:t>Click to edit Master title style</a:t>
            </a:r>
            <a:endParaRPr lang="en-GB"/>
          </a:p>
        </p:txBody>
      </p:sp>
    </p:spTree>
    <p:extLst>
      <p:ext uri="{BB962C8B-B14F-4D97-AF65-F5344CB8AC3E}">
        <p14:creationId xmlns:p14="http://schemas.microsoft.com/office/powerpoint/2010/main" val="85179438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4" Type="http://schemas.openxmlformats.org/officeDocument/2006/relationships/image" Target="../media/image2.jpeg"/></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5.xml"/><Relationship Id="rId1" Type="http://schemas.openxmlformats.org/officeDocument/2006/relationships/slideLayout" Target="../slideLayouts/slideLayout4.xml"/><Relationship Id="rId4" Type="http://schemas.openxmlformats.org/officeDocument/2006/relationships/image" Target="../media/image3.jpe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4.xml"/><Relationship Id="rId1" Type="http://schemas.openxmlformats.org/officeDocument/2006/relationships/slideLayout" Target="../slideLayouts/slideLayout6.xml"/><Relationship Id="rId4" Type="http://schemas.openxmlformats.org/officeDocument/2006/relationships/hyperlink" Target="http://www.foodafactoflife.org.uk/" TargetMode="Externa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theme" Target="../theme/theme5.xml"/><Relationship Id="rId1" Type="http://schemas.openxmlformats.org/officeDocument/2006/relationships/slideLayout" Target="../slideLayouts/slideLayout7.xml"/><Relationship Id="rId4" Type="http://schemas.openxmlformats.org/officeDocument/2006/relationships/hyperlink" Target="http://www.foodafactoflife.org.uk/" TargetMode="Externa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theme" Target="../theme/theme6.xml"/><Relationship Id="rId1" Type="http://schemas.openxmlformats.org/officeDocument/2006/relationships/slideLayout" Target="../slideLayouts/slideLayout8.xml"/><Relationship Id="rId5" Type="http://schemas.openxmlformats.org/officeDocument/2006/relationships/hyperlink" Target="http://www.foodafactoflife.org.uk/" TargetMode="External"/><Relationship Id="rId4" Type="http://schemas.openxmlformats.org/officeDocument/2006/relationships/image" Target="../media/image7.pn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image" Target="../media/image8.jpeg"/><Relationship Id="rId5" Type="http://schemas.openxmlformats.org/officeDocument/2006/relationships/slideLayout" Target="../slideLayouts/slideLayout13.xml"/><Relationship Id="rId10" Type="http://schemas.openxmlformats.org/officeDocument/2006/relationships/theme" Target="../theme/theme7.xml"/><Relationship Id="rId4" Type="http://schemas.openxmlformats.org/officeDocument/2006/relationships/slideLayout" Target="../slideLayouts/slideLayout12.xml"/><Relationship Id="rId9"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9492" y="0"/>
            <a:ext cx="12172508" cy="6847036"/>
          </a:xfrm>
          <a:prstGeom prst="rect">
            <a:avLst/>
          </a:prstGeom>
        </p:spPr>
      </p:pic>
    </p:spTree>
    <p:extLst>
      <p:ext uri="{BB962C8B-B14F-4D97-AF65-F5344CB8AC3E}">
        <p14:creationId xmlns:p14="http://schemas.microsoft.com/office/powerpoint/2010/main" val="1032443473"/>
      </p:ext>
    </p:extLst>
  </p:cSld>
  <p:clrMap bg1="lt1" tx1="dk1" bg2="lt2" tx2="dk2" accent1="accent1" accent2="accent2" accent3="accent3" accent4="accent4" accent5="accent5" accent6="accent6" hlink="hlink" folHlink="folHlink"/>
  <p:sldLayoutIdLst>
    <p:sldLayoutId id="214748374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604"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09600" y="837127"/>
            <a:ext cx="8398374" cy="624819"/>
          </a:xfrm>
          <a:prstGeom prst="rect">
            <a:avLst/>
          </a:prstGeom>
        </p:spPr>
        <p:txBody>
          <a:bodyPr vert="horz" lIns="91440" tIns="45720" rIns="91440" bIns="45720" rtlCol="0" anchor="ctr">
            <a:normAutofit/>
          </a:bodyPr>
          <a:lstStyle/>
          <a:p>
            <a:r>
              <a:rPr lang="en-US"/>
              <a:t>Title here</a:t>
            </a:r>
            <a:endParaRPr lang="en-GB"/>
          </a:p>
        </p:txBody>
      </p:sp>
      <p:sp>
        <p:nvSpPr>
          <p:cNvPr id="3" name="Text Placeholder 2"/>
          <p:cNvSpPr>
            <a:spLocks noGrp="1"/>
          </p:cNvSpPr>
          <p:nvPr>
            <p:ph type="body" idx="1"/>
          </p:nvPr>
        </p:nvSpPr>
        <p:spPr>
          <a:xfrm>
            <a:off x="609600" y="1867437"/>
            <a:ext cx="11135932" cy="3889419"/>
          </a:xfrm>
          <a:prstGeom prst="rect">
            <a:avLst/>
          </a:prstGeom>
        </p:spPr>
        <p:txBody>
          <a:bodyPr vert="horz" lIns="91440" tIns="45720" rIns="91440" bIns="45720" rtlCol="0">
            <a:normAutofit/>
          </a:bodyPr>
          <a:lstStyle/>
          <a:p>
            <a:pPr lvl="0"/>
            <a:r>
              <a:rPr lang="en-GB" sz="2400">
                <a:latin typeface="Arial" panose="020B0604020202020204" pitchFamily="34" charset="0"/>
                <a:cs typeface="Arial" panose="020B0604020202020204" pitchFamily="34" charset="0"/>
              </a:rPr>
              <a:t>Click to add text</a:t>
            </a:r>
            <a:endParaRPr lang="en-GB"/>
          </a:p>
        </p:txBody>
      </p:sp>
    </p:spTree>
    <p:extLst>
      <p:ext uri="{BB962C8B-B14F-4D97-AF65-F5344CB8AC3E}">
        <p14:creationId xmlns:p14="http://schemas.microsoft.com/office/powerpoint/2010/main" val="1450869770"/>
      </p:ext>
    </p:extLst>
  </p:cSld>
  <p:clrMap bg1="lt1" tx1="dk1" bg2="lt2" tx2="dk2" accent1="accent1" accent2="accent2" accent3="accent3" accent4="accent4" accent5="accent5" accent6="accent6" hlink="hlink" folHlink="folHlink"/>
  <p:sldLayoutIdLst>
    <p:sldLayoutId id="2147483736" r:id="rId1"/>
    <p:sldLayoutId id="2147483737" r:id="rId2"/>
  </p:sldLayoutIdLst>
  <p:txStyles>
    <p:titleStyle>
      <a:lvl1pPr algn="l" defTabSz="914400" rtl="0" eaLnBrk="1" latinLnBrk="0" hangingPunct="1">
        <a:lnSpc>
          <a:spcPct val="90000"/>
        </a:lnSpc>
        <a:spcBef>
          <a:spcPct val="0"/>
        </a:spcBef>
        <a:buNone/>
        <a:defRPr sz="3600" b="1" kern="1200" baseline="0">
          <a:solidFill>
            <a:schemeClr val="tx1"/>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90000"/>
        </a:lnSpc>
        <a:spcBef>
          <a:spcPts val="1000"/>
        </a:spcBef>
        <a:buFont typeface="Arial"/>
        <a:buNone/>
        <a:defRPr sz="2400" kern="1200" baseline="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604"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047591442"/>
      </p:ext>
    </p:extLst>
  </p:cSld>
  <p:clrMap bg1="lt1" tx1="dk1" bg2="lt2" tx2="dk2" accent1="accent1" accent2="accent2" accent3="accent3" accent4="accent4" accent5="accent5" accent6="accent6" hlink="hlink" folHlink="folHlink"/>
  <p:sldLayoutIdLst>
    <p:sldLayoutId id="2147483739" r:id="rId1"/>
    <p:sldLayoutId id="2147483740"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9" name="TextBox 8"/>
          <p:cNvSpPr txBox="1"/>
          <p:nvPr userDrawn="1"/>
        </p:nvSpPr>
        <p:spPr>
          <a:xfrm>
            <a:off x="1156447" y="6539530"/>
            <a:ext cx="10721788" cy="103875"/>
          </a:xfrm>
          <a:prstGeom prst="rect">
            <a:avLst/>
          </a:prstGeom>
          <a:noFill/>
        </p:spPr>
        <p:txBody>
          <a:bodyPr wrap="square" lIns="0" tIns="0" rIns="0" bIns="0" rtlCol="0">
            <a:spAutoFit/>
          </a:bodyPr>
          <a:lstStyle/>
          <a:p>
            <a:pPr algn="r"/>
            <a:r>
              <a:rPr lang="en-US" sz="675" dirty="0">
                <a:solidFill>
                  <a:prstClr val="black"/>
                </a:solidFill>
                <a:latin typeface="Arial" charset="0"/>
                <a:ea typeface="Arial" charset="0"/>
                <a:cs typeface="Arial" charset="0"/>
                <a:hlinkClick r:id="rId4"/>
              </a:rPr>
              <a:t>www.foodafactoflife.org.uk</a:t>
            </a:r>
            <a:r>
              <a:rPr lang="en-US" sz="675" dirty="0">
                <a:solidFill>
                  <a:prstClr val="black"/>
                </a:solidFill>
                <a:latin typeface="Arial" charset="0"/>
                <a:ea typeface="Arial" charset="0"/>
                <a:cs typeface="Arial" charset="0"/>
              </a:rPr>
              <a:t>    © Food – a fact of life 2021</a:t>
            </a:r>
          </a:p>
        </p:txBody>
      </p:sp>
    </p:spTree>
    <p:extLst>
      <p:ext uri="{BB962C8B-B14F-4D97-AF65-F5344CB8AC3E}">
        <p14:creationId xmlns:p14="http://schemas.microsoft.com/office/powerpoint/2010/main" val="1438286082"/>
      </p:ext>
    </p:extLst>
  </p:cSld>
  <p:clrMap bg1="lt1" tx1="dk1" bg2="lt2" tx2="dk2" accent1="accent1" accent2="accent2" accent3="accent3" accent4="accent4" accent5="accent5" accent6="accent6" hlink="hlink" folHlink="folHlink"/>
  <p:sldLayoutIdLst>
    <p:sldLayoutId id="2147483744" r:id="rId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9" name="TextBox 8"/>
          <p:cNvSpPr txBox="1"/>
          <p:nvPr userDrawn="1"/>
        </p:nvSpPr>
        <p:spPr>
          <a:xfrm>
            <a:off x="1173072" y="6539530"/>
            <a:ext cx="10721788" cy="103875"/>
          </a:xfrm>
          <a:prstGeom prst="rect">
            <a:avLst/>
          </a:prstGeom>
          <a:noFill/>
        </p:spPr>
        <p:txBody>
          <a:bodyPr wrap="square" lIns="0" tIns="0" rIns="0" bIns="0" rtlCol="0">
            <a:spAutoFit/>
          </a:bodyPr>
          <a:lstStyle/>
          <a:p>
            <a:pPr algn="r"/>
            <a:r>
              <a:rPr lang="en-US" sz="675" b="0" i="0" dirty="0">
                <a:solidFill>
                  <a:schemeClr val="tx1"/>
                </a:solidFill>
                <a:latin typeface="Arial" charset="0"/>
                <a:ea typeface="Arial" charset="0"/>
                <a:cs typeface="Arial" charset="0"/>
                <a:hlinkClick r:id="rId4"/>
              </a:rPr>
              <a:t>www.foodafactoflife.org.uk</a:t>
            </a:r>
            <a:r>
              <a:rPr lang="en-US" sz="675" b="0" i="0" baseline="0" dirty="0">
                <a:solidFill>
                  <a:schemeClr val="tx1"/>
                </a:solidFill>
                <a:latin typeface="Arial" charset="0"/>
                <a:ea typeface="Arial" charset="0"/>
                <a:cs typeface="Arial" charset="0"/>
              </a:rPr>
              <a:t>    </a:t>
            </a:r>
            <a:r>
              <a:rPr lang="en-US" sz="675" b="0" i="0" dirty="0">
                <a:solidFill>
                  <a:schemeClr val="tx1"/>
                </a:solidFill>
                <a:latin typeface="Arial" charset="0"/>
                <a:ea typeface="Arial" charset="0"/>
                <a:cs typeface="Arial" charset="0"/>
              </a:rPr>
              <a:t>© Food – a fact of life 2021</a:t>
            </a:r>
          </a:p>
        </p:txBody>
      </p:sp>
    </p:spTree>
    <p:extLst>
      <p:ext uri="{BB962C8B-B14F-4D97-AF65-F5344CB8AC3E}">
        <p14:creationId xmlns:p14="http://schemas.microsoft.com/office/powerpoint/2010/main" val="3614256877"/>
      </p:ext>
    </p:extLst>
  </p:cSld>
  <p:clrMap bg1="lt1" tx1="dk1" bg2="lt2" tx2="dk2" accent1="accent1" accent2="accent2" accent3="accent3" accent4="accent4" accent5="accent5" accent6="accent6" hlink="hlink" folHlink="folHlink"/>
  <p:sldLayoutIdLst>
    <p:sldLayoutId id="2147483746" r:id="rId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8" name="Picture 7"/>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439453" y="358589"/>
            <a:ext cx="2044335" cy="1435165"/>
          </a:xfrm>
          <a:prstGeom prst="rect">
            <a:avLst/>
          </a:prstGeom>
        </p:spPr>
      </p:pic>
      <p:sp>
        <p:nvSpPr>
          <p:cNvPr id="9" name="TextBox 8"/>
          <p:cNvSpPr txBox="1"/>
          <p:nvPr userDrawn="1"/>
        </p:nvSpPr>
        <p:spPr>
          <a:xfrm>
            <a:off x="1156447" y="6539528"/>
            <a:ext cx="10721788" cy="138499"/>
          </a:xfrm>
          <a:prstGeom prst="rect">
            <a:avLst/>
          </a:prstGeom>
          <a:noFill/>
        </p:spPr>
        <p:txBody>
          <a:bodyPr wrap="square" lIns="0" tIns="0" rIns="0" bIns="0" rtlCol="0">
            <a:spAutoFit/>
          </a:bodyPr>
          <a:lstStyle/>
          <a:p>
            <a:pPr algn="r"/>
            <a:r>
              <a:rPr lang="en-US" sz="900" b="0" i="0" dirty="0">
                <a:solidFill>
                  <a:schemeClr val="tx1"/>
                </a:solidFill>
                <a:latin typeface="Arial" charset="0"/>
                <a:ea typeface="Arial" charset="0"/>
                <a:cs typeface="Arial" charset="0"/>
                <a:hlinkClick r:id="rId5"/>
              </a:rPr>
              <a:t>www.foodafactoflife.org.uk</a:t>
            </a:r>
            <a:r>
              <a:rPr lang="en-US" sz="900" b="0" i="0" baseline="0" dirty="0">
                <a:solidFill>
                  <a:schemeClr val="tx1"/>
                </a:solidFill>
                <a:latin typeface="Arial" charset="0"/>
                <a:ea typeface="Arial" charset="0"/>
                <a:cs typeface="Arial" charset="0"/>
              </a:rPr>
              <a:t>    </a:t>
            </a:r>
            <a:r>
              <a:rPr lang="en-US" sz="900" b="0" i="0" dirty="0">
                <a:solidFill>
                  <a:schemeClr val="tx1"/>
                </a:solidFill>
                <a:latin typeface="Arial" charset="0"/>
                <a:ea typeface="Arial" charset="0"/>
                <a:cs typeface="Arial" charset="0"/>
              </a:rPr>
              <a:t>©</a:t>
            </a:r>
            <a:r>
              <a:rPr lang="en-US" sz="900" b="0" i="0" baseline="0" dirty="0">
                <a:solidFill>
                  <a:schemeClr val="tx1"/>
                </a:solidFill>
                <a:latin typeface="Arial" charset="0"/>
                <a:ea typeface="Arial" charset="0"/>
                <a:cs typeface="Arial" charset="0"/>
              </a:rPr>
              <a:t> Food – </a:t>
            </a:r>
            <a:r>
              <a:rPr lang="en-US" sz="900" b="0" i="0" dirty="0">
                <a:solidFill>
                  <a:schemeClr val="tx1"/>
                </a:solidFill>
                <a:latin typeface="Arial" charset="0"/>
                <a:ea typeface="Arial" charset="0"/>
                <a:cs typeface="Arial" charset="0"/>
              </a:rPr>
              <a:t>a fact of life 2021</a:t>
            </a:r>
          </a:p>
        </p:txBody>
      </p:sp>
    </p:spTree>
    <p:extLst>
      <p:ext uri="{BB962C8B-B14F-4D97-AF65-F5344CB8AC3E}">
        <p14:creationId xmlns:p14="http://schemas.microsoft.com/office/powerpoint/2010/main" val="3233581278"/>
      </p:ext>
    </p:extLst>
  </p:cSld>
  <p:clrMap bg1="lt1" tx1="dk1" bg2="lt2" tx2="dk2" accent1="accent1" accent2="accent2" accent3="accent3" accent4="accent4" accent5="accent5" accent6="accent6" hlink="hlink" folHlink="folHlink"/>
  <p:sldLayoutIdLst>
    <p:sldLayoutId id="2147483748"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1"/>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5232400" y="274638"/>
            <a:ext cx="6350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1027" name="Text Placeholder 2"/>
          <p:cNvSpPr>
            <a:spLocks noGrp="1"/>
          </p:cNvSpPr>
          <p:nvPr>
            <p:ph type="body" idx="1"/>
          </p:nvPr>
        </p:nvSpPr>
        <p:spPr bwMode="auto">
          <a:xfrm>
            <a:off x="5327651" y="1600201"/>
            <a:ext cx="6254749"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p:txBody>
      </p:sp>
    </p:spTree>
    <p:extLst>
      <p:ext uri="{BB962C8B-B14F-4D97-AF65-F5344CB8AC3E}">
        <p14:creationId xmlns:p14="http://schemas.microsoft.com/office/powerpoint/2010/main" val="660255213"/>
      </p:ext>
    </p:extLst>
  </p:cSld>
  <p:clrMap bg1="lt1" tx1="dk1" bg2="lt2" tx2="dk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Lst>
  <p:txStyles>
    <p:titleStyle>
      <a:lvl1pPr algn="l" rtl="0" eaLnBrk="0" fontAlgn="base" hangingPunct="0">
        <a:spcBef>
          <a:spcPct val="0"/>
        </a:spcBef>
        <a:spcAft>
          <a:spcPct val="0"/>
        </a:spcAft>
        <a:defRPr sz="4400" kern="1200">
          <a:solidFill>
            <a:srgbClr val="604A7B"/>
          </a:solidFill>
          <a:latin typeface="+mj-lt"/>
          <a:ea typeface="+mj-ea"/>
          <a:cs typeface="+mj-cs"/>
        </a:defRPr>
      </a:lvl1pPr>
      <a:lvl2pPr algn="l" rtl="0" eaLnBrk="0" fontAlgn="base" hangingPunct="0">
        <a:spcBef>
          <a:spcPct val="0"/>
        </a:spcBef>
        <a:spcAft>
          <a:spcPct val="0"/>
        </a:spcAft>
        <a:defRPr sz="4400">
          <a:solidFill>
            <a:srgbClr val="604A7B"/>
          </a:solidFill>
          <a:latin typeface="Arial" charset="0"/>
        </a:defRPr>
      </a:lvl2pPr>
      <a:lvl3pPr algn="l" rtl="0" eaLnBrk="0" fontAlgn="base" hangingPunct="0">
        <a:spcBef>
          <a:spcPct val="0"/>
        </a:spcBef>
        <a:spcAft>
          <a:spcPct val="0"/>
        </a:spcAft>
        <a:defRPr sz="4400">
          <a:solidFill>
            <a:srgbClr val="604A7B"/>
          </a:solidFill>
          <a:latin typeface="Arial" charset="0"/>
        </a:defRPr>
      </a:lvl3pPr>
      <a:lvl4pPr algn="l" rtl="0" eaLnBrk="0" fontAlgn="base" hangingPunct="0">
        <a:spcBef>
          <a:spcPct val="0"/>
        </a:spcBef>
        <a:spcAft>
          <a:spcPct val="0"/>
        </a:spcAft>
        <a:defRPr sz="4400">
          <a:solidFill>
            <a:srgbClr val="604A7B"/>
          </a:solidFill>
          <a:latin typeface="Arial" charset="0"/>
        </a:defRPr>
      </a:lvl4pPr>
      <a:lvl5pPr algn="l" rtl="0" eaLnBrk="0" fontAlgn="base" hangingPunct="0">
        <a:spcBef>
          <a:spcPct val="0"/>
        </a:spcBef>
        <a:spcAft>
          <a:spcPct val="0"/>
        </a:spcAft>
        <a:defRPr sz="4400">
          <a:solidFill>
            <a:srgbClr val="604A7B"/>
          </a:solidFill>
          <a:latin typeface="Arial" charset="0"/>
        </a:defRPr>
      </a:lvl5pPr>
      <a:lvl6pPr marL="457200" algn="l" rtl="0" fontAlgn="base">
        <a:spcBef>
          <a:spcPct val="0"/>
        </a:spcBef>
        <a:spcAft>
          <a:spcPct val="0"/>
        </a:spcAft>
        <a:defRPr sz="4400">
          <a:solidFill>
            <a:schemeClr val="tx1"/>
          </a:solidFill>
          <a:latin typeface="Arial" charset="0"/>
        </a:defRPr>
      </a:lvl6pPr>
      <a:lvl7pPr marL="914400" algn="l" rtl="0" fontAlgn="base">
        <a:spcBef>
          <a:spcPct val="0"/>
        </a:spcBef>
        <a:spcAft>
          <a:spcPct val="0"/>
        </a:spcAft>
        <a:defRPr sz="4400">
          <a:solidFill>
            <a:schemeClr val="tx1"/>
          </a:solidFill>
          <a:latin typeface="Arial" charset="0"/>
        </a:defRPr>
      </a:lvl7pPr>
      <a:lvl8pPr marL="1371600" algn="l" rtl="0" fontAlgn="base">
        <a:spcBef>
          <a:spcPct val="0"/>
        </a:spcBef>
        <a:spcAft>
          <a:spcPct val="0"/>
        </a:spcAft>
        <a:defRPr sz="4400">
          <a:solidFill>
            <a:schemeClr val="tx1"/>
          </a:solidFill>
          <a:latin typeface="Arial" charset="0"/>
        </a:defRPr>
      </a:lvl8pPr>
      <a:lvl9pPr marL="1828800" algn="l" rtl="0" fontAlgn="base">
        <a:spcBef>
          <a:spcPct val="0"/>
        </a:spcBef>
        <a:spcAft>
          <a:spcPct val="0"/>
        </a:spcAft>
        <a:defRPr sz="4400">
          <a:solidFill>
            <a:schemeClr val="tx1"/>
          </a:solidFill>
          <a:latin typeface="Arial" charset="0"/>
        </a:defRPr>
      </a:lvl9pPr>
    </p:titleStyle>
    <p:bodyStyle>
      <a:lvl1pPr marL="342900" indent="-342900" algn="l" rtl="0" eaLnBrk="0" fontAlgn="base" hangingPunct="0">
        <a:spcBef>
          <a:spcPct val="20000"/>
        </a:spcBef>
        <a:spcAft>
          <a:spcPct val="0"/>
        </a:spcAft>
        <a:buFont typeface="Arial" charset="0"/>
        <a:buChar char="•"/>
        <a:defRPr sz="3200" kern="1200">
          <a:solidFill>
            <a:srgbClr val="604A7B"/>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rgbClr val="604A7B"/>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rgbClr val="604A7B"/>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rgbClr val="604A7B"/>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rgbClr val="604A7B"/>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6.xml"/><Relationship Id="rId5" Type="http://schemas.openxmlformats.org/officeDocument/2006/relationships/image" Target="../media/image19.png"/><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hyperlink" Target="https://www.foodafactoflife.org.uk/media/9645/practical-food-skills-chart.pdf" TargetMode="External"/><Relationship Id="rId2" Type="http://schemas.openxmlformats.org/officeDocument/2006/relationships/hyperlink" Target="https://www.foodafactoflife.org.uk/media/4987/food-teaching-progression-chart-5-11-years.docx" TargetMode="External"/><Relationship Id="rId1" Type="http://schemas.openxmlformats.org/officeDocument/2006/relationships/slideLayout" Target="../slideLayouts/slideLayout6.xml"/><Relationship Id="rId4" Type="http://schemas.openxmlformats.org/officeDocument/2006/relationships/image" Target="../media/image20.jpg"/></Relationships>
</file>

<file path=ppt/slides/_rels/slide12.xml.rels><?xml version="1.0" encoding="UTF-8" standalone="yes"?>
<Relationships xmlns="http://schemas.openxmlformats.org/package/2006/relationships"><Relationship Id="rId3" Type="http://schemas.openxmlformats.org/officeDocument/2006/relationships/hyperlink" Target="https://www.sciencedirect.com/science/article/abs/pii/S0195666321000337?dgcid=author" TargetMode="External"/><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6.xml"/><Relationship Id="rId4" Type="http://schemas.openxmlformats.org/officeDocument/2006/relationships/image" Target="../media/image24.jpeg"/></Relationships>
</file>

<file path=ppt/slides/_rels/slide1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6.xml"/><Relationship Id="rId4" Type="http://schemas.openxmlformats.org/officeDocument/2006/relationships/image" Target="../media/image27.jpeg"/></Relationships>
</file>

<file path=ppt/slides/_rels/slide1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hyperlink" Target="https://youtu.be/0lUlqObgnbI" TargetMode="Externa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6.xml"/><Relationship Id="rId5" Type="http://schemas.openxmlformats.org/officeDocument/2006/relationships/image" Target="../media/image35.png"/><Relationship Id="rId4" Type="http://schemas.openxmlformats.org/officeDocument/2006/relationships/image" Target="../media/image3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6.xml"/><Relationship Id="rId4" Type="http://schemas.openxmlformats.org/officeDocument/2006/relationships/image" Target="../media/image39.png"/></Relationships>
</file>

<file path=ppt/slides/_rels/slide22.xml.rels><?xml version="1.0" encoding="UTF-8" standalone="yes"?>
<Relationships xmlns="http://schemas.openxmlformats.org/package/2006/relationships"><Relationship Id="rId2" Type="http://schemas.openxmlformats.org/officeDocument/2006/relationships/hyperlink" Target="https://www.foodafactoflife.org.uk/professional-development/teaching-and-learning/planning-and-teaching/schemes-of-work-and-lesson-planning/practical-food-skill-progression/" TargetMode="Externa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hyperlink" Target="https://www.foodafactoflife.org.uk/professional-development/teaching-and-learning/planning-and-teaching/schemes-of-work-and-lesson-planning/practical-food-skill-progression-and-recipe-complexity/" TargetMode="External"/><Relationship Id="rId1" Type="http://schemas.openxmlformats.org/officeDocument/2006/relationships/slideLayout" Target="../slideLayouts/slideLayout6.xml"/><Relationship Id="rId4" Type="http://schemas.openxmlformats.org/officeDocument/2006/relationships/image" Target="../media/image41.JPG"/></Relationships>
</file>

<file path=ppt/slides/_rels/slide2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6.xml"/><Relationship Id="rId4" Type="http://schemas.openxmlformats.org/officeDocument/2006/relationships/image" Target="../media/image27.jpeg"/></Relationships>
</file>

<file path=ppt/slides/_rels/slide25.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4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6.xml"/><Relationship Id="rId5" Type="http://schemas.openxmlformats.org/officeDocument/2006/relationships/hyperlink" Target="https://www.foodafactoflife.org.uk/professional-development/ppd-toolkit/teaching-pupils-with-additional-needs/characteristics-of-good-practice-in-teaching-food-and-nutrition-education-to-pupils-with-additional-needs/" TargetMode="External"/><Relationship Id="rId4" Type="http://schemas.openxmlformats.org/officeDocument/2006/relationships/image" Target="../media/image46.png"/></Relationships>
</file>

<file path=ppt/slides/_rels/slide27.xml.rels><?xml version="1.0" encoding="UTF-8" standalone="yes"?>
<Relationships xmlns="http://schemas.openxmlformats.org/package/2006/relationships"><Relationship Id="rId3" Type="http://schemas.openxmlformats.org/officeDocument/2006/relationships/hyperlink" Target="https://www.foodafactoflife.org.uk/professional-development/teaching-and-learning/planning-and-teaching/schemes-of-work-and-lesson-planning/practical-food-skill-progression/" TargetMode="External"/><Relationship Id="rId2" Type="http://schemas.openxmlformats.org/officeDocument/2006/relationships/image" Target="../media/image47.JP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49.JP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50.JP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51.JP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53.JPG"/><Relationship Id="rId2" Type="http://schemas.openxmlformats.org/officeDocument/2006/relationships/image" Target="../media/image52.JPG"/><Relationship Id="rId1" Type="http://schemas.openxmlformats.org/officeDocument/2006/relationships/slideLayout" Target="../slideLayouts/slideLayout6.xml"/><Relationship Id="rId4" Type="http://schemas.openxmlformats.org/officeDocument/2006/relationships/image" Target="../media/image54.png"/></Relationships>
</file>

<file path=ppt/slides/_rels/slide33.xml.rels><?xml version="1.0" encoding="UTF-8" standalone="yes"?>
<Relationships xmlns="http://schemas.openxmlformats.org/package/2006/relationships"><Relationship Id="rId8" Type="http://schemas.openxmlformats.org/officeDocument/2006/relationships/image" Target="../media/image41.JPG"/><Relationship Id="rId3" Type="http://schemas.openxmlformats.org/officeDocument/2006/relationships/image" Target="../media/image56.JPG"/><Relationship Id="rId7" Type="http://schemas.openxmlformats.org/officeDocument/2006/relationships/hyperlink" Target="https://www.foodafactoflife.org.uk/professional-development/teaching-and-learning/planning-and-teaching/schemes-of-work-and-lesson-planning/practical-food-skill-progression/" TargetMode="External"/><Relationship Id="rId2" Type="http://schemas.openxmlformats.org/officeDocument/2006/relationships/image" Target="../media/image55.JPG"/><Relationship Id="rId1" Type="http://schemas.openxmlformats.org/officeDocument/2006/relationships/slideLayout" Target="../slideLayouts/slideLayout6.xml"/><Relationship Id="rId6" Type="http://schemas.openxmlformats.org/officeDocument/2006/relationships/image" Target="../media/image59.JPG"/><Relationship Id="rId5" Type="http://schemas.openxmlformats.org/officeDocument/2006/relationships/image" Target="../media/image58.png"/><Relationship Id="rId4" Type="http://schemas.openxmlformats.org/officeDocument/2006/relationships/image" Target="../media/image57.JPG"/></Relationships>
</file>

<file path=ppt/slides/_rels/slide34.xml.rels><?xml version="1.0" encoding="UTF-8" standalone="yes"?>
<Relationships xmlns="http://schemas.openxmlformats.org/package/2006/relationships"><Relationship Id="rId8" Type="http://schemas.openxmlformats.org/officeDocument/2006/relationships/hyperlink" Target="https://www.foodafactoflife.org.uk/training/2022/ffl-virtual-practical-workshop-food-science-and-food-skills-practical-applications-feb/" TargetMode="External"/><Relationship Id="rId3" Type="http://schemas.openxmlformats.org/officeDocument/2006/relationships/hyperlink" Target="https://www.foodafactoflife.org.uk/professional-development/ffl-training/" TargetMode="External"/><Relationship Id="rId7" Type="http://schemas.openxmlformats.org/officeDocument/2006/relationships/hyperlink" Target="https://www.foodafactoflife.org.uk/training/2022/ffl-virtual-practical-workshop-food-science-and-food-skills-practical-applications/" TargetMode="External"/><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hyperlink" Target="https://www.foodafactoflife.org.uk/training/2021/practical-food-skills-cooking-and-reducing-food-waste/" TargetMode="External"/><Relationship Id="rId5" Type="http://schemas.openxmlformats.org/officeDocument/2006/relationships/hyperlink" Target="https://www.foodafactoflife.org.uk/training/2021/food-education-back-to-the-future/" TargetMode="External"/><Relationship Id="rId10" Type="http://schemas.openxmlformats.org/officeDocument/2006/relationships/hyperlink" Target="https://www.foodafactoflife.org.uk/professional-development/" TargetMode="External"/><Relationship Id="rId4" Type="http://schemas.openxmlformats.org/officeDocument/2006/relationships/hyperlink" Target="https://www.foodafactoflife.org.uk/training/2021/a-hands-on-approach-to-teaching-food-and-nutrition-education-to-pupils-with-additional-needs/" TargetMode="External"/><Relationship Id="rId9" Type="http://schemas.openxmlformats.org/officeDocument/2006/relationships/hyperlink" Target="https://www.foodafactoflife.org.uk/training/" TargetMode="Externa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49822" y="2990123"/>
            <a:ext cx="8966538" cy="733096"/>
          </a:xfrm>
        </p:spPr>
        <p:txBody>
          <a:bodyPr/>
          <a:lstStyle/>
          <a:p>
            <a:pPr lvl="0">
              <a:lnSpc>
                <a:spcPct val="100000"/>
              </a:lnSpc>
              <a:spcBef>
                <a:spcPts val="0"/>
              </a:spcBef>
              <a:defRPr/>
            </a:pPr>
            <a:r>
              <a:rPr lang="en-GB" sz="3600" dirty="0"/>
              <a:t>Progression: Learning intent, practical food skills and recipes</a:t>
            </a:r>
            <a:endParaRPr lang="en-GB" sz="3600" b="0" dirty="0">
              <a:latin typeface="Calibri" panose="020F0502020204030204"/>
            </a:endParaRPr>
          </a:p>
        </p:txBody>
      </p:sp>
      <p:sp>
        <p:nvSpPr>
          <p:cNvPr id="3" name="TextBox 2"/>
          <p:cNvSpPr txBox="1"/>
          <p:nvPr/>
        </p:nvSpPr>
        <p:spPr>
          <a:xfrm>
            <a:off x="1142452" y="5348177"/>
            <a:ext cx="2483250" cy="369332"/>
          </a:xfrm>
          <a:prstGeom prst="rect">
            <a:avLst/>
          </a:prstGeom>
          <a:noFill/>
        </p:spPr>
        <p:txBody>
          <a:bodyPr wrap="square" rtlCol="0">
            <a:spAutoFit/>
          </a:bodyPr>
          <a:lstStyle/>
          <a:p>
            <a:r>
              <a:rPr lang="en-US" dirty="0">
                <a:solidFill>
                  <a:schemeClr val="bg1"/>
                </a:solidFill>
                <a:latin typeface="Arial" panose="020B0604020202020204" pitchFamily="34" charset="0"/>
                <a:cs typeface="Arial" panose="020B0604020202020204" pitchFamily="34" charset="0"/>
              </a:rPr>
              <a:t>6 October 2021</a:t>
            </a:r>
            <a:endParaRPr lang="en-GB"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678777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3400" dirty="0"/>
              <a:t>Food skill progression</a:t>
            </a:r>
            <a:endParaRPr lang="en-GB" sz="3400" dirty="0"/>
          </a:p>
        </p:txBody>
      </p:sp>
      <p:sp>
        <p:nvSpPr>
          <p:cNvPr id="5" name="Rounded Rectangle 4"/>
          <p:cNvSpPr/>
          <p:nvPr/>
        </p:nvSpPr>
        <p:spPr>
          <a:xfrm>
            <a:off x="967080" y="2508383"/>
            <a:ext cx="2665142" cy="691376"/>
          </a:xfrm>
          <a:prstGeom prst="roundRect">
            <a:avLst/>
          </a:prstGeom>
          <a:solidFill>
            <a:srgbClr val="CD0D7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Arial" panose="020B0604020202020204" pitchFamily="34" charset="0"/>
                <a:cs typeface="Arial" panose="020B0604020202020204" pitchFamily="34" charset="0"/>
              </a:rPr>
              <a:t>Acquire</a:t>
            </a:r>
            <a:endParaRPr lang="en-GB" sz="2400" dirty="0">
              <a:latin typeface="Arial" panose="020B0604020202020204" pitchFamily="34" charset="0"/>
              <a:cs typeface="Arial" panose="020B0604020202020204" pitchFamily="34" charset="0"/>
            </a:endParaRPr>
          </a:p>
        </p:txBody>
      </p:sp>
      <p:sp>
        <p:nvSpPr>
          <p:cNvPr id="6" name="Rounded Rectangle 5"/>
          <p:cNvSpPr/>
          <p:nvPr/>
        </p:nvSpPr>
        <p:spPr>
          <a:xfrm>
            <a:off x="4850652" y="2508383"/>
            <a:ext cx="2665142" cy="691376"/>
          </a:xfrm>
          <a:prstGeom prst="roundRect">
            <a:avLst/>
          </a:prstGeom>
          <a:solidFill>
            <a:srgbClr val="CD0D7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Arial" panose="020B0604020202020204" pitchFamily="34" charset="0"/>
                <a:cs typeface="Arial" panose="020B0604020202020204" pitchFamily="34" charset="0"/>
              </a:rPr>
              <a:t>Develop</a:t>
            </a:r>
            <a:endParaRPr lang="en-GB" sz="2400" dirty="0">
              <a:latin typeface="Arial" panose="020B0604020202020204" pitchFamily="34" charset="0"/>
              <a:cs typeface="Arial" panose="020B0604020202020204" pitchFamily="34" charset="0"/>
            </a:endParaRPr>
          </a:p>
        </p:txBody>
      </p:sp>
      <p:sp>
        <p:nvSpPr>
          <p:cNvPr id="7" name="Rounded Rectangle 6"/>
          <p:cNvSpPr/>
          <p:nvPr/>
        </p:nvSpPr>
        <p:spPr>
          <a:xfrm>
            <a:off x="8734224" y="2470956"/>
            <a:ext cx="2665142" cy="691376"/>
          </a:xfrm>
          <a:prstGeom prst="roundRect">
            <a:avLst/>
          </a:prstGeom>
          <a:solidFill>
            <a:srgbClr val="CD0D7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Arial" panose="020B0604020202020204" pitchFamily="34" charset="0"/>
                <a:cs typeface="Arial" panose="020B0604020202020204" pitchFamily="34" charset="0"/>
              </a:rPr>
              <a:t>Secure</a:t>
            </a:r>
            <a:endParaRPr lang="en-GB" sz="2400" dirty="0">
              <a:latin typeface="Arial" panose="020B0604020202020204" pitchFamily="34" charset="0"/>
              <a:cs typeface="Arial" panose="020B0604020202020204" pitchFamily="34" charset="0"/>
            </a:endParaRPr>
          </a:p>
        </p:txBody>
      </p:sp>
      <p:sp>
        <p:nvSpPr>
          <p:cNvPr id="8" name="Chevron 7"/>
          <p:cNvSpPr/>
          <p:nvPr/>
        </p:nvSpPr>
        <p:spPr>
          <a:xfrm>
            <a:off x="3831534" y="2616947"/>
            <a:ext cx="819806" cy="399393"/>
          </a:xfrm>
          <a:prstGeom prst="chevron">
            <a:avLst/>
          </a:prstGeom>
          <a:solidFill>
            <a:srgbClr val="F33DA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9" name="Chevron 8"/>
          <p:cNvSpPr/>
          <p:nvPr/>
        </p:nvSpPr>
        <p:spPr>
          <a:xfrm>
            <a:off x="7715106" y="2616947"/>
            <a:ext cx="819806" cy="399393"/>
          </a:xfrm>
          <a:prstGeom prst="chevron">
            <a:avLst/>
          </a:prstGeom>
          <a:solidFill>
            <a:srgbClr val="F33DA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pic>
        <p:nvPicPr>
          <p:cNvPr id="10" name="Picture 9"/>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47346" y="3584730"/>
            <a:ext cx="1708760" cy="1952869"/>
          </a:xfrm>
          <a:prstGeom prst="rect">
            <a:avLst/>
          </a:prstGeom>
        </p:spPr>
      </p:pic>
      <p:pic>
        <p:nvPicPr>
          <p:cNvPr id="11" name="Picture 10"/>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210004" y="4985958"/>
            <a:ext cx="1300687" cy="1709474"/>
          </a:xfrm>
          <a:prstGeom prst="rect">
            <a:avLst/>
          </a:prstGeom>
        </p:spPr>
      </p:pic>
      <p:pic>
        <p:nvPicPr>
          <p:cNvPr id="12" name="Picture 11"/>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534912" y="4985958"/>
            <a:ext cx="1717299" cy="1325307"/>
          </a:xfrm>
          <a:prstGeom prst="rect">
            <a:avLst/>
          </a:prstGeom>
        </p:spPr>
      </p:pic>
      <p:pic>
        <p:nvPicPr>
          <p:cNvPr id="13" name="Picture 12"/>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406109" y="3436029"/>
            <a:ext cx="1530058" cy="1549929"/>
          </a:xfrm>
          <a:prstGeom prst="rect">
            <a:avLst/>
          </a:prstGeom>
        </p:spPr>
      </p:pic>
      <p:sp>
        <p:nvSpPr>
          <p:cNvPr id="14" name="Rounded Rectangle 13"/>
          <p:cNvSpPr/>
          <p:nvPr/>
        </p:nvSpPr>
        <p:spPr>
          <a:xfrm>
            <a:off x="2844847" y="4107424"/>
            <a:ext cx="2665142" cy="691376"/>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Arial" panose="020B0604020202020204" pitchFamily="34" charset="0"/>
                <a:cs typeface="Arial" panose="020B0604020202020204" pitchFamily="34" charset="0"/>
              </a:rPr>
              <a:t>Precision</a:t>
            </a:r>
            <a:endParaRPr lang="en-GB" sz="2400" dirty="0">
              <a:latin typeface="Arial" panose="020B0604020202020204" pitchFamily="34" charset="0"/>
              <a:cs typeface="Arial" panose="020B0604020202020204" pitchFamily="34" charset="0"/>
            </a:endParaRPr>
          </a:p>
        </p:txBody>
      </p:sp>
      <p:sp>
        <p:nvSpPr>
          <p:cNvPr id="15" name="Rounded Rectangle 14"/>
          <p:cNvSpPr/>
          <p:nvPr/>
        </p:nvSpPr>
        <p:spPr>
          <a:xfrm>
            <a:off x="6728419" y="4133991"/>
            <a:ext cx="2665142" cy="691376"/>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Arial" panose="020B0604020202020204" pitchFamily="34" charset="0"/>
                <a:cs typeface="Arial" panose="020B0604020202020204" pitchFamily="34" charset="0"/>
              </a:rPr>
              <a:t>Accuracy</a:t>
            </a:r>
            <a:endParaRPr lang="en-GB" sz="2400" dirty="0">
              <a:latin typeface="Arial" panose="020B0604020202020204" pitchFamily="34" charset="0"/>
              <a:cs typeface="Arial" panose="020B0604020202020204" pitchFamily="34" charset="0"/>
            </a:endParaRPr>
          </a:p>
        </p:txBody>
      </p:sp>
      <p:sp>
        <p:nvSpPr>
          <p:cNvPr id="16" name="Chevron 15"/>
          <p:cNvSpPr/>
          <p:nvPr/>
        </p:nvSpPr>
        <p:spPr>
          <a:xfrm>
            <a:off x="5709301" y="4253415"/>
            <a:ext cx="819806" cy="399393"/>
          </a:xfrm>
          <a:prstGeom prst="chevron">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7" name="Rounded Rectangle 16"/>
          <p:cNvSpPr/>
          <p:nvPr/>
        </p:nvSpPr>
        <p:spPr>
          <a:xfrm>
            <a:off x="4850652" y="3308463"/>
            <a:ext cx="2665142" cy="691376"/>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Arial" panose="020B0604020202020204" pitchFamily="34" charset="0"/>
                <a:cs typeface="Arial" panose="020B0604020202020204" pitchFamily="34" charset="0"/>
              </a:rPr>
              <a:t>Ingredient</a:t>
            </a:r>
            <a:endParaRPr lang="en-GB"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68674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500"/>
                                        <p:tgtEl>
                                          <p:spTgt spid="16"/>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3400" dirty="0"/>
              <a:t>Food skill order?</a:t>
            </a:r>
            <a:endParaRPr lang="en-GB" sz="3400" dirty="0"/>
          </a:p>
        </p:txBody>
      </p:sp>
      <p:sp>
        <p:nvSpPr>
          <p:cNvPr id="3" name="Subtitle 2"/>
          <p:cNvSpPr>
            <a:spLocks noGrp="1"/>
          </p:cNvSpPr>
          <p:nvPr>
            <p:ph type="subTitle" idx="1"/>
          </p:nvPr>
        </p:nvSpPr>
        <p:spPr>
          <a:xfrm>
            <a:off x="1169276" y="2571092"/>
            <a:ext cx="6492765" cy="3600000"/>
          </a:xfrm>
        </p:spPr>
        <p:txBody>
          <a:bodyPr/>
          <a:lstStyle/>
          <a:p>
            <a:pPr marL="213995" indent="-213995"/>
            <a:r>
              <a:rPr lang="en-US" sz="2000" dirty="0">
                <a:latin typeface="Arial" panose="020B0604020202020204" pitchFamily="34" charset="0"/>
                <a:cs typeface="Arial" panose="020B0604020202020204" pitchFamily="34" charset="0"/>
              </a:rPr>
              <a:t>No established ‘order’ for introducing different food skills at different times/ages</a:t>
            </a:r>
            <a:endParaRPr lang="en-US"/>
          </a:p>
          <a:p>
            <a:pPr marL="213995" indent="-213995"/>
            <a:r>
              <a:rPr lang="en-US" sz="2000" dirty="0">
                <a:latin typeface="Arial" panose="020B0604020202020204" pitchFamily="34" charset="0"/>
                <a:cs typeface="Arial" panose="020B0604020202020204" pitchFamily="34" charset="0"/>
              </a:rPr>
              <a:t>Need to consider that children develop a different times</a:t>
            </a:r>
          </a:p>
          <a:p>
            <a:pPr marL="213995" indent="-213995"/>
            <a:r>
              <a:rPr lang="en-US" sz="2000" dirty="0">
                <a:latin typeface="Arial" panose="020B0604020202020204" pitchFamily="34" charset="0"/>
                <a:cs typeface="Arial" panose="020B0604020202020204" pitchFamily="34" charset="0"/>
              </a:rPr>
              <a:t>FFL has some suggested routes (</a:t>
            </a:r>
            <a:r>
              <a:rPr lang="en-US" sz="2000" dirty="0">
                <a:latin typeface="Arial" panose="020B0604020202020204" pitchFamily="34" charset="0"/>
                <a:cs typeface="Arial" panose="020B0604020202020204" pitchFamily="34" charset="0"/>
                <a:hlinkClick r:id="rId2"/>
              </a:rPr>
              <a:t>primary progression grid</a:t>
            </a:r>
            <a:r>
              <a:rPr lang="en-US" sz="2000" dirty="0">
                <a:latin typeface="Arial" panose="020B0604020202020204" pitchFamily="34" charset="0"/>
                <a:cs typeface="Arial" panose="020B0604020202020204" pitchFamily="34" charset="0"/>
              </a:rPr>
              <a:t>)</a:t>
            </a:r>
          </a:p>
          <a:p>
            <a:pPr marL="213995" indent="-213995"/>
            <a:r>
              <a:rPr lang="en-US" sz="2000" dirty="0">
                <a:latin typeface="Arial" panose="020B0604020202020204" pitchFamily="34" charset="0"/>
                <a:cs typeface="Arial" panose="020B0604020202020204" pitchFamily="34" charset="0"/>
                <a:hlinkClick r:id="rId3"/>
              </a:rPr>
              <a:t>Practical food skills chart </a:t>
            </a:r>
            <a:endParaRPr lang="en-US" sz="2000" dirty="0">
              <a:latin typeface="Arial" panose="020B0604020202020204" pitchFamily="34" charset="0"/>
              <a:cs typeface="Arial" panose="020B0604020202020204" pitchFamily="34" charset="0"/>
            </a:endParaRPr>
          </a:p>
          <a:p>
            <a:pPr marL="213995" indent="-213995"/>
            <a:r>
              <a:rPr lang="en-US" sz="2000" dirty="0">
                <a:latin typeface="Arial"/>
                <a:cs typeface="Arial"/>
              </a:rPr>
              <a:t>Don’t base on recipe name/type – it’s about the food skills and learning (the recipe is the vehicle) </a:t>
            </a:r>
            <a:endParaRPr lang="en-US" sz="2000" dirty="0">
              <a:latin typeface="Arial"/>
              <a:cs typeface="Arial" panose="020B0604020202020204" pitchFamily="34" charset="0"/>
            </a:endParaRPr>
          </a:p>
          <a:p>
            <a:pPr marL="213995" indent="-213995"/>
            <a:r>
              <a:rPr lang="en-US" sz="2000" dirty="0">
                <a:latin typeface="Arial" panose="020B0604020202020204" pitchFamily="34" charset="0"/>
                <a:cs typeface="Arial" panose="020B0604020202020204" pitchFamily="34" charset="0"/>
              </a:rPr>
              <a:t>Research has been undertaken around fine/gross motor skills at different ages </a:t>
            </a:r>
          </a:p>
          <a:p>
            <a:pPr marL="0" indent="0">
              <a:buNone/>
            </a:pPr>
            <a:endParaRPr lang="en-US" sz="2400" dirty="0">
              <a:latin typeface="Arial" panose="020B0604020202020204" pitchFamily="34" charset="0"/>
              <a:cs typeface="Arial" panose="020B0604020202020204" pitchFamily="34" charset="0"/>
            </a:endParaRPr>
          </a:p>
        </p:txBody>
      </p:sp>
      <p:pic>
        <p:nvPicPr>
          <p:cNvPr id="6" name="Picture 5"/>
          <p:cNvPicPr>
            <a:picLocks noChangeAspect="1"/>
          </p:cNvPicPr>
          <p:nvPr/>
        </p:nvPicPr>
        <p:blipFill rotWithShape="1">
          <a:blip r:embed="rId4">
            <a:extLst>
              <a:ext uri="{28A0092B-C50C-407E-A947-70E740481C1C}">
                <a14:useLocalDpi xmlns:a14="http://schemas.microsoft.com/office/drawing/2010/main" val="0"/>
              </a:ext>
            </a:extLst>
          </a:blip>
          <a:srcRect l="36797" r="4678"/>
          <a:stretch/>
        </p:blipFill>
        <p:spPr>
          <a:xfrm>
            <a:off x="8450317" y="2096555"/>
            <a:ext cx="3415862" cy="3887294"/>
          </a:xfrm>
          <a:prstGeom prst="rect">
            <a:avLst/>
          </a:prstGeom>
        </p:spPr>
      </p:pic>
    </p:spTree>
    <p:extLst>
      <p:ext uri="{BB962C8B-B14F-4D97-AF65-F5344CB8AC3E}">
        <p14:creationId xmlns:p14="http://schemas.microsoft.com/office/powerpoint/2010/main" val="2133243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3600" dirty="0"/>
              <a:t>Food skill order?</a:t>
            </a:r>
            <a:endParaRPr lang="en-GB" sz="3200" dirty="0"/>
          </a:p>
        </p:txBody>
      </p:sp>
      <p:pic>
        <p:nvPicPr>
          <p:cNvPr id="4" name="Picture 3"/>
          <p:cNvPicPr>
            <a:picLocks noChangeAspect="1"/>
          </p:cNvPicPr>
          <p:nvPr/>
        </p:nvPicPr>
        <p:blipFill>
          <a:blip r:embed="rId2"/>
          <a:stretch>
            <a:fillRect/>
          </a:stretch>
        </p:blipFill>
        <p:spPr>
          <a:xfrm>
            <a:off x="1252403" y="2002847"/>
            <a:ext cx="9111156" cy="4364215"/>
          </a:xfrm>
          <a:prstGeom prst="rect">
            <a:avLst/>
          </a:prstGeom>
          <a:ln>
            <a:solidFill>
              <a:srgbClr val="CD0D7B"/>
            </a:solidFill>
          </a:ln>
        </p:spPr>
      </p:pic>
      <p:sp>
        <p:nvSpPr>
          <p:cNvPr id="5" name="Rectangle 4"/>
          <p:cNvSpPr/>
          <p:nvPr/>
        </p:nvSpPr>
        <p:spPr>
          <a:xfrm>
            <a:off x="0" y="6304002"/>
            <a:ext cx="7897509" cy="553998"/>
          </a:xfrm>
          <a:prstGeom prst="rect">
            <a:avLst/>
          </a:prstGeom>
        </p:spPr>
        <p:txBody>
          <a:bodyPr wrap="square">
            <a:spAutoFit/>
          </a:bodyPr>
          <a:lstStyle/>
          <a:p>
            <a:endParaRPr lang="en-GB" sz="1000" dirty="0">
              <a:solidFill>
                <a:srgbClr val="000000"/>
              </a:solidFill>
              <a:latin typeface="Arial" panose="020B0604020202020204" pitchFamily="34" charset="0"/>
              <a:cs typeface="Arial" panose="020B0604020202020204" pitchFamily="34" charset="0"/>
            </a:endParaRPr>
          </a:p>
          <a:p>
            <a:r>
              <a:rPr lang="en-GB" sz="1000" i="1" dirty="0">
                <a:solidFill>
                  <a:srgbClr val="000000"/>
                </a:solidFill>
                <a:latin typeface="Arial" panose="020B0604020202020204" pitchFamily="34" charset="0"/>
                <a:cs typeface="Arial" panose="020B0604020202020204" pitchFamily="34" charset="0"/>
                <a:hlinkClick r:id="rId3"/>
              </a:rPr>
              <a:t>Guidelines for designing age-appropriate cooking interventions for children: The development of evidence-based cooking skill recommendations for children, using a multidisciplinary approach</a:t>
            </a:r>
            <a:r>
              <a:rPr lang="en-GB" sz="1000" dirty="0">
                <a:solidFill>
                  <a:srgbClr val="000000"/>
                </a:solidFill>
                <a:latin typeface="Arial" panose="020B0604020202020204" pitchFamily="34" charset="0"/>
                <a:cs typeface="Arial" panose="020B0604020202020204" pitchFamily="34" charset="0"/>
                <a:hlinkClick r:id="rId3"/>
              </a:rPr>
              <a:t>, Appetite 161, 2021,  M Dean et al.</a:t>
            </a:r>
            <a:endParaRPr lang="en-GB"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231792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69273" y="1563798"/>
            <a:ext cx="10938263" cy="720000"/>
          </a:xfrm>
        </p:spPr>
        <p:txBody>
          <a:bodyPr/>
          <a:lstStyle/>
          <a:p>
            <a:r>
              <a:rPr lang="en-US" sz="3600" dirty="0"/>
              <a:t>Progression – a traditional example</a:t>
            </a:r>
          </a:p>
        </p:txBody>
      </p:sp>
      <p:sp>
        <p:nvSpPr>
          <p:cNvPr id="3" name="Rounded Rectangle 2"/>
          <p:cNvSpPr/>
          <p:nvPr/>
        </p:nvSpPr>
        <p:spPr>
          <a:xfrm>
            <a:off x="254874" y="2040077"/>
            <a:ext cx="2518769" cy="3916908"/>
          </a:xfrm>
          <a:prstGeom prst="roundRect">
            <a:avLst>
              <a:gd name="adj" fmla="val 9536"/>
            </a:avLst>
          </a:prstGeom>
          <a:solidFill>
            <a:srgbClr val="C33D86"/>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b="1" dirty="0">
                <a:latin typeface="Arial" panose="020B0604020202020204" pitchFamily="34" charset="0"/>
                <a:cs typeface="Arial" panose="020B0604020202020204" pitchFamily="34" charset="0"/>
              </a:rPr>
              <a:t>Soda bread</a:t>
            </a:r>
          </a:p>
          <a:p>
            <a:pPr algn="ctr"/>
            <a:endParaRPr lang="en-GB" dirty="0">
              <a:latin typeface="Arial" panose="020B0604020202020204" pitchFamily="34" charset="0"/>
              <a:cs typeface="Arial" panose="020B0604020202020204" pitchFamily="34" charset="0"/>
            </a:endParaRPr>
          </a:p>
          <a:p>
            <a:pPr algn="ctr"/>
            <a:r>
              <a:rPr lang="en-GB" dirty="0">
                <a:latin typeface="Arial" panose="020B0604020202020204" pitchFamily="34" charset="0"/>
                <a:cs typeface="Arial" panose="020B0604020202020204" pitchFamily="34" charset="0"/>
              </a:rPr>
              <a:t>Weighing &amp; measuring</a:t>
            </a:r>
          </a:p>
          <a:p>
            <a:pPr algn="ctr"/>
            <a:r>
              <a:rPr lang="en-GB" dirty="0">
                <a:latin typeface="Arial" panose="020B0604020202020204" pitchFamily="34" charset="0"/>
                <a:cs typeface="Arial" panose="020B0604020202020204" pitchFamily="34" charset="0"/>
              </a:rPr>
              <a:t>Mixing</a:t>
            </a:r>
          </a:p>
          <a:p>
            <a:pPr algn="ctr"/>
            <a:r>
              <a:rPr lang="en-GB" dirty="0">
                <a:latin typeface="Arial" panose="020B0604020202020204" pitchFamily="34" charset="0"/>
                <a:cs typeface="Arial" panose="020B0604020202020204" pitchFamily="34" charset="0"/>
              </a:rPr>
              <a:t>Shaping</a:t>
            </a:r>
          </a:p>
          <a:p>
            <a:pPr algn="ctr"/>
            <a:r>
              <a:rPr lang="en-GB" dirty="0">
                <a:latin typeface="Arial" panose="020B0604020202020204" pitchFamily="34" charset="0"/>
                <a:cs typeface="Arial" panose="020B0604020202020204" pitchFamily="34" charset="0"/>
              </a:rPr>
              <a:t>Baking</a:t>
            </a:r>
          </a:p>
          <a:p>
            <a:pPr algn="ctr"/>
            <a:endParaRPr lang="en-GB" dirty="0">
              <a:latin typeface="Arial" panose="020B0604020202020204" pitchFamily="34" charset="0"/>
              <a:cs typeface="Arial" panose="020B0604020202020204" pitchFamily="34" charset="0"/>
            </a:endParaRPr>
          </a:p>
        </p:txBody>
      </p:sp>
      <p:sp>
        <p:nvSpPr>
          <p:cNvPr id="8" name="Rounded Rectangle 7"/>
          <p:cNvSpPr/>
          <p:nvPr/>
        </p:nvSpPr>
        <p:spPr>
          <a:xfrm>
            <a:off x="3570958" y="2001686"/>
            <a:ext cx="2518769" cy="3916908"/>
          </a:xfrm>
          <a:prstGeom prst="roundRect">
            <a:avLst>
              <a:gd name="adj" fmla="val 10555"/>
            </a:avLst>
          </a:prstGeom>
          <a:solidFill>
            <a:srgbClr val="C33D86"/>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algn="ctr"/>
            <a:r>
              <a:rPr lang="en-US" b="1" dirty="0">
                <a:latin typeface="Arial" panose="020B0604020202020204" pitchFamily="34" charset="0"/>
                <a:cs typeface="Arial" panose="020B0604020202020204" pitchFamily="34" charset="0"/>
              </a:rPr>
              <a:t>Quick </a:t>
            </a:r>
            <a:r>
              <a:rPr lang="en-US" b="1" dirty="0" err="1">
                <a:latin typeface="Arial" panose="020B0604020202020204" pitchFamily="34" charset="0"/>
                <a:cs typeface="Arial" panose="020B0604020202020204" pitchFamily="34" charset="0"/>
              </a:rPr>
              <a:t>savoury</a:t>
            </a:r>
            <a:r>
              <a:rPr lang="en-US" b="1" dirty="0">
                <a:latin typeface="Arial" panose="020B0604020202020204" pitchFamily="34" charset="0"/>
                <a:cs typeface="Arial" panose="020B0604020202020204" pitchFamily="34" charset="0"/>
              </a:rPr>
              <a:t> swirls</a:t>
            </a:r>
            <a:endParaRPr lang="en-GB" b="1" dirty="0">
              <a:latin typeface="Arial" panose="020B0604020202020204" pitchFamily="34" charset="0"/>
              <a:cs typeface="Arial" panose="020B0604020202020204" pitchFamily="34" charset="0"/>
            </a:endParaRPr>
          </a:p>
          <a:p>
            <a:pPr algn="ctr"/>
            <a:endParaRPr lang="en-GB" dirty="0">
              <a:latin typeface="Arial" panose="020B0604020202020204" pitchFamily="34" charset="0"/>
              <a:cs typeface="Arial" panose="020B0604020202020204" pitchFamily="34" charset="0"/>
            </a:endParaRPr>
          </a:p>
          <a:p>
            <a:pPr algn="ctr"/>
            <a:r>
              <a:rPr lang="en-GB" dirty="0">
                <a:latin typeface="Arial" panose="020B0604020202020204" pitchFamily="34" charset="0"/>
                <a:cs typeface="Arial" panose="020B0604020202020204" pitchFamily="34" charset="0"/>
              </a:rPr>
              <a:t>As before, plus …</a:t>
            </a:r>
          </a:p>
          <a:p>
            <a:pPr algn="ctr"/>
            <a:r>
              <a:rPr lang="en-GB" dirty="0">
                <a:latin typeface="Arial" panose="020B0604020202020204" pitchFamily="34" charset="0"/>
                <a:cs typeface="Arial" panose="020B0604020202020204" pitchFamily="34" charset="0"/>
              </a:rPr>
              <a:t>Kneading</a:t>
            </a:r>
          </a:p>
          <a:p>
            <a:pPr algn="ctr"/>
            <a:r>
              <a:rPr lang="en-GB" dirty="0">
                <a:latin typeface="Arial"/>
                <a:cs typeface="Arial"/>
              </a:rPr>
              <a:t>Knife skills (veg)</a:t>
            </a:r>
          </a:p>
          <a:p>
            <a:pPr algn="ctr"/>
            <a:r>
              <a:rPr lang="en-US" dirty="0">
                <a:latin typeface="Arial" panose="020B0604020202020204" pitchFamily="34" charset="0"/>
                <a:cs typeface="Arial" panose="020B0604020202020204" pitchFamily="34" charset="0"/>
              </a:rPr>
              <a:t>Grating</a:t>
            </a:r>
            <a:endParaRPr lang="en-GB" dirty="0">
              <a:latin typeface="Arial" panose="020B0604020202020204" pitchFamily="34" charset="0"/>
              <a:cs typeface="Arial" panose="020B0604020202020204" pitchFamily="34" charset="0"/>
            </a:endParaRPr>
          </a:p>
          <a:p>
            <a:pPr algn="ctr"/>
            <a:r>
              <a:rPr lang="en-US" dirty="0">
                <a:latin typeface="Arial" panose="020B0604020202020204" pitchFamily="34" charset="0"/>
                <a:cs typeface="Arial" panose="020B0604020202020204" pitchFamily="34" charset="0"/>
              </a:rPr>
              <a:t>Rolling out</a:t>
            </a:r>
            <a:endParaRPr lang="en-GB" dirty="0">
              <a:latin typeface="Arial" panose="020B0604020202020204" pitchFamily="34" charset="0"/>
              <a:cs typeface="Arial" panose="020B0604020202020204" pitchFamily="34" charset="0"/>
            </a:endParaRPr>
          </a:p>
          <a:p>
            <a:pPr algn="ctr"/>
            <a:r>
              <a:rPr lang="en-GB" dirty="0">
                <a:latin typeface="Arial" panose="020B0604020202020204" pitchFamily="34" charset="0"/>
                <a:cs typeface="Arial" panose="020B0604020202020204" pitchFamily="34" charset="0"/>
              </a:rPr>
              <a:t>Decorating</a:t>
            </a:r>
          </a:p>
          <a:p>
            <a:pPr algn="ctr"/>
            <a:endParaRPr lang="en-GB" dirty="0">
              <a:latin typeface="Arial" panose="020B0604020202020204" pitchFamily="34" charset="0"/>
              <a:cs typeface="Arial" panose="020B0604020202020204" pitchFamily="34" charset="0"/>
            </a:endParaRPr>
          </a:p>
          <a:p>
            <a:pPr algn="ctr"/>
            <a:endParaRPr lang="en-GB" dirty="0">
              <a:latin typeface="Arial" panose="020B0604020202020204" pitchFamily="34" charset="0"/>
              <a:cs typeface="Arial" panose="020B0604020202020204" pitchFamily="34" charset="0"/>
            </a:endParaRPr>
          </a:p>
        </p:txBody>
      </p:sp>
      <p:sp>
        <p:nvSpPr>
          <p:cNvPr id="9" name="Rounded Rectangle 8"/>
          <p:cNvSpPr/>
          <p:nvPr/>
        </p:nvSpPr>
        <p:spPr>
          <a:xfrm>
            <a:off x="6882962" y="2001686"/>
            <a:ext cx="2518769" cy="3916908"/>
          </a:xfrm>
          <a:prstGeom prst="roundRect">
            <a:avLst>
              <a:gd name="adj" fmla="val 10045"/>
            </a:avLst>
          </a:prstGeom>
          <a:solidFill>
            <a:srgbClr val="C33D86"/>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algn="ctr"/>
            <a:r>
              <a:rPr lang="en-GB" b="1" dirty="0">
                <a:latin typeface="Arial" panose="020B0604020202020204" pitchFamily="34" charset="0"/>
                <a:cs typeface="Arial" panose="020B0604020202020204" pitchFamily="34" charset="0"/>
              </a:rPr>
              <a:t>Finnish fruit plait</a:t>
            </a:r>
          </a:p>
          <a:p>
            <a:pPr algn="ctr"/>
            <a:endParaRPr lang="en-GB" dirty="0">
              <a:latin typeface="Arial" panose="020B0604020202020204" pitchFamily="34" charset="0"/>
              <a:cs typeface="Arial" panose="020B0604020202020204" pitchFamily="34" charset="0"/>
            </a:endParaRPr>
          </a:p>
          <a:p>
            <a:pPr algn="ctr"/>
            <a:r>
              <a:rPr lang="en-GB" dirty="0">
                <a:latin typeface="Arial"/>
                <a:cs typeface="Arial"/>
              </a:rPr>
              <a:t>Similar to before, plus </a:t>
            </a:r>
            <a:endParaRPr lang="en-GB" dirty="0">
              <a:latin typeface="Arial" panose="020B0604020202020204" pitchFamily="34" charset="0"/>
              <a:cs typeface="Arial" panose="020B0604020202020204" pitchFamily="34" charset="0"/>
            </a:endParaRPr>
          </a:p>
          <a:p>
            <a:pPr algn="ctr"/>
            <a:r>
              <a:rPr lang="en-US" dirty="0">
                <a:latin typeface="Arial" panose="020B0604020202020204" pitchFamily="34" charset="0"/>
                <a:cs typeface="Arial" panose="020B0604020202020204" pitchFamily="34" charset="0"/>
              </a:rPr>
              <a:t>Enriching dough</a:t>
            </a:r>
            <a:endParaRPr lang="en-GB" dirty="0">
              <a:latin typeface="Arial" panose="020B0604020202020204" pitchFamily="34" charset="0"/>
              <a:cs typeface="Arial" panose="020B0604020202020204" pitchFamily="34" charset="0"/>
            </a:endParaRPr>
          </a:p>
          <a:p>
            <a:pPr algn="ctr"/>
            <a:r>
              <a:rPr lang="en-US" dirty="0">
                <a:latin typeface="Arial"/>
                <a:cs typeface="Arial"/>
              </a:rPr>
              <a:t>Using the hob</a:t>
            </a:r>
          </a:p>
          <a:p>
            <a:pPr algn="ctr"/>
            <a:r>
              <a:rPr lang="en-GB" dirty="0">
                <a:latin typeface="Arial" panose="020B0604020202020204" pitchFamily="34" charset="0"/>
                <a:cs typeface="Arial" panose="020B0604020202020204" pitchFamily="34" charset="0"/>
              </a:rPr>
              <a:t>Adding dried fruit</a:t>
            </a:r>
          </a:p>
          <a:p>
            <a:pPr algn="ctr"/>
            <a:r>
              <a:rPr lang="en-GB" dirty="0">
                <a:latin typeface="Arial" panose="020B0604020202020204" pitchFamily="34" charset="0"/>
                <a:cs typeface="Arial" panose="020B0604020202020204" pitchFamily="34" charset="0"/>
              </a:rPr>
              <a:t>Mixing in spice</a:t>
            </a:r>
          </a:p>
          <a:p>
            <a:pPr algn="ctr"/>
            <a:r>
              <a:rPr lang="en-GB" dirty="0">
                <a:latin typeface="Arial"/>
                <a:cs typeface="Arial"/>
              </a:rPr>
              <a:t>Plaiting / Glazing</a:t>
            </a:r>
          </a:p>
          <a:p>
            <a:pPr algn="ctr"/>
            <a:endParaRPr lang="en-GB" dirty="0">
              <a:latin typeface="Arial" panose="020B0604020202020204" pitchFamily="34" charset="0"/>
              <a:cs typeface="Arial" panose="020B0604020202020204" pitchFamily="34" charset="0"/>
            </a:endParaRPr>
          </a:p>
        </p:txBody>
      </p:sp>
      <p:sp>
        <p:nvSpPr>
          <p:cNvPr id="5" name="Chevron 4"/>
          <p:cNvSpPr/>
          <p:nvPr/>
        </p:nvSpPr>
        <p:spPr>
          <a:xfrm>
            <a:off x="2813815" y="2869585"/>
            <a:ext cx="661918" cy="586854"/>
          </a:xfrm>
          <a:prstGeom prst="chevron">
            <a:avLst/>
          </a:prstGeom>
          <a:solidFill>
            <a:srgbClr val="C33D8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2" name="Chevron 11"/>
          <p:cNvSpPr/>
          <p:nvPr/>
        </p:nvSpPr>
        <p:spPr>
          <a:xfrm>
            <a:off x="6133051" y="2844577"/>
            <a:ext cx="661918" cy="586854"/>
          </a:xfrm>
          <a:prstGeom prst="chevron">
            <a:avLst/>
          </a:prstGeom>
          <a:solidFill>
            <a:srgbClr val="C33D8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3" name="Striped Right Arrow 12"/>
          <p:cNvSpPr/>
          <p:nvPr/>
        </p:nvSpPr>
        <p:spPr>
          <a:xfrm>
            <a:off x="139372" y="5902593"/>
            <a:ext cx="10477294" cy="623263"/>
          </a:xfrm>
          <a:prstGeom prst="stripedRightArrow">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08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Arial" panose="020B0604020202020204" pitchFamily="34" charset="0"/>
                <a:cs typeface="Arial" panose="020B0604020202020204" pitchFamily="34" charset="0"/>
              </a:rPr>
              <a:t>+ + + Accuracy and precision over time + + +</a:t>
            </a:r>
            <a:endParaRPr lang="en-GB" sz="1400" dirty="0">
              <a:latin typeface="Arial" panose="020B0604020202020204" pitchFamily="34" charset="0"/>
              <a:cs typeface="Arial" panose="020B0604020202020204" pitchFamily="34" charset="0"/>
            </a:endParaRPr>
          </a:p>
        </p:txBody>
      </p:sp>
      <p:sp>
        <p:nvSpPr>
          <p:cNvPr id="16" name="Up Arrow 15"/>
          <p:cNvSpPr/>
          <p:nvPr/>
        </p:nvSpPr>
        <p:spPr>
          <a:xfrm>
            <a:off x="2734842" y="4749925"/>
            <a:ext cx="757476" cy="1168669"/>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1400" dirty="0">
                <a:latin typeface="Arial" panose="020B0604020202020204" pitchFamily="34" charset="0"/>
                <a:cs typeface="Arial" panose="020B0604020202020204" pitchFamily="34" charset="0"/>
              </a:rPr>
              <a:t>Complexity</a:t>
            </a:r>
            <a:endParaRPr lang="en-GB" sz="1200" dirty="0">
              <a:latin typeface="Arial" panose="020B0604020202020204" pitchFamily="34" charset="0"/>
              <a:cs typeface="Arial" panose="020B0604020202020204" pitchFamily="34" charset="0"/>
            </a:endParaRPr>
          </a:p>
        </p:txBody>
      </p:sp>
      <p:sp>
        <p:nvSpPr>
          <p:cNvPr id="17" name="Up Arrow 16"/>
          <p:cNvSpPr/>
          <p:nvPr/>
        </p:nvSpPr>
        <p:spPr>
          <a:xfrm>
            <a:off x="6073501" y="3804339"/>
            <a:ext cx="757476" cy="2114255"/>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1400" dirty="0">
                <a:latin typeface="Arial" panose="020B0604020202020204" pitchFamily="34" charset="0"/>
                <a:cs typeface="Arial" panose="020B0604020202020204" pitchFamily="34" charset="0"/>
              </a:rPr>
              <a:t>Complexity</a:t>
            </a:r>
            <a:endParaRPr lang="en-GB" sz="1400" dirty="0">
              <a:latin typeface="Arial" panose="020B0604020202020204" pitchFamily="34" charset="0"/>
              <a:cs typeface="Arial" panose="020B0604020202020204" pitchFamily="34" charset="0"/>
            </a:endParaRPr>
          </a:p>
        </p:txBody>
      </p:sp>
      <p:sp>
        <p:nvSpPr>
          <p:cNvPr id="18" name="Up Arrow 17"/>
          <p:cNvSpPr/>
          <p:nvPr/>
        </p:nvSpPr>
        <p:spPr>
          <a:xfrm>
            <a:off x="9425004" y="2495248"/>
            <a:ext cx="757476" cy="3394414"/>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1400" dirty="0">
                <a:latin typeface="Arial" panose="020B0604020202020204" pitchFamily="34" charset="0"/>
                <a:cs typeface="Arial" panose="020B0604020202020204" pitchFamily="34" charset="0"/>
              </a:rPr>
              <a:t>Complexity</a:t>
            </a:r>
            <a:endParaRPr lang="en-GB" sz="1400" dirty="0">
              <a:latin typeface="Arial" panose="020B0604020202020204" pitchFamily="34" charset="0"/>
              <a:cs typeface="Arial" panose="020B0604020202020204" pitchFamily="34" charset="0"/>
            </a:endParaRPr>
          </a:p>
        </p:txBody>
      </p:sp>
      <p:pic>
        <p:nvPicPr>
          <p:cNvPr id="19" name="Picture 18" descr="C:\Users\FMeek\Pictures\FM photos\IMG_3417.JPG"/>
          <p:cNvPicPr/>
          <p:nvPr/>
        </p:nvPicPr>
        <p:blipFill>
          <a:blip r:embed="rId2" cstate="screen">
            <a:extLst>
              <a:ext uri="{28A0092B-C50C-407E-A947-70E740481C1C}">
                <a14:useLocalDpi xmlns:a14="http://schemas.microsoft.com/office/drawing/2010/main"/>
              </a:ext>
            </a:extLst>
          </a:blip>
          <a:srcRect/>
          <a:stretch>
            <a:fillRect/>
          </a:stretch>
        </p:blipFill>
        <p:spPr bwMode="auto">
          <a:xfrm rot="5400000">
            <a:off x="4253309" y="4358497"/>
            <a:ext cx="1200077" cy="1797664"/>
          </a:xfrm>
          <a:prstGeom prst="rect">
            <a:avLst/>
          </a:prstGeom>
          <a:noFill/>
          <a:ln>
            <a:noFill/>
          </a:ln>
        </p:spPr>
      </p:pic>
      <p:pic>
        <p:nvPicPr>
          <p:cNvPr id="20" name="Picture 19"/>
          <p:cNvPicPr/>
          <p:nvPr/>
        </p:nvPicPr>
        <p:blipFill>
          <a:blip r:embed="rId3">
            <a:extLst>
              <a:ext uri="{28A0092B-C50C-407E-A947-70E740481C1C}">
                <a14:useLocalDpi xmlns:a14="http://schemas.microsoft.com/office/drawing/2010/main"/>
              </a:ext>
            </a:extLst>
          </a:blip>
          <a:srcRect/>
          <a:stretch>
            <a:fillRect/>
          </a:stretch>
        </p:blipFill>
        <p:spPr bwMode="auto">
          <a:xfrm>
            <a:off x="716715" y="4447493"/>
            <a:ext cx="1787155" cy="1429237"/>
          </a:xfrm>
          <a:prstGeom prst="rect">
            <a:avLst/>
          </a:prstGeom>
          <a:noFill/>
        </p:spPr>
      </p:pic>
      <p:pic>
        <p:nvPicPr>
          <p:cNvPr id="21" name="Picture 20" descr="DSC02994"/>
          <p:cNvPicPr/>
          <p:nvPr/>
        </p:nvPicPr>
        <p:blipFill>
          <a:blip r:embed="rId4" cstate="screen">
            <a:extLst>
              <a:ext uri="{28A0092B-C50C-407E-A947-70E740481C1C}">
                <a14:useLocalDpi xmlns:a14="http://schemas.microsoft.com/office/drawing/2010/main"/>
              </a:ext>
            </a:extLst>
          </a:blip>
          <a:srcRect/>
          <a:stretch>
            <a:fillRect/>
          </a:stretch>
        </p:blipFill>
        <p:spPr bwMode="auto">
          <a:xfrm>
            <a:off x="7163076" y="4779798"/>
            <a:ext cx="1902175" cy="1032342"/>
          </a:xfrm>
          <a:prstGeom prst="rect">
            <a:avLst/>
          </a:prstGeom>
          <a:noFill/>
        </p:spPr>
      </p:pic>
      <p:sp>
        <p:nvSpPr>
          <p:cNvPr id="22" name="Rectangle 21"/>
          <p:cNvSpPr/>
          <p:nvPr/>
        </p:nvSpPr>
        <p:spPr>
          <a:xfrm>
            <a:off x="10312408" y="2001686"/>
            <a:ext cx="1786759" cy="38750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600" dirty="0">
                <a:latin typeface="Arial" panose="020B0604020202020204" pitchFamily="34" charset="0"/>
                <a:cs typeface="Arial" panose="020B0604020202020204" pitchFamily="34" charset="0"/>
              </a:rPr>
              <a:t>Type of food skills</a:t>
            </a:r>
          </a:p>
          <a:p>
            <a:endParaRPr lang="en-US" sz="1600" dirty="0">
              <a:latin typeface="Arial" panose="020B0604020202020204" pitchFamily="34" charset="0"/>
              <a:cs typeface="Arial" panose="020B0604020202020204" pitchFamily="34" charset="0"/>
            </a:endParaRPr>
          </a:p>
          <a:p>
            <a:r>
              <a:rPr lang="en-US" sz="1600" dirty="0">
                <a:latin typeface="Arial" panose="020B0604020202020204" pitchFamily="34" charset="0"/>
                <a:cs typeface="Arial" panose="020B0604020202020204" pitchFamily="34" charset="0"/>
              </a:rPr>
              <a:t>Number of food skills</a:t>
            </a:r>
          </a:p>
          <a:p>
            <a:endParaRPr lang="en-US" sz="1600" dirty="0">
              <a:latin typeface="Arial" panose="020B0604020202020204" pitchFamily="34" charset="0"/>
              <a:cs typeface="Arial" panose="020B0604020202020204" pitchFamily="34" charset="0"/>
            </a:endParaRPr>
          </a:p>
          <a:p>
            <a:r>
              <a:rPr lang="en-US" sz="1600" dirty="0">
                <a:latin typeface="Arial" panose="020B0604020202020204" pitchFamily="34" charset="0"/>
                <a:cs typeface="Arial" panose="020B0604020202020204" pitchFamily="34" charset="0"/>
              </a:rPr>
              <a:t>Related actions</a:t>
            </a:r>
          </a:p>
          <a:p>
            <a:endParaRPr lang="en-US" sz="1600" dirty="0">
              <a:latin typeface="Arial" panose="020B0604020202020204" pitchFamily="34" charset="0"/>
              <a:cs typeface="Arial" panose="020B0604020202020204" pitchFamily="34" charset="0"/>
            </a:endParaRPr>
          </a:p>
          <a:p>
            <a:r>
              <a:rPr lang="en-US" sz="1600" dirty="0">
                <a:latin typeface="Arial" panose="020B0604020202020204" pitchFamily="34" charset="0"/>
                <a:cs typeface="Arial" panose="020B0604020202020204" pitchFamily="34" charset="0"/>
              </a:rPr>
              <a:t>Number of ingredients</a:t>
            </a:r>
          </a:p>
          <a:p>
            <a:endParaRPr lang="en-US" sz="1600" dirty="0">
              <a:latin typeface="Arial" panose="020B0604020202020204" pitchFamily="34" charset="0"/>
              <a:cs typeface="Arial" panose="020B0604020202020204" pitchFamily="34" charset="0"/>
            </a:endParaRPr>
          </a:p>
          <a:p>
            <a:r>
              <a:rPr lang="en-US" sz="1600" dirty="0">
                <a:latin typeface="Arial" panose="020B0604020202020204" pitchFamily="34" charset="0"/>
                <a:cs typeface="Arial" panose="020B0604020202020204" pitchFamily="34" charset="0"/>
              </a:rPr>
              <a:t>Use of equipment</a:t>
            </a:r>
          </a:p>
          <a:p>
            <a:endParaRPr lang="en-US" sz="1600" dirty="0">
              <a:latin typeface="Arial" panose="020B0604020202020204" pitchFamily="34" charset="0"/>
              <a:cs typeface="Arial" panose="020B0604020202020204" pitchFamily="34" charset="0"/>
            </a:endParaRPr>
          </a:p>
          <a:p>
            <a:r>
              <a:rPr lang="en-US" sz="1600" b="1" dirty="0">
                <a:latin typeface="Arial" panose="020B0604020202020204" pitchFamily="34" charset="0"/>
                <a:cs typeface="Arial" panose="020B0604020202020204" pitchFamily="34" charset="0"/>
              </a:rPr>
              <a:t>Complexity – not recipe name </a:t>
            </a:r>
          </a:p>
          <a:p>
            <a:pPr algn="ctr"/>
            <a:endParaRPr lang="en-US" sz="1600" dirty="0">
              <a:latin typeface="Arial" panose="020B0604020202020204" pitchFamily="34" charset="0"/>
              <a:cs typeface="Arial" panose="020B0604020202020204" pitchFamily="34" charset="0"/>
            </a:endParaRPr>
          </a:p>
          <a:p>
            <a:pPr algn="ctr"/>
            <a:endParaRPr lang="en-US" sz="1600" dirty="0">
              <a:latin typeface="Arial" panose="020B0604020202020204" pitchFamily="34" charset="0"/>
              <a:cs typeface="Arial" panose="020B0604020202020204" pitchFamily="34" charset="0"/>
            </a:endParaRPr>
          </a:p>
          <a:p>
            <a:pPr algn="ctr"/>
            <a:endParaRPr lang="en-GB" sz="1600" dirty="0">
              <a:latin typeface="Arial" panose="020B0604020202020204" pitchFamily="34" charset="0"/>
              <a:cs typeface="Arial" panose="020B0604020202020204" pitchFamily="34" charset="0"/>
            </a:endParaRPr>
          </a:p>
        </p:txBody>
      </p:sp>
      <p:sp>
        <p:nvSpPr>
          <p:cNvPr id="14" name="Up Arrow 13"/>
          <p:cNvSpPr/>
          <p:nvPr/>
        </p:nvSpPr>
        <p:spPr>
          <a:xfrm rot="4374505">
            <a:off x="5545521" y="-778491"/>
            <a:ext cx="369311" cy="8707865"/>
          </a:xfrm>
          <a:prstGeom prst="upArrow">
            <a:avLst>
              <a:gd name="adj1" fmla="val 50000"/>
              <a:gd name="adj2" fmla="val 94636"/>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721134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 presetClass="entr" presetSubtype="0" fill="hold" nodeType="withEffect">
                                  <p:stCondLst>
                                    <p:cond delay="0"/>
                                  </p:stCondLst>
                                  <p:childTnLst>
                                    <p:set>
                                      <p:cBhvr>
                                        <p:cTn id="9" dur="1" fill="hold">
                                          <p:stCondLst>
                                            <p:cond delay="0"/>
                                          </p:stCondLst>
                                        </p:cTn>
                                        <p:tgtEl>
                                          <p:spTgt spid="20"/>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par>
                                <p:cTn id="20" presetID="1" presetClass="entr" presetSubtype="0" fill="hold" nodeType="withEffect">
                                  <p:stCondLst>
                                    <p:cond delay="0"/>
                                  </p:stCondLst>
                                  <p:childTnLst>
                                    <p:set>
                                      <p:cBhvr>
                                        <p:cTn id="21" dur="1" fill="hold">
                                          <p:stCondLst>
                                            <p:cond delay="0"/>
                                          </p:stCondLst>
                                        </p:cTn>
                                        <p:tgtEl>
                                          <p:spTgt spid="19"/>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500"/>
                                        <p:tgtEl>
                                          <p:spTgt spid="12"/>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500"/>
                                        <p:tgtEl>
                                          <p:spTgt spid="9"/>
                                        </p:tgtEl>
                                      </p:cBhvr>
                                    </p:animEffect>
                                  </p:childTnLst>
                                </p:cTn>
                              </p:par>
                              <p:par>
                                <p:cTn id="32" presetID="1" presetClass="entr" presetSubtype="0" fill="hold" nodeType="withEffect">
                                  <p:stCondLst>
                                    <p:cond delay="0"/>
                                  </p:stCondLst>
                                  <p:childTnLst>
                                    <p:set>
                                      <p:cBhvr>
                                        <p:cTn id="33" dur="1" fill="hold">
                                          <p:stCondLst>
                                            <p:cond delay="0"/>
                                          </p:stCondLst>
                                        </p:cTn>
                                        <p:tgtEl>
                                          <p:spTgt spid="21"/>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fade">
                                      <p:cBhvr>
                                        <p:cTn id="38" dur="500"/>
                                        <p:tgtEl>
                                          <p:spTgt spid="13"/>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500"/>
                                        <p:tgtEl>
                                          <p:spTgt spid="16"/>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fade">
                                      <p:cBhvr>
                                        <p:cTn id="48" dur="500"/>
                                        <p:tgtEl>
                                          <p:spTgt spid="17"/>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fade">
                                      <p:cBhvr>
                                        <p:cTn id="53" dur="500"/>
                                        <p:tgtEl>
                                          <p:spTgt spid="18"/>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14"/>
                                        </p:tgtEl>
                                        <p:attrNameLst>
                                          <p:attrName>style.visibility</p:attrName>
                                        </p:attrNameLst>
                                      </p:cBhvr>
                                      <p:to>
                                        <p:strVal val="visible"/>
                                      </p:to>
                                    </p:set>
                                    <p:animEffect transition="in" filter="fade">
                                      <p:cBhvr>
                                        <p:cTn id="58" dur="500"/>
                                        <p:tgtEl>
                                          <p:spTgt spid="14"/>
                                        </p:tgtEl>
                                      </p:cBhvr>
                                    </p:animEffec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animBg="1"/>
      <p:bldP spid="9" grpId="0" animBg="1"/>
      <p:bldP spid="5" grpId="0" animBg="1"/>
      <p:bldP spid="12" grpId="0" animBg="1"/>
      <p:bldP spid="13" grpId="0" animBg="1"/>
      <p:bldP spid="16" grpId="0" animBg="1"/>
      <p:bldP spid="17" grpId="0" animBg="1"/>
      <p:bldP spid="18" grpId="0" animBg="1"/>
      <p:bldP spid="22" grpId="0" animBg="1"/>
      <p:bldP spid="1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69274" y="1563798"/>
            <a:ext cx="10823804" cy="720000"/>
          </a:xfrm>
        </p:spPr>
        <p:txBody>
          <a:bodyPr/>
          <a:lstStyle/>
          <a:p>
            <a:r>
              <a:rPr lang="en-US" sz="3400" dirty="0"/>
              <a:t>Progression of practical food skills</a:t>
            </a:r>
          </a:p>
        </p:txBody>
      </p:sp>
      <p:sp>
        <p:nvSpPr>
          <p:cNvPr id="3" name="Rounded Rectangle 2"/>
          <p:cNvSpPr/>
          <p:nvPr/>
        </p:nvSpPr>
        <p:spPr>
          <a:xfrm>
            <a:off x="1169274" y="2061098"/>
            <a:ext cx="2679395" cy="3916908"/>
          </a:xfrm>
          <a:prstGeom prst="roundRect">
            <a:avLst>
              <a:gd name="adj" fmla="val 9536"/>
            </a:avLst>
          </a:prstGeom>
          <a:solidFill>
            <a:srgbClr val="C33D86"/>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b="1" dirty="0">
                <a:latin typeface="Arial" panose="020B0604020202020204" pitchFamily="34" charset="0"/>
                <a:cs typeface="Arial" panose="020B0604020202020204" pitchFamily="34" charset="0"/>
              </a:rPr>
              <a:t>Fruit crumble</a:t>
            </a:r>
            <a:endParaRPr lang="en-GB" b="1" dirty="0">
              <a:latin typeface="Arial" panose="020B0604020202020204" pitchFamily="34" charset="0"/>
              <a:cs typeface="Arial" panose="020B0604020202020204" pitchFamily="34" charset="0"/>
            </a:endParaRPr>
          </a:p>
          <a:p>
            <a:pPr algn="ctr"/>
            <a:endParaRPr lang="en-GB" dirty="0">
              <a:latin typeface="Arial" panose="020B0604020202020204" pitchFamily="34" charset="0"/>
              <a:cs typeface="Arial" panose="020B0604020202020204" pitchFamily="34" charset="0"/>
            </a:endParaRPr>
          </a:p>
          <a:p>
            <a:pPr algn="ctr"/>
            <a:r>
              <a:rPr lang="en-GB" sz="1600" dirty="0">
                <a:latin typeface="Arial" panose="020B0604020202020204" pitchFamily="34" charset="0"/>
                <a:cs typeface="Arial" panose="020B0604020202020204" pitchFamily="34" charset="0"/>
              </a:rPr>
              <a:t>Weighing &amp; measuring</a:t>
            </a:r>
          </a:p>
          <a:p>
            <a:pPr algn="ctr"/>
            <a:r>
              <a:rPr lang="en-GB" sz="1600" dirty="0">
                <a:latin typeface="Arial" panose="020B0604020202020204" pitchFamily="34" charset="0"/>
                <a:cs typeface="Arial" panose="020B0604020202020204" pitchFamily="34" charset="0"/>
              </a:rPr>
              <a:t>Rubbing-in</a:t>
            </a:r>
          </a:p>
          <a:p>
            <a:pPr algn="ctr"/>
            <a:r>
              <a:rPr lang="en-US" sz="1600" dirty="0">
                <a:latin typeface="Arial" panose="020B0604020202020204" pitchFamily="34" charset="0"/>
                <a:cs typeface="Arial" panose="020B0604020202020204" pitchFamily="34" charset="0"/>
              </a:rPr>
              <a:t>Stirring</a:t>
            </a:r>
            <a:endParaRPr lang="en-GB" sz="1600" dirty="0">
              <a:latin typeface="Arial" panose="020B0604020202020204" pitchFamily="34" charset="0"/>
              <a:cs typeface="Arial" panose="020B0604020202020204" pitchFamily="34" charset="0"/>
            </a:endParaRPr>
          </a:p>
          <a:p>
            <a:pPr algn="ctr"/>
            <a:r>
              <a:rPr lang="en-GB" sz="1600" dirty="0">
                <a:latin typeface="Arial" panose="020B0604020202020204" pitchFamily="34" charset="0"/>
                <a:cs typeface="Arial" panose="020B0604020202020204" pitchFamily="34" charset="0"/>
              </a:rPr>
              <a:t>Layering</a:t>
            </a:r>
          </a:p>
          <a:p>
            <a:pPr algn="ctr"/>
            <a:r>
              <a:rPr lang="en-GB" sz="1600" dirty="0">
                <a:latin typeface="Arial" panose="020B0604020202020204" pitchFamily="34" charset="0"/>
                <a:cs typeface="Arial" panose="020B0604020202020204" pitchFamily="34" charset="0"/>
              </a:rPr>
              <a:t>Baking</a:t>
            </a:r>
          </a:p>
          <a:p>
            <a:pPr algn="ctr"/>
            <a:endParaRPr lang="en-GB" dirty="0">
              <a:latin typeface="Arial" panose="020B0604020202020204" pitchFamily="34" charset="0"/>
              <a:cs typeface="Arial" panose="020B0604020202020204" pitchFamily="34" charset="0"/>
            </a:endParaRPr>
          </a:p>
        </p:txBody>
      </p:sp>
      <p:sp>
        <p:nvSpPr>
          <p:cNvPr id="8" name="Rounded Rectangle 7"/>
          <p:cNvSpPr/>
          <p:nvPr/>
        </p:nvSpPr>
        <p:spPr>
          <a:xfrm>
            <a:off x="8466161" y="2047451"/>
            <a:ext cx="2679395" cy="3916908"/>
          </a:xfrm>
          <a:prstGeom prst="roundRect">
            <a:avLst>
              <a:gd name="adj" fmla="val 10555"/>
            </a:avLst>
          </a:prstGeom>
          <a:solidFill>
            <a:srgbClr val="C33D86"/>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b="1" dirty="0">
                <a:latin typeface="Arial" panose="020B0604020202020204" pitchFamily="34" charset="0"/>
                <a:cs typeface="Arial" panose="020B0604020202020204" pitchFamily="34" charset="0"/>
              </a:rPr>
              <a:t>Mini quiches</a:t>
            </a:r>
          </a:p>
          <a:p>
            <a:pPr algn="ctr"/>
            <a:endParaRPr lang="en-GB" dirty="0">
              <a:latin typeface="Arial" panose="020B0604020202020204" pitchFamily="34" charset="0"/>
              <a:cs typeface="Arial" panose="020B0604020202020204" pitchFamily="34" charset="0"/>
            </a:endParaRPr>
          </a:p>
          <a:p>
            <a:pPr algn="ctr"/>
            <a:r>
              <a:rPr lang="en-GB" dirty="0">
                <a:latin typeface="Arial" panose="020B0604020202020204" pitchFamily="34" charset="0"/>
                <a:cs typeface="Arial" panose="020B0604020202020204" pitchFamily="34" charset="0"/>
              </a:rPr>
              <a:t>Similar to before +</a:t>
            </a:r>
          </a:p>
          <a:p>
            <a:pPr algn="ctr"/>
            <a:endParaRPr lang="en-GB" dirty="0">
              <a:latin typeface="Arial" panose="020B0604020202020204" pitchFamily="34" charset="0"/>
              <a:cs typeface="Arial" panose="020B0604020202020204" pitchFamily="34" charset="0"/>
            </a:endParaRPr>
          </a:p>
          <a:p>
            <a:pPr algn="ctr"/>
            <a:r>
              <a:rPr lang="en-GB" sz="1600" dirty="0">
                <a:latin typeface="Arial" panose="020B0604020202020204" pitchFamily="34" charset="0"/>
                <a:cs typeface="Arial" panose="020B0604020202020204" pitchFamily="34" charset="0"/>
              </a:rPr>
              <a:t>Rolling-out </a:t>
            </a:r>
          </a:p>
          <a:p>
            <a:pPr algn="ctr"/>
            <a:r>
              <a:rPr lang="en-US" sz="1600" dirty="0">
                <a:latin typeface="Arial" panose="020B0604020202020204" pitchFamily="34" charset="0"/>
                <a:cs typeface="Arial" panose="020B0604020202020204" pitchFamily="34" charset="0"/>
              </a:rPr>
              <a:t>Cutting-out</a:t>
            </a:r>
          </a:p>
          <a:p>
            <a:pPr algn="ctr"/>
            <a:r>
              <a:rPr lang="en-US" sz="1600" dirty="0">
                <a:latin typeface="Arial" panose="020B0604020202020204" pitchFamily="34" charset="0"/>
                <a:cs typeface="Arial" panose="020B0604020202020204" pitchFamily="34" charset="0"/>
              </a:rPr>
              <a:t>Lining a dish/tray</a:t>
            </a:r>
          </a:p>
          <a:p>
            <a:pPr algn="ctr"/>
            <a:r>
              <a:rPr lang="en-US" sz="1600" dirty="0">
                <a:latin typeface="Arial" panose="020B0604020202020204" pitchFamily="34" charset="0"/>
                <a:cs typeface="Arial" panose="020B0604020202020204" pitchFamily="34" charset="0"/>
              </a:rPr>
              <a:t>Cutting and chopping</a:t>
            </a:r>
          </a:p>
          <a:p>
            <a:pPr algn="ctr"/>
            <a:r>
              <a:rPr lang="en-US" sz="1600" dirty="0">
                <a:latin typeface="Arial" panose="020B0604020202020204" pitchFamily="34" charset="0"/>
                <a:cs typeface="Arial" panose="020B0604020202020204" pitchFamily="34" charset="0"/>
              </a:rPr>
              <a:t>Grating / Mixing</a:t>
            </a:r>
          </a:p>
          <a:p>
            <a:pPr algn="ctr"/>
            <a:r>
              <a:rPr lang="en-US" sz="1600" dirty="0">
                <a:latin typeface="Arial" panose="020B0604020202020204" pitchFamily="34" charset="0"/>
                <a:cs typeface="Arial" panose="020B0604020202020204" pitchFamily="34" charset="0"/>
              </a:rPr>
              <a:t>Assembling / Baking</a:t>
            </a:r>
            <a:endParaRPr lang="en-GB" sz="1600" dirty="0">
              <a:latin typeface="Arial" panose="020B0604020202020204" pitchFamily="34" charset="0"/>
              <a:cs typeface="Arial" panose="020B0604020202020204" pitchFamily="34" charset="0"/>
            </a:endParaRPr>
          </a:p>
          <a:p>
            <a:pPr algn="ctr"/>
            <a:endParaRPr lang="en-GB" dirty="0">
              <a:latin typeface="Arial" panose="020B0604020202020204" pitchFamily="34" charset="0"/>
              <a:cs typeface="Arial" panose="020B0604020202020204" pitchFamily="34" charset="0"/>
            </a:endParaRPr>
          </a:p>
        </p:txBody>
      </p:sp>
      <p:sp>
        <p:nvSpPr>
          <p:cNvPr id="9" name="Rounded Rectangle 8"/>
          <p:cNvSpPr/>
          <p:nvPr/>
        </p:nvSpPr>
        <p:spPr>
          <a:xfrm>
            <a:off x="4769894" y="2061098"/>
            <a:ext cx="2679395" cy="3916908"/>
          </a:xfrm>
          <a:prstGeom prst="roundRect">
            <a:avLst>
              <a:gd name="adj" fmla="val 10045"/>
            </a:avLst>
          </a:prstGeom>
          <a:solidFill>
            <a:srgbClr val="C33D86"/>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b="1" dirty="0">
                <a:latin typeface="Arial" panose="020B0604020202020204" pitchFamily="34" charset="0"/>
                <a:cs typeface="Arial" panose="020B0604020202020204" pitchFamily="34" charset="0"/>
              </a:rPr>
              <a:t>Scone based pizza</a:t>
            </a:r>
          </a:p>
          <a:p>
            <a:pPr algn="ctr"/>
            <a:endParaRPr lang="en-GB" dirty="0">
              <a:latin typeface="Arial" panose="020B0604020202020204" pitchFamily="34" charset="0"/>
              <a:cs typeface="Arial" panose="020B0604020202020204" pitchFamily="34" charset="0"/>
            </a:endParaRPr>
          </a:p>
          <a:p>
            <a:pPr algn="ctr"/>
            <a:r>
              <a:rPr lang="en-GB" dirty="0">
                <a:latin typeface="Arial" panose="020B0604020202020204" pitchFamily="34" charset="0"/>
                <a:cs typeface="Arial" panose="020B0604020202020204" pitchFamily="34" charset="0"/>
              </a:rPr>
              <a:t>Similar to before +</a:t>
            </a:r>
          </a:p>
          <a:p>
            <a:pPr algn="ctr"/>
            <a:endParaRPr lang="en-GB" dirty="0">
              <a:latin typeface="Arial" panose="020B0604020202020204" pitchFamily="34" charset="0"/>
              <a:cs typeface="Arial" panose="020B0604020202020204" pitchFamily="34" charset="0"/>
            </a:endParaRPr>
          </a:p>
          <a:p>
            <a:pPr algn="ctr"/>
            <a:r>
              <a:rPr lang="en-GB" sz="1600" dirty="0">
                <a:latin typeface="Arial" panose="020B0604020202020204" pitchFamily="34" charset="0"/>
                <a:cs typeface="Arial" panose="020B0604020202020204" pitchFamily="34" charset="0"/>
              </a:rPr>
              <a:t>Forming a dough</a:t>
            </a:r>
          </a:p>
          <a:p>
            <a:pPr algn="ctr"/>
            <a:r>
              <a:rPr lang="en-US" sz="1600" dirty="0">
                <a:latin typeface="Arial" panose="020B0604020202020204" pitchFamily="34" charset="0"/>
                <a:cs typeface="Arial" panose="020B0604020202020204" pitchFamily="34" charset="0"/>
              </a:rPr>
              <a:t>Shaping</a:t>
            </a:r>
          </a:p>
          <a:p>
            <a:pPr algn="ctr"/>
            <a:r>
              <a:rPr lang="en-US" sz="1600" dirty="0">
                <a:latin typeface="Arial" panose="020B0604020202020204" pitchFamily="34" charset="0"/>
                <a:cs typeface="Arial" panose="020B0604020202020204" pitchFamily="34" charset="0"/>
              </a:rPr>
              <a:t>Cutting and chopping</a:t>
            </a:r>
          </a:p>
          <a:p>
            <a:pPr algn="ctr"/>
            <a:r>
              <a:rPr lang="en-US" sz="1600" dirty="0">
                <a:latin typeface="Arial" panose="020B0604020202020204" pitchFamily="34" charset="0"/>
                <a:cs typeface="Arial" panose="020B0604020202020204" pitchFamily="34" charset="0"/>
              </a:rPr>
              <a:t>Spreading</a:t>
            </a:r>
          </a:p>
          <a:p>
            <a:pPr algn="ctr"/>
            <a:r>
              <a:rPr lang="en-US" sz="1600" dirty="0">
                <a:latin typeface="Arial" panose="020B0604020202020204" pitchFamily="34" charset="0"/>
                <a:cs typeface="Arial" panose="020B0604020202020204" pitchFamily="34" charset="0"/>
              </a:rPr>
              <a:t>Arranging</a:t>
            </a:r>
          </a:p>
          <a:p>
            <a:pPr algn="ctr"/>
            <a:r>
              <a:rPr lang="en-US" sz="1600" dirty="0">
                <a:latin typeface="Arial" panose="020B0604020202020204" pitchFamily="34" charset="0"/>
                <a:cs typeface="Arial" panose="020B0604020202020204" pitchFamily="34" charset="0"/>
              </a:rPr>
              <a:t>Baking </a:t>
            </a:r>
            <a:endParaRPr lang="en-GB" sz="1600" dirty="0">
              <a:latin typeface="Arial" panose="020B0604020202020204" pitchFamily="34" charset="0"/>
              <a:cs typeface="Arial" panose="020B0604020202020204" pitchFamily="34" charset="0"/>
            </a:endParaRPr>
          </a:p>
          <a:p>
            <a:pPr algn="ctr"/>
            <a:endParaRPr lang="en-GB" dirty="0">
              <a:latin typeface="Arial" panose="020B0604020202020204" pitchFamily="34" charset="0"/>
              <a:cs typeface="Arial" panose="020B0604020202020204" pitchFamily="34" charset="0"/>
            </a:endParaRPr>
          </a:p>
        </p:txBody>
      </p:sp>
      <p:sp>
        <p:nvSpPr>
          <p:cNvPr id="5" name="Chevron 4"/>
          <p:cNvSpPr/>
          <p:nvPr/>
        </p:nvSpPr>
        <p:spPr>
          <a:xfrm>
            <a:off x="4002206" y="2941379"/>
            <a:ext cx="661918" cy="586854"/>
          </a:xfrm>
          <a:prstGeom prst="chevron">
            <a:avLst/>
          </a:prstGeom>
          <a:solidFill>
            <a:srgbClr val="C33D8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2" name="Chevron 11"/>
          <p:cNvSpPr/>
          <p:nvPr/>
        </p:nvSpPr>
        <p:spPr>
          <a:xfrm>
            <a:off x="7589294" y="2852669"/>
            <a:ext cx="661918" cy="586854"/>
          </a:xfrm>
          <a:prstGeom prst="chevron">
            <a:avLst/>
          </a:prstGeom>
          <a:solidFill>
            <a:srgbClr val="C33D8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pic>
        <p:nvPicPr>
          <p:cNvPr id="13" name="Picture 12" descr="DSC01189"/>
          <p:cNvPicPr/>
          <p:nvPr/>
        </p:nvPicPr>
        <p:blipFill rotWithShape="1">
          <a:blip r:embed="rId2">
            <a:extLst>
              <a:ext uri="{28A0092B-C50C-407E-A947-70E740481C1C}">
                <a14:useLocalDpi xmlns:a14="http://schemas.microsoft.com/office/drawing/2010/main" val="0"/>
              </a:ext>
            </a:extLst>
          </a:blip>
          <a:srcRect l="16093" t="32875" r="3587" b="8394"/>
          <a:stretch/>
        </p:blipFill>
        <p:spPr bwMode="auto">
          <a:xfrm>
            <a:off x="1743847" y="4879407"/>
            <a:ext cx="1586495" cy="949096"/>
          </a:xfrm>
          <a:prstGeom prst="rect">
            <a:avLst/>
          </a:prstGeom>
          <a:noFill/>
          <a:ln w="25400">
            <a:solidFill>
              <a:srgbClr val="C33D86"/>
            </a:solidFill>
          </a:ln>
        </p:spPr>
      </p:pic>
      <p:pic>
        <p:nvPicPr>
          <p:cNvPr id="14" name="Picture 13" descr="DSC02523"/>
          <p:cNvPicPr/>
          <p:nvPr/>
        </p:nvPicPr>
        <p:blipFill rotWithShape="1">
          <a:blip r:embed="rId3">
            <a:extLst>
              <a:ext uri="{28A0092B-C50C-407E-A947-70E740481C1C}">
                <a14:useLocalDpi xmlns:a14="http://schemas.microsoft.com/office/drawing/2010/main" val="0"/>
              </a:ext>
            </a:extLst>
          </a:blip>
          <a:srcRect l="14069" t="24630" r="21867" b="14137"/>
          <a:stretch/>
        </p:blipFill>
        <p:spPr bwMode="auto">
          <a:xfrm>
            <a:off x="5339570" y="4879407"/>
            <a:ext cx="1540042" cy="949096"/>
          </a:xfrm>
          <a:prstGeom prst="rect">
            <a:avLst/>
          </a:prstGeom>
          <a:noFill/>
          <a:ln w="25400">
            <a:solidFill>
              <a:srgbClr val="C33D86"/>
            </a:solidFill>
          </a:ln>
        </p:spPr>
      </p:pic>
      <p:pic>
        <p:nvPicPr>
          <p:cNvPr id="15" name="Picture 14" descr="C:\Users\FMeek\Pictures\mini quiche (2).jpg"/>
          <p:cNvPicPr/>
          <p:nvPr/>
        </p:nvPicPr>
        <p:blipFill rotWithShape="1">
          <a:blip r:embed="rId4">
            <a:extLst>
              <a:ext uri="{28A0092B-C50C-407E-A947-70E740481C1C}">
                <a14:useLocalDpi xmlns:a14="http://schemas.microsoft.com/office/drawing/2010/main" val="0"/>
              </a:ext>
            </a:extLst>
          </a:blip>
          <a:srcRect l="14257" t="15050" r="14026" b="18104"/>
          <a:stretch/>
        </p:blipFill>
        <p:spPr bwMode="auto">
          <a:xfrm>
            <a:off x="8855243" y="4795690"/>
            <a:ext cx="2034032" cy="1032814"/>
          </a:xfrm>
          <a:prstGeom prst="rect">
            <a:avLst/>
          </a:prstGeom>
          <a:noFill/>
          <a:ln w="25400">
            <a:solidFill>
              <a:srgbClr val="C33D86"/>
            </a:solidFill>
          </a:ln>
        </p:spPr>
      </p:pic>
      <p:sp>
        <p:nvSpPr>
          <p:cNvPr id="6" name="Striped Right Arrow 5"/>
          <p:cNvSpPr/>
          <p:nvPr/>
        </p:nvSpPr>
        <p:spPr>
          <a:xfrm>
            <a:off x="1169274" y="5907478"/>
            <a:ext cx="10891181" cy="623263"/>
          </a:xfrm>
          <a:prstGeom prst="stripedRightArrow">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08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Arial" panose="020B0604020202020204" pitchFamily="34" charset="0"/>
                <a:cs typeface="Arial" panose="020B0604020202020204" pitchFamily="34" charset="0"/>
              </a:rPr>
              <a:t>+ + + Accuracy and precision over time + + +</a:t>
            </a:r>
            <a:endParaRPr lang="en-GB" sz="1400" dirty="0">
              <a:latin typeface="Arial" panose="020B0604020202020204" pitchFamily="34" charset="0"/>
              <a:cs typeface="Arial" panose="020B0604020202020204" pitchFamily="34" charset="0"/>
            </a:endParaRPr>
          </a:p>
        </p:txBody>
      </p:sp>
      <p:sp>
        <p:nvSpPr>
          <p:cNvPr id="19" name="Chevron 18"/>
          <p:cNvSpPr/>
          <p:nvPr/>
        </p:nvSpPr>
        <p:spPr>
          <a:xfrm flipH="1">
            <a:off x="7539335" y="2131648"/>
            <a:ext cx="654522" cy="586854"/>
          </a:xfrm>
          <a:prstGeom prst="chevron">
            <a:avLst/>
          </a:prstGeom>
          <a:solidFill>
            <a:srgbClr val="C33D8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chemeClr val="bg1"/>
                </a:solidFill>
                <a:latin typeface="Arial" panose="020B0604020202020204" pitchFamily="34" charset="0"/>
                <a:cs typeface="Arial" panose="020B0604020202020204" pitchFamily="34" charset="0"/>
              </a:rPr>
              <a:t>?</a:t>
            </a:r>
            <a:r>
              <a:rPr lang="en-GB" sz="2000" b="1" dirty="0">
                <a:solidFill>
                  <a:schemeClr val="bg1"/>
                </a:solidFill>
                <a:latin typeface="Arial" panose="020B0604020202020204" pitchFamily="34" charset="0"/>
                <a:cs typeface="Arial" panose="020B0604020202020204" pitchFamily="34" charset="0"/>
              </a:rPr>
              <a:t> </a:t>
            </a:r>
          </a:p>
        </p:txBody>
      </p:sp>
      <p:sp>
        <p:nvSpPr>
          <p:cNvPr id="16" name="Up Arrow 15"/>
          <p:cNvSpPr/>
          <p:nvPr/>
        </p:nvSpPr>
        <p:spPr>
          <a:xfrm>
            <a:off x="11118366" y="2537988"/>
            <a:ext cx="757476" cy="3394414"/>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1400" dirty="0">
                <a:latin typeface="Arial" panose="020B0604020202020204" pitchFamily="34" charset="0"/>
                <a:cs typeface="Arial" panose="020B0604020202020204" pitchFamily="34" charset="0"/>
              </a:rPr>
              <a:t>Complexity</a:t>
            </a:r>
            <a:endParaRPr lang="en-GB" sz="1400" dirty="0">
              <a:latin typeface="Arial" panose="020B0604020202020204" pitchFamily="34" charset="0"/>
              <a:cs typeface="Arial" panose="020B0604020202020204" pitchFamily="34" charset="0"/>
            </a:endParaRPr>
          </a:p>
        </p:txBody>
      </p:sp>
      <p:sp>
        <p:nvSpPr>
          <p:cNvPr id="18" name="Up Arrow 17"/>
          <p:cNvSpPr/>
          <p:nvPr/>
        </p:nvSpPr>
        <p:spPr>
          <a:xfrm>
            <a:off x="3900018" y="4769620"/>
            <a:ext cx="757476" cy="1168669"/>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1400" dirty="0">
                <a:latin typeface="Arial" panose="020B0604020202020204" pitchFamily="34" charset="0"/>
                <a:cs typeface="Arial" panose="020B0604020202020204" pitchFamily="34" charset="0"/>
              </a:rPr>
              <a:t>Complexity</a:t>
            </a:r>
            <a:endParaRPr lang="en-GB" sz="1200" dirty="0">
              <a:latin typeface="Arial" panose="020B0604020202020204" pitchFamily="34" charset="0"/>
              <a:cs typeface="Arial" panose="020B0604020202020204" pitchFamily="34" charset="0"/>
            </a:endParaRPr>
          </a:p>
        </p:txBody>
      </p:sp>
      <p:sp>
        <p:nvSpPr>
          <p:cNvPr id="20" name="Up Arrow 19"/>
          <p:cNvSpPr/>
          <p:nvPr/>
        </p:nvSpPr>
        <p:spPr>
          <a:xfrm>
            <a:off x="7555059" y="3818147"/>
            <a:ext cx="757476" cy="2114255"/>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1400" dirty="0">
                <a:latin typeface="Arial" panose="020B0604020202020204" pitchFamily="34" charset="0"/>
                <a:cs typeface="Arial" panose="020B0604020202020204" pitchFamily="34" charset="0"/>
              </a:rPr>
              <a:t>Complexity</a:t>
            </a:r>
            <a:endParaRPr lang="en-GB" sz="1400" dirty="0">
              <a:latin typeface="Arial" panose="020B0604020202020204" pitchFamily="34" charset="0"/>
              <a:cs typeface="Arial" panose="020B0604020202020204" pitchFamily="34" charset="0"/>
            </a:endParaRPr>
          </a:p>
        </p:txBody>
      </p:sp>
      <p:sp>
        <p:nvSpPr>
          <p:cNvPr id="17" name="Up Arrow 16"/>
          <p:cNvSpPr/>
          <p:nvPr/>
        </p:nvSpPr>
        <p:spPr>
          <a:xfrm rot="4374505">
            <a:off x="7175035" y="-539543"/>
            <a:ext cx="329001" cy="8291221"/>
          </a:xfrm>
          <a:prstGeom prst="up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258768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par>
                                <p:cTn id="21" presetID="10" presetClass="entr" presetSubtype="0" fill="hold" nodeType="with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500"/>
                                        <p:tgtEl>
                                          <p:spTgt spid="14"/>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500"/>
                                        <p:tgtEl>
                                          <p:spTgt spid="12"/>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fade">
                                      <p:cBhvr>
                                        <p:cTn id="33" dur="500"/>
                                        <p:tgtEl>
                                          <p:spTgt spid="8"/>
                                        </p:tgtEl>
                                      </p:cBhvr>
                                    </p:animEffect>
                                  </p:childTnLst>
                                </p:cTn>
                              </p:par>
                              <p:par>
                                <p:cTn id="34" presetID="10" presetClass="entr" presetSubtype="0" fill="hold" nodeType="with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fade">
                                      <p:cBhvr>
                                        <p:cTn id="36" dur="500"/>
                                        <p:tgtEl>
                                          <p:spTgt spid="15"/>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6"/>
                                        </p:tgtEl>
                                        <p:attrNameLst>
                                          <p:attrName>style.visibility</p:attrName>
                                        </p:attrNameLst>
                                      </p:cBhvr>
                                      <p:to>
                                        <p:strVal val="visible"/>
                                      </p:to>
                                    </p:set>
                                    <p:animEffect transition="in" filter="fade">
                                      <p:cBhvr>
                                        <p:cTn id="41" dur="500"/>
                                        <p:tgtEl>
                                          <p:spTgt spid="6"/>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fade">
                                      <p:cBhvr>
                                        <p:cTn id="46" dur="500"/>
                                        <p:tgtEl>
                                          <p:spTgt spid="19"/>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fade">
                                      <p:cBhvr>
                                        <p:cTn id="51" dur="500"/>
                                        <p:tgtEl>
                                          <p:spTgt spid="18"/>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20"/>
                                        </p:tgtEl>
                                        <p:attrNameLst>
                                          <p:attrName>style.visibility</p:attrName>
                                        </p:attrNameLst>
                                      </p:cBhvr>
                                      <p:to>
                                        <p:strVal val="visible"/>
                                      </p:to>
                                    </p:set>
                                    <p:animEffect transition="in" filter="fade">
                                      <p:cBhvr>
                                        <p:cTn id="56" dur="500"/>
                                        <p:tgtEl>
                                          <p:spTgt spid="20"/>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16"/>
                                        </p:tgtEl>
                                        <p:attrNameLst>
                                          <p:attrName>style.visibility</p:attrName>
                                        </p:attrNameLst>
                                      </p:cBhvr>
                                      <p:to>
                                        <p:strVal val="visible"/>
                                      </p:to>
                                    </p:set>
                                    <p:animEffect transition="in" filter="fade">
                                      <p:cBhvr>
                                        <p:cTn id="61" dur="500"/>
                                        <p:tgtEl>
                                          <p:spTgt spid="16"/>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grpId="0" nodeType="clickEffect">
                                  <p:stCondLst>
                                    <p:cond delay="0"/>
                                  </p:stCondLst>
                                  <p:childTnLst>
                                    <p:set>
                                      <p:cBhvr>
                                        <p:cTn id="65" dur="1" fill="hold">
                                          <p:stCondLst>
                                            <p:cond delay="0"/>
                                          </p:stCondLst>
                                        </p:cTn>
                                        <p:tgtEl>
                                          <p:spTgt spid="17"/>
                                        </p:tgtEl>
                                        <p:attrNameLst>
                                          <p:attrName>style.visibility</p:attrName>
                                        </p:attrNameLst>
                                      </p:cBhvr>
                                      <p:to>
                                        <p:strVal val="visible"/>
                                      </p:to>
                                    </p:set>
                                    <p:animEffect transition="in" filter="fade">
                                      <p:cBhvr>
                                        <p:cTn id="6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animBg="1"/>
      <p:bldP spid="9" grpId="0" animBg="1"/>
      <p:bldP spid="5" grpId="0" animBg="1"/>
      <p:bldP spid="12" grpId="0" animBg="1"/>
      <p:bldP spid="6" grpId="0" animBg="1"/>
      <p:bldP spid="19" grpId="0" animBg="1"/>
      <p:bldP spid="16" grpId="0" animBg="1"/>
      <p:bldP spid="18" grpId="0" animBg="1"/>
      <p:bldP spid="20" grpId="0" animBg="1"/>
      <p:bldP spid="1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3400" dirty="0"/>
              <a:t>Learning, not recipe name</a:t>
            </a:r>
            <a:endParaRPr lang="en-GB" sz="3400" dirty="0"/>
          </a:p>
        </p:txBody>
      </p:sp>
      <p:sp>
        <p:nvSpPr>
          <p:cNvPr id="3" name="Subtitle 2"/>
          <p:cNvSpPr>
            <a:spLocks noGrp="1"/>
          </p:cNvSpPr>
          <p:nvPr>
            <p:ph type="subTitle" idx="1"/>
          </p:nvPr>
        </p:nvSpPr>
        <p:spPr>
          <a:xfrm>
            <a:off x="1169275" y="2571092"/>
            <a:ext cx="6628525" cy="3600000"/>
          </a:xfrm>
        </p:spPr>
        <p:txBody>
          <a:bodyPr/>
          <a:lstStyle/>
          <a:p>
            <a:r>
              <a:rPr lang="en-US" sz="2000" dirty="0"/>
              <a:t>It’s all about the learning intent, not the ‘recipe name’</a:t>
            </a:r>
          </a:p>
          <a:p>
            <a:r>
              <a:rPr lang="en-US" sz="2000" dirty="0"/>
              <a:t>We need to embrace diversity and other cultures in our food offer – the world has moved on since the 70’s …</a:t>
            </a:r>
          </a:p>
          <a:p>
            <a:r>
              <a:rPr lang="en-US" sz="2000" dirty="0"/>
              <a:t>Consider pupil voice in learning</a:t>
            </a:r>
            <a:endParaRPr lang="en-GB" sz="2000" dirty="0"/>
          </a:p>
          <a:p>
            <a:r>
              <a:rPr lang="en-US" sz="2000" dirty="0"/>
              <a:t>Does ‘high skill’ = ‘high fat, sugar and fat’?</a:t>
            </a:r>
          </a:p>
          <a:p>
            <a:r>
              <a:rPr lang="en-US" sz="2000" dirty="0"/>
              <a:t>Some traditional recipes are not inherently ‘high skill’ – they may have more individual food skills and use more ingredients – they may be more ‘complex’ (but they are a combination of small ‘actions’)</a:t>
            </a:r>
          </a:p>
          <a:p>
            <a:r>
              <a:rPr lang="en-US" sz="2000" dirty="0"/>
              <a:t>Secure ‘food skills’ and then these to make more complex dishes with greater accuracy and precision</a:t>
            </a:r>
          </a:p>
        </p:txBody>
      </p:sp>
      <p:pic>
        <p:nvPicPr>
          <p:cNvPr id="4" name="Picture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719497" y="1923798"/>
            <a:ext cx="3121152" cy="2075688"/>
          </a:xfrm>
          <a:prstGeom prst="rect">
            <a:avLst/>
          </a:prstGeom>
        </p:spPr>
      </p:pic>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719497" y="4090324"/>
            <a:ext cx="3121152" cy="2080768"/>
          </a:xfrm>
          <a:prstGeom prst="rect">
            <a:avLst/>
          </a:prstGeom>
        </p:spPr>
      </p:pic>
    </p:spTree>
    <p:extLst>
      <p:ext uri="{BB962C8B-B14F-4D97-AF65-F5344CB8AC3E}">
        <p14:creationId xmlns:p14="http://schemas.microsoft.com/office/powerpoint/2010/main" val="1012481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3400" dirty="0">
                <a:latin typeface="Arial"/>
                <a:cs typeface="Arial"/>
              </a:rPr>
              <a:t>Perspectives … </a:t>
            </a:r>
            <a:endParaRPr lang="en-US" dirty="0"/>
          </a:p>
        </p:txBody>
      </p:sp>
      <p:sp>
        <p:nvSpPr>
          <p:cNvPr id="3" name="Subtitle 2">
            <a:extLst>
              <a:ext uri="{FF2B5EF4-FFF2-40B4-BE49-F238E27FC236}">
                <a16:creationId xmlns:a16="http://schemas.microsoft.com/office/drawing/2014/main" id="{C05D215A-216B-4E2F-B53F-B6DE4EAB7503}"/>
              </a:ext>
            </a:extLst>
          </p:cNvPr>
          <p:cNvSpPr>
            <a:spLocks noGrp="1"/>
          </p:cNvSpPr>
          <p:nvPr>
            <p:ph type="subTitle" idx="1"/>
          </p:nvPr>
        </p:nvSpPr>
        <p:spPr>
          <a:xfrm>
            <a:off x="1169275" y="2571092"/>
            <a:ext cx="5739525" cy="1123500"/>
          </a:xfrm>
        </p:spPr>
        <p:txBody>
          <a:bodyPr/>
          <a:lstStyle/>
          <a:p>
            <a:pPr marL="213995" indent="-213995"/>
            <a:r>
              <a:rPr lang="en-US" sz="2000" dirty="0">
                <a:latin typeface="Arial"/>
                <a:cs typeface="Arial"/>
              </a:rPr>
              <a:t>Louise Davies, Founder Food Teachers Centre</a:t>
            </a:r>
            <a:endParaRPr lang="en-US" dirty="0"/>
          </a:p>
          <a:p>
            <a:pPr marL="213995" indent="-213995"/>
            <a:r>
              <a:rPr lang="en-US" sz="2000" dirty="0">
                <a:latin typeface="Arial"/>
                <a:cs typeface="Arial"/>
              </a:rPr>
              <a:t>Jenny Ridgwell, author</a:t>
            </a:r>
          </a:p>
          <a:p>
            <a:pPr marL="213995" indent="-213995"/>
            <a:endParaRPr lang="en-US" sz="2000" dirty="0">
              <a:latin typeface="Arial"/>
              <a:cs typeface="Arial"/>
            </a:endParaRPr>
          </a:p>
          <a:p>
            <a:pPr marL="213995" indent="-213995"/>
            <a:endParaRPr lang="en-US" sz="2000" dirty="0"/>
          </a:p>
        </p:txBody>
      </p:sp>
      <p:sp>
        <p:nvSpPr>
          <p:cNvPr id="7" name="TextBox 6">
            <a:extLst>
              <a:ext uri="{FF2B5EF4-FFF2-40B4-BE49-F238E27FC236}">
                <a16:creationId xmlns:a16="http://schemas.microsoft.com/office/drawing/2014/main" id="{63432A70-B219-491C-BDA1-05C656E0F790}"/>
              </a:ext>
            </a:extLst>
          </p:cNvPr>
          <p:cNvSpPr txBox="1"/>
          <p:nvPr/>
        </p:nvSpPr>
        <p:spPr>
          <a:xfrm>
            <a:off x="7900827" y="5366121"/>
            <a:ext cx="3380197" cy="523220"/>
          </a:xfrm>
          <a:prstGeom prst="rect">
            <a:avLst/>
          </a:prstGeom>
          <a:noFill/>
        </p:spPr>
        <p:txBody>
          <a:bodyPr wrap="square" rtlCol="0">
            <a:spAutoFit/>
          </a:bodyPr>
          <a:lstStyle/>
          <a:p>
            <a:r>
              <a:rPr lang="en-GB" sz="1400" dirty="0">
                <a:latin typeface="Arial" panose="020B0604020202020204" pitchFamily="34" charset="0"/>
                <a:cs typeface="Arial" panose="020B0604020202020204" pitchFamily="34" charset="0"/>
                <a:hlinkClick r:id="rId2"/>
              </a:rPr>
              <a:t>Video recorded by Jenny </a:t>
            </a:r>
            <a:r>
              <a:rPr lang="en-GB" sz="1400" dirty="0" err="1">
                <a:latin typeface="Arial" panose="020B0604020202020204" pitchFamily="34" charset="0"/>
                <a:cs typeface="Arial" panose="020B0604020202020204" pitchFamily="34" charset="0"/>
                <a:hlinkClick r:id="rId2"/>
              </a:rPr>
              <a:t>Ridgwell</a:t>
            </a:r>
            <a:r>
              <a:rPr lang="en-GB" sz="1400" dirty="0">
                <a:latin typeface="Arial" panose="020B0604020202020204" pitchFamily="34" charset="0"/>
                <a:cs typeface="Arial" panose="020B0604020202020204" pitchFamily="34" charset="0"/>
                <a:hlinkClick r:id="rId2"/>
              </a:rPr>
              <a:t> for BNF’s Future of food event 2/10/21</a:t>
            </a:r>
            <a:endParaRPr lang="en-GB" sz="1400" dirty="0">
              <a:latin typeface="Arial" panose="020B0604020202020204" pitchFamily="34" charset="0"/>
              <a:cs typeface="Arial" panose="020B0604020202020204" pitchFamily="34" charset="0"/>
            </a:endParaRPr>
          </a:p>
        </p:txBody>
      </p:sp>
      <p:pic>
        <p:nvPicPr>
          <p:cNvPr id="9" name="Picture 8">
            <a:extLst>
              <a:ext uri="{FF2B5EF4-FFF2-40B4-BE49-F238E27FC236}">
                <a16:creationId xmlns:a16="http://schemas.microsoft.com/office/drawing/2014/main" id="{6F41B3A7-03D1-4600-843B-0D207092C43A}"/>
              </a:ext>
            </a:extLst>
          </p:cNvPr>
          <p:cNvPicPr>
            <a:picLocks noChangeAspect="1"/>
          </p:cNvPicPr>
          <p:nvPr/>
        </p:nvPicPr>
        <p:blipFill>
          <a:blip r:embed="rId3"/>
          <a:stretch>
            <a:fillRect/>
          </a:stretch>
        </p:blipFill>
        <p:spPr>
          <a:xfrm>
            <a:off x="7443616" y="2571092"/>
            <a:ext cx="4294617" cy="2628440"/>
          </a:xfrm>
          <a:prstGeom prst="rect">
            <a:avLst/>
          </a:prstGeom>
          <a:ln w="25400">
            <a:solidFill>
              <a:srgbClr val="CD0D7B"/>
            </a:solidFill>
          </a:ln>
        </p:spPr>
      </p:pic>
    </p:spTree>
    <p:extLst>
      <p:ext uri="{BB962C8B-B14F-4D97-AF65-F5344CB8AC3E}">
        <p14:creationId xmlns:p14="http://schemas.microsoft.com/office/powerpoint/2010/main" val="16856025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3400" dirty="0"/>
              <a:t>What’s happening on FFL?</a:t>
            </a:r>
            <a:endParaRPr lang="en-GB" sz="34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69275" y="2441453"/>
            <a:ext cx="5479432" cy="3644036"/>
          </a:xfrm>
          <a:prstGeom prst="rect">
            <a:avLst/>
          </a:prstGeom>
        </p:spPr>
      </p:pic>
    </p:spTree>
    <p:extLst>
      <p:ext uri="{BB962C8B-B14F-4D97-AF65-F5344CB8AC3E}">
        <p14:creationId xmlns:p14="http://schemas.microsoft.com/office/powerpoint/2010/main" val="23238550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3400" i="1" dirty="0"/>
              <a:t>Food – a fact of life </a:t>
            </a:r>
            <a:r>
              <a:rPr lang="en-US" sz="3400" dirty="0"/>
              <a:t>recipes</a:t>
            </a:r>
            <a:endParaRPr lang="en-GB" sz="3400" dirty="0"/>
          </a:p>
        </p:txBody>
      </p:sp>
      <p:sp>
        <p:nvSpPr>
          <p:cNvPr id="3" name="Subtitle 2"/>
          <p:cNvSpPr>
            <a:spLocks noGrp="1"/>
          </p:cNvSpPr>
          <p:nvPr>
            <p:ph type="subTitle" idx="1"/>
          </p:nvPr>
        </p:nvSpPr>
        <p:spPr>
          <a:xfrm>
            <a:off x="1169276" y="2571092"/>
            <a:ext cx="7438696" cy="3600000"/>
          </a:xfrm>
        </p:spPr>
        <p:txBody>
          <a:bodyPr/>
          <a:lstStyle/>
          <a:p>
            <a:pPr marL="0" indent="0">
              <a:buNone/>
            </a:pPr>
            <a:r>
              <a:rPr lang="en-US" sz="2000" dirty="0"/>
              <a:t>Recipes can be searched through a number of filters:</a:t>
            </a:r>
          </a:p>
          <a:p>
            <a:r>
              <a:rPr lang="en-US" sz="2000" dirty="0"/>
              <a:t>name;</a:t>
            </a:r>
          </a:p>
          <a:p>
            <a:r>
              <a:rPr lang="en-US" sz="2000" dirty="0"/>
              <a:t>time (up to 30 </a:t>
            </a:r>
            <a:r>
              <a:rPr lang="en-US" sz="2000" dirty="0" err="1"/>
              <a:t>mins</a:t>
            </a:r>
            <a:r>
              <a:rPr lang="en-US" sz="2000" dirty="0"/>
              <a:t>, up to 45 </a:t>
            </a:r>
            <a:r>
              <a:rPr lang="en-US" sz="2000" dirty="0" err="1"/>
              <a:t>mins</a:t>
            </a:r>
            <a:r>
              <a:rPr lang="en-US" sz="2000" dirty="0"/>
              <a:t>, up to 60 </a:t>
            </a:r>
            <a:r>
              <a:rPr lang="en-US" sz="2000" dirty="0" err="1"/>
              <a:t>mins</a:t>
            </a:r>
            <a:r>
              <a:rPr lang="en-US" sz="2000" dirty="0"/>
              <a:t>, 90mins +);</a:t>
            </a:r>
          </a:p>
          <a:p>
            <a:r>
              <a:rPr lang="en-US" sz="2000" dirty="0"/>
              <a:t>complexity (low, low-medium, medium, medium-high, high);</a:t>
            </a:r>
          </a:p>
          <a:p>
            <a:r>
              <a:rPr lang="en-US" sz="2000" dirty="0"/>
              <a:t>age, i.e. 3-5, 5-7, 7-11, 11-14, 14-16;</a:t>
            </a:r>
          </a:p>
          <a:p>
            <a:r>
              <a:rPr lang="en-US" sz="2000" dirty="0"/>
              <a:t>cooking methods: Non-heat, Hob, Grill or Oven;</a:t>
            </a:r>
          </a:p>
          <a:p>
            <a:r>
              <a:rPr lang="en-US" sz="2000" dirty="0"/>
              <a:t>food commodity (such as vegetable, meat, cereals, potatoes);</a:t>
            </a:r>
          </a:p>
          <a:p>
            <a:r>
              <a:rPr lang="en-US" sz="2000" dirty="0"/>
              <a:t>food skills, e.g. grate, peel, stir.</a:t>
            </a:r>
          </a:p>
          <a:p>
            <a:endParaRPr lang="en-GB" dirty="0"/>
          </a:p>
        </p:txBody>
      </p:sp>
      <p:pic>
        <p:nvPicPr>
          <p:cNvPr id="4" name="Picture 3" descr="C:\Users\FMeek\AppData\Local\Temp\7zO890190F4\WEIGH.png"/>
          <p:cNvPicPr/>
          <p:nvPr/>
        </p:nvPicPr>
        <p:blipFill>
          <a:blip r:embed="rId2" cstate="email">
            <a:extLst>
              <a:ext uri="{28A0092B-C50C-407E-A947-70E740481C1C}">
                <a14:useLocalDpi xmlns:a14="http://schemas.microsoft.com/office/drawing/2010/main"/>
              </a:ext>
            </a:extLst>
          </a:blip>
          <a:srcRect/>
          <a:stretch>
            <a:fillRect/>
          </a:stretch>
        </p:blipFill>
        <p:spPr bwMode="auto">
          <a:xfrm>
            <a:off x="10421314" y="2082142"/>
            <a:ext cx="1313180" cy="977900"/>
          </a:xfrm>
          <a:prstGeom prst="rect">
            <a:avLst/>
          </a:prstGeom>
          <a:noFill/>
          <a:ln>
            <a:noFill/>
          </a:ln>
        </p:spPr>
      </p:pic>
      <p:pic>
        <p:nvPicPr>
          <p:cNvPr id="5" name="Picture 4" descr="C:\Users\FMeek\AppData\Local\Temp\7zO89014B7C\CUT SLICE CHOP DICE AND TRIM.png"/>
          <p:cNvPicPr/>
          <p:nvPr/>
        </p:nvPicPr>
        <p:blipFill>
          <a:blip r:embed="rId3" cstate="email">
            <a:extLst>
              <a:ext uri="{28A0092B-C50C-407E-A947-70E740481C1C}">
                <a14:useLocalDpi xmlns:a14="http://schemas.microsoft.com/office/drawing/2010/main"/>
              </a:ext>
            </a:extLst>
          </a:blip>
          <a:srcRect/>
          <a:stretch>
            <a:fillRect/>
          </a:stretch>
        </p:blipFill>
        <p:spPr bwMode="auto">
          <a:xfrm rot="346606">
            <a:off x="9093955" y="2322763"/>
            <a:ext cx="841375" cy="1330325"/>
          </a:xfrm>
          <a:prstGeom prst="rect">
            <a:avLst/>
          </a:prstGeom>
          <a:noFill/>
          <a:ln>
            <a:noFill/>
          </a:ln>
        </p:spPr>
      </p:pic>
      <p:pic>
        <p:nvPicPr>
          <p:cNvPr id="6" name="Picture 5" descr="C:\Users\FMeek\AppData\Local\Temp\7zO890EB7DF\PEEL.png"/>
          <p:cNvPicPr/>
          <p:nvPr/>
        </p:nvPicPr>
        <p:blipFill>
          <a:blip r:embed="rId4" cstate="email">
            <a:extLst>
              <a:ext uri="{28A0092B-C50C-407E-A947-70E740481C1C}">
                <a14:useLocalDpi xmlns:a14="http://schemas.microsoft.com/office/drawing/2010/main"/>
              </a:ext>
            </a:extLst>
          </a:blip>
          <a:srcRect/>
          <a:stretch>
            <a:fillRect/>
          </a:stretch>
        </p:blipFill>
        <p:spPr bwMode="auto">
          <a:xfrm>
            <a:off x="10637816" y="3692054"/>
            <a:ext cx="1096678" cy="1264920"/>
          </a:xfrm>
          <a:prstGeom prst="rect">
            <a:avLst/>
          </a:prstGeom>
          <a:noFill/>
          <a:ln>
            <a:noFill/>
          </a:ln>
        </p:spPr>
      </p:pic>
      <p:pic>
        <p:nvPicPr>
          <p:cNvPr id="7" name="Picture 6" descr="C:\Users\FMeek\AppData\Local\Temp\7zO890C4DC8\BAKE.png"/>
          <p:cNvPicPr/>
          <p:nvPr/>
        </p:nvPicPr>
        <p:blipFill>
          <a:blip r:embed="rId5" cstate="email">
            <a:extLst>
              <a:ext uri="{28A0092B-C50C-407E-A947-70E740481C1C}">
                <a14:useLocalDpi xmlns:a14="http://schemas.microsoft.com/office/drawing/2010/main"/>
              </a:ext>
            </a:extLst>
          </a:blip>
          <a:srcRect/>
          <a:stretch>
            <a:fillRect/>
          </a:stretch>
        </p:blipFill>
        <p:spPr bwMode="auto">
          <a:xfrm>
            <a:off x="9086319" y="4324514"/>
            <a:ext cx="1073150" cy="1238250"/>
          </a:xfrm>
          <a:prstGeom prst="rect">
            <a:avLst/>
          </a:prstGeom>
          <a:noFill/>
          <a:ln>
            <a:noFill/>
          </a:ln>
        </p:spPr>
      </p:pic>
    </p:spTree>
    <p:extLst>
      <p:ext uri="{BB962C8B-B14F-4D97-AF65-F5344CB8AC3E}">
        <p14:creationId xmlns:p14="http://schemas.microsoft.com/office/powerpoint/2010/main" val="34879479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3400" i="1" dirty="0"/>
              <a:t>Food – a fact of life </a:t>
            </a:r>
            <a:r>
              <a:rPr lang="en-US" sz="3400" dirty="0"/>
              <a:t>recipe complexity rating</a:t>
            </a:r>
            <a:endParaRPr lang="en-GB" sz="3400" dirty="0"/>
          </a:p>
        </p:txBody>
      </p:sp>
      <p:sp>
        <p:nvSpPr>
          <p:cNvPr id="3" name="Subtitle 2"/>
          <p:cNvSpPr>
            <a:spLocks noGrp="1"/>
          </p:cNvSpPr>
          <p:nvPr>
            <p:ph type="subTitle" idx="1"/>
          </p:nvPr>
        </p:nvSpPr>
        <p:spPr>
          <a:xfrm>
            <a:off x="1169276" y="2571092"/>
            <a:ext cx="7133896" cy="3600000"/>
          </a:xfrm>
        </p:spPr>
        <p:txBody>
          <a:bodyPr/>
          <a:lstStyle/>
          <a:p>
            <a:pPr marL="0" indent="0">
              <a:buNone/>
            </a:pPr>
            <a:r>
              <a:rPr lang="en-US" sz="2000" b="1" dirty="0"/>
              <a:t>Why? </a:t>
            </a:r>
            <a:r>
              <a:rPr lang="en-US" sz="2000" dirty="0"/>
              <a:t>An ‘objective rating’ rather than a ‘subjective rating’.</a:t>
            </a:r>
          </a:p>
          <a:p>
            <a:pPr marL="0" indent="0">
              <a:buNone/>
            </a:pPr>
            <a:endParaRPr lang="en-US" sz="2000" dirty="0"/>
          </a:p>
          <a:p>
            <a:r>
              <a:rPr lang="en-US" sz="2000" dirty="0"/>
              <a:t>What makes a recipe more ‘complex’?</a:t>
            </a:r>
          </a:p>
          <a:p>
            <a:r>
              <a:rPr lang="en-GB" sz="2000" dirty="0"/>
              <a:t>Why is the complexity different/the same with similar dishes? </a:t>
            </a:r>
          </a:p>
          <a:p>
            <a:r>
              <a:rPr lang="en-GB" sz="2000" dirty="0"/>
              <a:t>Is more accuracy and precision required?</a:t>
            </a:r>
          </a:p>
          <a:p>
            <a:r>
              <a:rPr lang="en-GB" sz="2000" dirty="0"/>
              <a:t>Are the practical food skills different?</a:t>
            </a:r>
          </a:p>
          <a:p>
            <a:r>
              <a:rPr lang="en-GB" sz="2000" dirty="0"/>
              <a:t>Are the number of ingredients the same?</a:t>
            </a:r>
          </a:p>
          <a:p>
            <a:pPr marL="0" indent="0">
              <a:buNone/>
            </a:pPr>
            <a:endParaRPr lang="en-GB" sz="2000" dirty="0"/>
          </a:p>
          <a:p>
            <a:pPr marL="0" indent="0">
              <a:buNone/>
            </a:pPr>
            <a:r>
              <a:rPr lang="en-GB" sz="2000" dirty="0"/>
              <a:t>It maybe that the recipe is not more complex, but that additional dishes have been added to make it ‘more complex’.</a:t>
            </a:r>
          </a:p>
        </p:txBody>
      </p:sp>
    </p:spTree>
    <p:extLst>
      <p:ext uri="{BB962C8B-B14F-4D97-AF65-F5344CB8AC3E}">
        <p14:creationId xmlns:p14="http://schemas.microsoft.com/office/powerpoint/2010/main" val="31019894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3400" dirty="0"/>
              <a:t>What will be covered?</a:t>
            </a:r>
            <a:endParaRPr lang="en-GB" sz="3400" dirty="0"/>
          </a:p>
        </p:txBody>
      </p:sp>
      <p:sp>
        <p:nvSpPr>
          <p:cNvPr id="3" name="Subtitle 2"/>
          <p:cNvSpPr>
            <a:spLocks noGrp="1"/>
          </p:cNvSpPr>
          <p:nvPr>
            <p:ph type="subTitle" idx="1"/>
          </p:nvPr>
        </p:nvSpPr>
        <p:spPr/>
        <p:txBody>
          <a:bodyPr/>
          <a:lstStyle/>
          <a:p>
            <a:r>
              <a:rPr lang="en-US" sz="2000" dirty="0"/>
              <a:t>Learning </a:t>
            </a:r>
            <a:r>
              <a:rPr lang="en-US" sz="2000" b="1" dirty="0"/>
              <a:t>intent </a:t>
            </a:r>
            <a:r>
              <a:rPr lang="en-US" sz="2000" dirty="0"/>
              <a:t>and</a:t>
            </a:r>
            <a:r>
              <a:rPr lang="en-US" sz="2000" b="1" dirty="0"/>
              <a:t> progression</a:t>
            </a:r>
            <a:r>
              <a:rPr lang="en-US" sz="2000" dirty="0"/>
              <a:t>.</a:t>
            </a:r>
          </a:p>
          <a:p>
            <a:r>
              <a:rPr lang="en-US" sz="2000" dirty="0"/>
              <a:t>Practical food skill </a:t>
            </a:r>
            <a:r>
              <a:rPr lang="en-US" sz="2000" b="1" dirty="0"/>
              <a:t>progression</a:t>
            </a:r>
            <a:r>
              <a:rPr lang="en-US" sz="2000" dirty="0"/>
              <a:t>.</a:t>
            </a:r>
          </a:p>
          <a:p>
            <a:r>
              <a:rPr lang="en-US" sz="2000" b="1" dirty="0"/>
              <a:t>Recipe</a:t>
            </a:r>
            <a:r>
              <a:rPr lang="en-US" sz="2000" dirty="0"/>
              <a:t> </a:t>
            </a:r>
            <a:r>
              <a:rPr lang="en-US" sz="2000" b="1" dirty="0"/>
              <a:t>complexity</a:t>
            </a:r>
            <a:r>
              <a:rPr lang="en-US" sz="2000" dirty="0"/>
              <a:t> – an objective not subjective rating.</a:t>
            </a:r>
          </a:p>
          <a:p>
            <a:r>
              <a:rPr lang="en-US" sz="2000" dirty="0"/>
              <a:t>Using recipe complexity activities to aid planning.</a:t>
            </a:r>
          </a:p>
          <a:p>
            <a:r>
              <a:rPr lang="en-US" sz="2000" dirty="0"/>
              <a:t>Learnings from </a:t>
            </a:r>
            <a:r>
              <a:rPr lang="en-US" sz="2000" i="1" dirty="0"/>
              <a:t>Food – a fact of life.</a:t>
            </a:r>
          </a:p>
          <a:p>
            <a:r>
              <a:rPr lang="en-US" sz="2000" dirty="0"/>
              <a:t>Resources to support planning and recipe complexity rating.</a:t>
            </a:r>
          </a:p>
          <a:p>
            <a:pPr marL="0" indent="0">
              <a:buNone/>
            </a:pPr>
            <a:endParaRPr lang="en-US" dirty="0"/>
          </a:p>
          <a:p>
            <a:endParaRPr lang="en-GB" dirty="0"/>
          </a:p>
        </p:txBody>
      </p:sp>
    </p:spTree>
    <p:extLst>
      <p:ext uri="{BB962C8B-B14F-4D97-AF65-F5344CB8AC3E}">
        <p14:creationId xmlns:p14="http://schemas.microsoft.com/office/powerpoint/2010/main" val="7996420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69876" y="1128147"/>
            <a:ext cx="6293711" cy="615553"/>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400" b="1" i="0" u="none" strike="noStrike" kern="1200" cap="none" spc="0" normalizeH="0" baseline="0" noProof="0" dirty="0">
                <a:ln>
                  <a:noFill/>
                </a:ln>
                <a:solidFill>
                  <a:srgbClr val="C33D86"/>
                </a:solidFill>
                <a:effectLst/>
                <a:uLnTx/>
                <a:uFillTx/>
                <a:latin typeface="Arial" panose="020B0604020202020204" pitchFamily="34" charset="0"/>
                <a:ea typeface="+mn-ea"/>
                <a:cs typeface="Arial" panose="020B0604020202020204" pitchFamily="34" charset="0"/>
              </a:rPr>
              <a:t>Complexity (objective rating) </a:t>
            </a:r>
          </a:p>
        </p:txBody>
      </p:sp>
      <p:sp>
        <p:nvSpPr>
          <p:cNvPr id="6" name="TextBox 5"/>
          <p:cNvSpPr txBox="1"/>
          <p:nvPr/>
        </p:nvSpPr>
        <p:spPr>
          <a:xfrm>
            <a:off x="569876" y="1949019"/>
            <a:ext cx="6175903" cy="470898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Criteria:</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457200" marR="0" lvl="0" indent="-4572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Number of ingredients.</a:t>
            </a:r>
          </a:p>
          <a:p>
            <a:pPr marL="457200" marR="0" lvl="0" indent="-457200" algn="l" defTabSz="914400" rtl="0" eaLnBrk="1" fontAlgn="auto" latinLnBrk="0" hangingPunct="1">
              <a:lnSpc>
                <a:spcPct val="100000"/>
              </a:lnSpc>
              <a:spcBef>
                <a:spcPts val="0"/>
              </a:spcBef>
              <a:spcAft>
                <a:spcPts val="0"/>
              </a:spcAft>
              <a:buClrTx/>
              <a:buSzTx/>
              <a:buFont typeface="+mj-lt"/>
              <a:buAutoNum type="arabicPeriod"/>
              <a:tabLst/>
              <a:defRPr/>
            </a:pPr>
            <a:endPar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457200" marR="0" lvl="0" indent="-4572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Number of actions (verbs/steps).</a:t>
            </a:r>
          </a:p>
          <a:p>
            <a:pPr marL="457200" marR="0" lvl="0" indent="-457200" algn="l" defTabSz="914400" rtl="0" eaLnBrk="1" fontAlgn="auto" latinLnBrk="0" hangingPunct="1">
              <a:lnSpc>
                <a:spcPct val="100000"/>
              </a:lnSpc>
              <a:spcBef>
                <a:spcPts val="0"/>
              </a:spcBef>
              <a:spcAft>
                <a:spcPts val="0"/>
              </a:spcAft>
              <a:buClrTx/>
              <a:buSzTx/>
              <a:buFont typeface="+mj-lt"/>
              <a:buAutoNum type="arabicPeriod"/>
              <a:tabLst/>
              <a:defRPr/>
            </a:pPr>
            <a:endPar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457200" marR="0" lvl="0" indent="-4572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Complexity of ingredient processing (the fact that a number of steps are required, e.g. divide, shape, debone, fillet, pipe, boil, simmer), including high risk ingredients.</a:t>
            </a:r>
          </a:p>
          <a:p>
            <a:pPr marL="457200" marR="0" lvl="0" indent="-457200" algn="l" defTabSz="914400" rtl="0" eaLnBrk="1" fontAlgn="auto" latinLnBrk="0" hangingPunct="1">
              <a:lnSpc>
                <a:spcPct val="100000"/>
              </a:lnSpc>
              <a:spcBef>
                <a:spcPts val="0"/>
              </a:spcBef>
              <a:spcAft>
                <a:spcPts val="0"/>
              </a:spcAft>
              <a:buClrTx/>
              <a:buSzTx/>
              <a:buFont typeface="+mj-lt"/>
              <a:buAutoNum type="arabicPeriod"/>
              <a:tabLst/>
              <a:defRPr/>
            </a:pPr>
            <a:endPar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457200" marR="0" lvl="0" indent="-4572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Complexity of steps, e.g. finely cut or a julienne.</a:t>
            </a:r>
          </a:p>
          <a:p>
            <a:pPr marL="457200" marR="0" lvl="0" indent="-457200" algn="l" defTabSz="914400" rtl="0" eaLnBrk="1" fontAlgn="auto" latinLnBrk="0" hangingPunct="1">
              <a:lnSpc>
                <a:spcPct val="100000"/>
              </a:lnSpc>
              <a:spcBef>
                <a:spcPts val="0"/>
              </a:spcBef>
              <a:spcAft>
                <a:spcPts val="0"/>
              </a:spcAft>
              <a:buClrTx/>
              <a:buSzTx/>
              <a:buFont typeface="+mj-lt"/>
              <a:buAutoNum type="arabicPeriod"/>
              <a:tabLst/>
              <a:defRPr/>
            </a:pPr>
            <a:endPar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457200" marR="0" lvl="0" indent="-4572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Duration of preparation </a:t>
            </a:r>
            <a:b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b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(same as the number of steps).</a:t>
            </a:r>
            <a:endParaRPr kumimoji="0" lang="en-GB"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7" name="Picture 6"/>
          <p:cNvPicPr>
            <a:picLocks noChangeAspect="1"/>
          </p:cNvPicPr>
          <p:nvPr/>
        </p:nvPicPr>
        <p:blipFill rotWithShape="1">
          <a:blip r:embed="rId2" cstate="email">
            <a:extLst>
              <a:ext uri="{28A0092B-C50C-407E-A947-70E740481C1C}">
                <a14:useLocalDpi xmlns:a14="http://schemas.microsoft.com/office/drawing/2010/main"/>
              </a:ext>
            </a:extLst>
          </a:blip>
          <a:srcRect t="3600"/>
          <a:stretch/>
        </p:blipFill>
        <p:spPr>
          <a:xfrm>
            <a:off x="7152825" y="1754191"/>
            <a:ext cx="3653761" cy="4484198"/>
          </a:xfrm>
          <a:prstGeom prst="rect">
            <a:avLst/>
          </a:prstGeom>
          <a:ln w="25400">
            <a:solidFill>
              <a:srgbClr val="CD0D7B"/>
            </a:solidFill>
          </a:ln>
        </p:spPr>
      </p:pic>
      <p:sp>
        <p:nvSpPr>
          <p:cNvPr id="9" name="TextBox 8"/>
          <p:cNvSpPr txBox="1"/>
          <p:nvPr/>
        </p:nvSpPr>
        <p:spPr>
          <a:xfrm>
            <a:off x="9914909" y="5315059"/>
            <a:ext cx="2144889" cy="923330"/>
          </a:xfrm>
          <a:prstGeom prst="rect">
            <a:avLst/>
          </a:prstGeom>
          <a:solidFill>
            <a:schemeClr val="bg1"/>
          </a:solidFill>
          <a:ln>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Cauliflower cheese: low-medium complexity</a:t>
            </a:r>
            <a:endPar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868414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80533" y="1063309"/>
            <a:ext cx="5610831" cy="615553"/>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400" b="1" i="0" u="none" strike="noStrike" kern="1200" cap="none" spc="0" normalizeH="0" baseline="0" noProof="0" dirty="0">
                <a:ln>
                  <a:noFill/>
                </a:ln>
                <a:solidFill>
                  <a:srgbClr val="C33D86"/>
                </a:solidFill>
                <a:effectLst/>
                <a:uLnTx/>
                <a:uFillTx/>
                <a:latin typeface="Arial" panose="020B0604020202020204" pitchFamily="34" charset="0"/>
                <a:ea typeface="+mn-ea"/>
                <a:cs typeface="Arial" panose="020B0604020202020204" pitchFamily="34" charset="0"/>
              </a:rPr>
              <a:t>Savoury filled choux buns</a:t>
            </a:r>
          </a:p>
        </p:txBody>
      </p:sp>
      <p:sp>
        <p:nvSpPr>
          <p:cNvPr id="6" name="Text Box 2"/>
          <p:cNvSpPr txBox="1">
            <a:spLocks noChangeArrowheads="1"/>
          </p:cNvSpPr>
          <p:nvPr/>
        </p:nvSpPr>
        <p:spPr bwMode="auto">
          <a:xfrm>
            <a:off x="8298068" y="4806427"/>
            <a:ext cx="3003550" cy="1583703"/>
          </a:xfrm>
          <a:prstGeom prst="rect">
            <a:avLst/>
          </a:prstGeom>
          <a:solidFill>
            <a:srgbClr val="FFFFFF"/>
          </a:solidFill>
          <a:ln w="25400">
            <a:solidFill>
              <a:srgbClr val="CD0D7B"/>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r>
              <a:rPr kumimoji="0" lang="en-GB" altLang="en-US" sz="11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l" defTabSz="914400" rtl="0" eaLnBrk="0" fontAlgn="base" latinLnBrk="0" hangingPunct="0">
              <a:lnSpc>
                <a:spcPct val="100000"/>
              </a:lnSpc>
              <a:spcBef>
                <a:spcPct val="0"/>
              </a:spcBef>
              <a:spcAft>
                <a:spcPts val="800"/>
              </a:spcAft>
              <a:buClrTx/>
              <a:buSzTx/>
              <a:buFontTx/>
              <a:buNone/>
              <a:tabLst/>
              <a:defRPr/>
            </a:pPr>
            <a:r>
              <a:rPr kumimoji="0" lang="en-GB" altLang="en-US" sz="1100" b="0" i="0" u="none" strike="noStrike" kern="1200" cap="none" spc="0" normalizeH="0" baseline="0" noProof="0" dirty="0">
                <a:ln>
                  <a:noFill/>
                </a:ln>
                <a:solidFill>
                  <a:prstClr val="black"/>
                </a:solidFill>
                <a:effectLst/>
                <a:uLnTx/>
                <a:uFillTx/>
                <a:latin typeface="Calibri" panose="020F0502020204030204"/>
                <a:ea typeface="+mn-ea"/>
                <a:cs typeface="+mn-cs"/>
              </a:rPr>
              <a:t>               = number of ingredients  15</a:t>
            </a:r>
          </a:p>
          <a:p>
            <a:pPr marL="0" marR="0" lvl="0" indent="0" algn="l" defTabSz="914400" rtl="0" eaLnBrk="0" fontAlgn="base" latinLnBrk="0" hangingPunct="0">
              <a:lnSpc>
                <a:spcPct val="100000"/>
              </a:lnSpc>
              <a:spcBef>
                <a:spcPct val="0"/>
              </a:spcBef>
              <a:spcAft>
                <a:spcPts val="800"/>
              </a:spcAft>
              <a:buClrTx/>
              <a:buSzTx/>
              <a:buFontTx/>
              <a:buNone/>
              <a:tabLst/>
              <a:defRPr/>
            </a:pPr>
            <a:r>
              <a:rPr kumimoji="0" lang="en-GB" altLang="en-US" sz="1100" b="0" i="0" u="none" strike="noStrike" kern="1200" cap="none" spc="0" normalizeH="0" baseline="0" noProof="0" dirty="0">
                <a:ln>
                  <a:noFill/>
                </a:ln>
                <a:solidFill>
                  <a:prstClr val="black"/>
                </a:solidFill>
                <a:effectLst/>
                <a:uLnTx/>
                <a:uFillTx/>
                <a:latin typeface="Calibri" panose="020F0502020204030204"/>
                <a:ea typeface="+mn-ea"/>
                <a:cs typeface="+mn-cs"/>
              </a:rPr>
              <a:t>               = number of actions 33</a:t>
            </a:r>
          </a:p>
          <a:p>
            <a:pPr marL="0" marR="0" lvl="0" indent="0" algn="l" defTabSz="914400" rtl="0" eaLnBrk="0" fontAlgn="base" latinLnBrk="0" hangingPunct="0">
              <a:lnSpc>
                <a:spcPct val="100000"/>
              </a:lnSpc>
              <a:spcBef>
                <a:spcPct val="0"/>
              </a:spcBef>
              <a:spcAft>
                <a:spcPts val="800"/>
              </a:spcAft>
              <a:buClrTx/>
              <a:buSzTx/>
              <a:buFontTx/>
              <a:buNone/>
              <a:tabLst/>
              <a:defRPr/>
            </a:pPr>
            <a:r>
              <a:rPr kumimoji="0" lang="en-GB" altLang="en-US" sz="1100" b="0" i="0" u="none" strike="noStrike" kern="1200" cap="none" spc="0" normalizeH="0" baseline="0" noProof="0" dirty="0">
                <a:ln>
                  <a:noFill/>
                </a:ln>
                <a:solidFill>
                  <a:prstClr val="black"/>
                </a:solidFill>
                <a:effectLst/>
                <a:uLnTx/>
                <a:uFillTx/>
                <a:latin typeface="Calibri" panose="020F0502020204030204"/>
                <a:ea typeface="+mn-ea"/>
                <a:cs typeface="+mn-cs"/>
              </a:rPr>
              <a:t>               = complexity of ingredient processing 2</a:t>
            </a:r>
          </a:p>
          <a:p>
            <a:pPr marL="0" marR="0" lvl="0" indent="0" algn="l" defTabSz="914400" rtl="0" eaLnBrk="0" fontAlgn="base" latinLnBrk="0" hangingPunct="0">
              <a:lnSpc>
                <a:spcPct val="100000"/>
              </a:lnSpc>
              <a:spcBef>
                <a:spcPct val="0"/>
              </a:spcBef>
              <a:spcAft>
                <a:spcPts val="800"/>
              </a:spcAft>
              <a:buClrTx/>
              <a:buSzTx/>
              <a:buFontTx/>
              <a:buNone/>
              <a:tabLst/>
              <a:defRPr/>
            </a:pPr>
            <a:r>
              <a:rPr kumimoji="0" lang="en-GB" altLang="en-US" sz="1100" b="0" i="0" u="none" strike="noStrike" kern="1200" cap="none" spc="0" normalizeH="0" baseline="0" noProof="0" dirty="0">
                <a:ln>
                  <a:noFill/>
                </a:ln>
                <a:solidFill>
                  <a:prstClr val="black"/>
                </a:solidFill>
                <a:effectLst/>
                <a:uLnTx/>
                <a:uFillTx/>
                <a:latin typeface="Calibri" panose="020F0502020204030204"/>
                <a:ea typeface="+mn-ea"/>
                <a:cs typeface="+mn-cs"/>
              </a:rPr>
              <a:t>               = complexity of steps 1</a:t>
            </a:r>
          </a:p>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GB" altLang="en-US" sz="11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GB" altLang="en-US" sz="11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0" fontAlgn="base" latinLnBrk="0" hangingPunct="0">
              <a:lnSpc>
                <a:spcPct val="100000"/>
              </a:lnSpc>
              <a:spcBef>
                <a:spcPct val="0"/>
              </a:spcBef>
              <a:spcAft>
                <a:spcPts val="800"/>
              </a:spcAft>
              <a:buClrTx/>
              <a:buSzTx/>
              <a:buFontTx/>
              <a:buNone/>
              <a:tabLst/>
              <a:defRPr/>
            </a:pPr>
            <a:r>
              <a:rPr kumimoji="0" lang="en-GB" altLang="en-US" sz="11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3" name="Rectangle 2"/>
          <p:cNvSpPr/>
          <p:nvPr/>
        </p:nvSpPr>
        <p:spPr>
          <a:xfrm>
            <a:off x="8458756" y="5083731"/>
            <a:ext cx="319398" cy="225733"/>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Rectangle 17"/>
          <p:cNvSpPr/>
          <p:nvPr/>
        </p:nvSpPr>
        <p:spPr>
          <a:xfrm>
            <a:off x="8458756" y="5363003"/>
            <a:ext cx="319398" cy="225733"/>
          </a:xfrm>
          <a:prstGeom prst="rect">
            <a:avLst/>
          </a:prstGeom>
          <a:solidFill>
            <a:srgbClr val="00B05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Rectangle 18"/>
          <p:cNvSpPr/>
          <p:nvPr/>
        </p:nvSpPr>
        <p:spPr>
          <a:xfrm>
            <a:off x="8458756" y="5634284"/>
            <a:ext cx="319398" cy="225733"/>
          </a:xfrm>
          <a:prstGeom prst="rect">
            <a:avLst/>
          </a:prstGeom>
          <a:solidFill>
            <a:srgbClr val="00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Rectangle 19"/>
          <p:cNvSpPr/>
          <p:nvPr/>
        </p:nvSpPr>
        <p:spPr>
          <a:xfrm>
            <a:off x="8458756" y="5944014"/>
            <a:ext cx="319398" cy="225733"/>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Text Box 2"/>
          <p:cNvSpPr txBox="1">
            <a:spLocks noChangeArrowheads="1"/>
          </p:cNvSpPr>
          <p:nvPr/>
        </p:nvSpPr>
        <p:spPr bwMode="auto">
          <a:xfrm>
            <a:off x="4554593" y="4849385"/>
            <a:ext cx="3003550" cy="1583703"/>
          </a:xfrm>
          <a:prstGeom prst="rect">
            <a:avLst/>
          </a:prstGeom>
          <a:solidFill>
            <a:srgbClr val="FFFFFF"/>
          </a:solidFill>
          <a:ln w="25400">
            <a:solidFill>
              <a:srgbClr val="CD0D7B"/>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r>
              <a:rPr kumimoji="0" lang="en-GB" altLang="en-US" sz="11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l" defTabSz="914400" rtl="0" eaLnBrk="0" fontAlgn="base" latinLnBrk="0" hangingPunct="0">
              <a:lnSpc>
                <a:spcPct val="100000"/>
              </a:lnSpc>
              <a:spcBef>
                <a:spcPct val="0"/>
              </a:spcBef>
              <a:spcAft>
                <a:spcPts val="800"/>
              </a:spcAft>
              <a:buClrTx/>
              <a:buSzTx/>
              <a:buFontTx/>
              <a:buNone/>
              <a:tabLst/>
              <a:defRPr/>
            </a:pPr>
            <a:r>
              <a:rPr kumimoji="0" lang="en-GB" altLang="en-US" sz="1100" b="0" i="0" u="none" strike="noStrike" kern="1200" cap="none" spc="0" normalizeH="0" baseline="0" noProof="0" dirty="0">
                <a:ln>
                  <a:noFill/>
                </a:ln>
                <a:solidFill>
                  <a:prstClr val="black"/>
                </a:solidFill>
                <a:effectLst/>
                <a:uLnTx/>
                <a:uFillTx/>
                <a:latin typeface="Calibri" panose="020F0502020204030204"/>
                <a:ea typeface="+mn-ea"/>
                <a:cs typeface="+mn-cs"/>
              </a:rPr>
              <a:t>               = number of ingredients 11</a:t>
            </a:r>
          </a:p>
          <a:p>
            <a:pPr marL="0" marR="0" lvl="0" indent="0" algn="l" defTabSz="914400" rtl="0" eaLnBrk="0" fontAlgn="base" latinLnBrk="0" hangingPunct="0">
              <a:lnSpc>
                <a:spcPct val="100000"/>
              </a:lnSpc>
              <a:spcBef>
                <a:spcPct val="0"/>
              </a:spcBef>
              <a:spcAft>
                <a:spcPts val="800"/>
              </a:spcAft>
              <a:buClrTx/>
              <a:buSzTx/>
              <a:buFontTx/>
              <a:buNone/>
              <a:tabLst/>
              <a:defRPr/>
            </a:pPr>
            <a:r>
              <a:rPr kumimoji="0" lang="en-GB" altLang="en-US" sz="1100" b="0" i="0" u="none" strike="noStrike" kern="1200" cap="none" spc="0" normalizeH="0" baseline="0" noProof="0" dirty="0">
                <a:ln>
                  <a:noFill/>
                </a:ln>
                <a:solidFill>
                  <a:prstClr val="black"/>
                </a:solidFill>
                <a:effectLst/>
                <a:uLnTx/>
                <a:uFillTx/>
                <a:latin typeface="Calibri" panose="020F0502020204030204"/>
                <a:ea typeface="+mn-ea"/>
                <a:cs typeface="+mn-cs"/>
              </a:rPr>
              <a:t>               = number of actions 20</a:t>
            </a:r>
          </a:p>
          <a:p>
            <a:pPr marL="0" marR="0" lvl="0" indent="0" algn="l" defTabSz="914400" rtl="0" eaLnBrk="0" fontAlgn="base" latinLnBrk="0" hangingPunct="0">
              <a:lnSpc>
                <a:spcPct val="100000"/>
              </a:lnSpc>
              <a:spcBef>
                <a:spcPct val="0"/>
              </a:spcBef>
              <a:spcAft>
                <a:spcPts val="800"/>
              </a:spcAft>
              <a:buClrTx/>
              <a:buSzTx/>
              <a:buFontTx/>
              <a:buNone/>
              <a:tabLst/>
              <a:defRPr/>
            </a:pPr>
            <a:r>
              <a:rPr kumimoji="0" lang="en-GB" altLang="en-US" sz="1100" b="0" i="0" u="none" strike="noStrike" kern="1200" cap="none" spc="0" normalizeH="0" baseline="0" noProof="0" dirty="0">
                <a:ln>
                  <a:noFill/>
                </a:ln>
                <a:solidFill>
                  <a:prstClr val="black"/>
                </a:solidFill>
                <a:effectLst/>
                <a:uLnTx/>
                <a:uFillTx/>
                <a:latin typeface="Calibri" panose="020F0502020204030204"/>
                <a:ea typeface="+mn-ea"/>
                <a:cs typeface="+mn-cs"/>
              </a:rPr>
              <a:t>               = complexity of ingredient processing 2</a:t>
            </a:r>
          </a:p>
          <a:p>
            <a:pPr marL="0" marR="0" lvl="0" indent="0" algn="l" defTabSz="914400" rtl="0" eaLnBrk="0" fontAlgn="base" latinLnBrk="0" hangingPunct="0">
              <a:lnSpc>
                <a:spcPct val="100000"/>
              </a:lnSpc>
              <a:spcBef>
                <a:spcPct val="0"/>
              </a:spcBef>
              <a:spcAft>
                <a:spcPts val="800"/>
              </a:spcAft>
              <a:buClrTx/>
              <a:buSzTx/>
              <a:buFontTx/>
              <a:buNone/>
              <a:tabLst/>
              <a:defRPr/>
            </a:pPr>
            <a:r>
              <a:rPr kumimoji="0" lang="en-GB" altLang="en-US" sz="1100" b="0" i="0" u="none" strike="noStrike" kern="1200" cap="none" spc="0" normalizeH="0" baseline="0" noProof="0" dirty="0">
                <a:ln>
                  <a:noFill/>
                </a:ln>
                <a:solidFill>
                  <a:prstClr val="black"/>
                </a:solidFill>
                <a:effectLst/>
                <a:uLnTx/>
                <a:uFillTx/>
                <a:latin typeface="Calibri" panose="020F0502020204030204"/>
                <a:ea typeface="+mn-ea"/>
                <a:cs typeface="+mn-cs"/>
              </a:rPr>
              <a:t>               = complexity of steps 1</a:t>
            </a:r>
          </a:p>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GB" altLang="en-US" sz="11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GB" altLang="en-US" sz="11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0" fontAlgn="base" latinLnBrk="0" hangingPunct="0">
              <a:lnSpc>
                <a:spcPct val="100000"/>
              </a:lnSpc>
              <a:spcBef>
                <a:spcPct val="0"/>
              </a:spcBef>
              <a:spcAft>
                <a:spcPts val="800"/>
              </a:spcAft>
              <a:buClrTx/>
              <a:buSzTx/>
              <a:buFontTx/>
              <a:buNone/>
              <a:tabLst/>
              <a:defRPr/>
            </a:pPr>
            <a:r>
              <a:rPr kumimoji="0" lang="en-GB" altLang="en-US" sz="11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15" name="Text Box 2"/>
          <p:cNvSpPr txBox="1">
            <a:spLocks noChangeArrowheads="1"/>
          </p:cNvSpPr>
          <p:nvPr/>
        </p:nvSpPr>
        <p:spPr bwMode="auto">
          <a:xfrm>
            <a:off x="488664" y="4791195"/>
            <a:ext cx="3003550" cy="1583703"/>
          </a:xfrm>
          <a:prstGeom prst="rect">
            <a:avLst/>
          </a:prstGeom>
          <a:solidFill>
            <a:srgbClr val="FFFFFF"/>
          </a:solidFill>
          <a:ln w="25400">
            <a:solidFill>
              <a:srgbClr val="CD0D7B"/>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r>
              <a:rPr kumimoji="0" lang="en-GB" altLang="en-US" sz="11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l" defTabSz="914400" rtl="0" eaLnBrk="0" fontAlgn="base" latinLnBrk="0" hangingPunct="0">
              <a:lnSpc>
                <a:spcPct val="100000"/>
              </a:lnSpc>
              <a:spcBef>
                <a:spcPct val="0"/>
              </a:spcBef>
              <a:spcAft>
                <a:spcPts val="800"/>
              </a:spcAft>
              <a:buClrTx/>
              <a:buSzTx/>
              <a:buFontTx/>
              <a:buNone/>
              <a:tabLst/>
              <a:defRPr/>
            </a:pPr>
            <a:r>
              <a:rPr kumimoji="0" lang="en-GB" altLang="en-US" sz="1100" b="0" i="0" u="none" strike="noStrike" kern="1200" cap="none" spc="0" normalizeH="0" baseline="0" noProof="0" dirty="0">
                <a:ln>
                  <a:noFill/>
                </a:ln>
                <a:solidFill>
                  <a:prstClr val="black"/>
                </a:solidFill>
                <a:effectLst/>
                <a:uLnTx/>
                <a:uFillTx/>
                <a:latin typeface="Calibri" panose="020F0502020204030204"/>
                <a:ea typeface="+mn-ea"/>
                <a:cs typeface="+mn-cs"/>
              </a:rPr>
              <a:t>               = number of ingredients 9</a:t>
            </a:r>
          </a:p>
          <a:p>
            <a:pPr marL="0" marR="0" lvl="0" indent="0" algn="l" defTabSz="914400" rtl="0" eaLnBrk="0" fontAlgn="base" latinLnBrk="0" hangingPunct="0">
              <a:lnSpc>
                <a:spcPct val="100000"/>
              </a:lnSpc>
              <a:spcBef>
                <a:spcPct val="0"/>
              </a:spcBef>
              <a:spcAft>
                <a:spcPts val="800"/>
              </a:spcAft>
              <a:buClrTx/>
              <a:buSzTx/>
              <a:buFontTx/>
              <a:buNone/>
              <a:tabLst/>
              <a:defRPr/>
            </a:pPr>
            <a:r>
              <a:rPr kumimoji="0" lang="en-GB" altLang="en-US" sz="1100" b="0" i="0" u="none" strike="noStrike" kern="1200" cap="none" spc="0" normalizeH="0" baseline="0" noProof="0" dirty="0">
                <a:ln>
                  <a:noFill/>
                </a:ln>
                <a:solidFill>
                  <a:prstClr val="black"/>
                </a:solidFill>
                <a:effectLst/>
                <a:uLnTx/>
                <a:uFillTx/>
                <a:latin typeface="Calibri" panose="020F0502020204030204"/>
                <a:ea typeface="+mn-ea"/>
                <a:cs typeface="+mn-cs"/>
              </a:rPr>
              <a:t>               = number of actions 14</a:t>
            </a:r>
          </a:p>
          <a:p>
            <a:pPr marL="0" marR="0" lvl="0" indent="0" algn="l" defTabSz="914400" rtl="0" eaLnBrk="0" fontAlgn="base" latinLnBrk="0" hangingPunct="0">
              <a:lnSpc>
                <a:spcPct val="100000"/>
              </a:lnSpc>
              <a:spcBef>
                <a:spcPct val="0"/>
              </a:spcBef>
              <a:spcAft>
                <a:spcPts val="800"/>
              </a:spcAft>
              <a:buClrTx/>
              <a:buSzTx/>
              <a:buFontTx/>
              <a:buNone/>
              <a:tabLst/>
              <a:defRPr/>
            </a:pPr>
            <a:r>
              <a:rPr kumimoji="0" lang="en-GB" altLang="en-US" sz="1100" b="0" i="0" u="none" strike="noStrike" kern="1200" cap="none" spc="0" normalizeH="0" baseline="0" noProof="0" dirty="0">
                <a:ln>
                  <a:noFill/>
                </a:ln>
                <a:solidFill>
                  <a:prstClr val="black"/>
                </a:solidFill>
                <a:effectLst/>
                <a:uLnTx/>
                <a:uFillTx/>
                <a:latin typeface="Calibri" panose="020F0502020204030204"/>
                <a:ea typeface="+mn-ea"/>
                <a:cs typeface="+mn-cs"/>
              </a:rPr>
              <a:t>               = complexity of ingredient processing 2</a:t>
            </a:r>
          </a:p>
          <a:p>
            <a:pPr marL="0" marR="0" lvl="0" indent="0" algn="l" defTabSz="914400" rtl="0" eaLnBrk="0" fontAlgn="base" latinLnBrk="0" hangingPunct="0">
              <a:lnSpc>
                <a:spcPct val="100000"/>
              </a:lnSpc>
              <a:spcBef>
                <a:spcPct val="0"/>
              </a:spcBef>
              <a:spcAft>
                <a:spcPts val="800"/>
              </a:spcAft>
              <a:buClrTx/>
              <a:buSzTx/>
              <a:buFontTx/>
              <a:buNone/>
              <a:tabLst/>
              <a:defRPr/>
            </a:pPr>
            <a:r>
              <a:rPr kumimoji="0" lang="en-GB" altLang="en-US" sz="1100" b="0" i="0" u="none" strike="noStrike" kern="1200" cap="none" spc="0" normalizeH="0" baseline="0" noProof="0" dirty="0">
                <a:ln>
                  <a:noFill/>
                </a:ln>
                <a:solidFill>
                  <a:prstClr val="black"/>
                </a:solidFill>
                <a:effectLst/>
                <a:uLnTx/>
                <a:uFillTx/>
                <a:latin typeface="Calibri" panose="020F0502020204030204"/>
                <a:ea typeface="+mn-ea"/>
                <a:cs typeface="+mn-cs"/>
              </a:rPr>
              <a:t>               = complexity of steps 0</a:t>
            </a:r>
          </a:p>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GB" altLang="en-US" sz="11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GB" altLang="en-US" sz="11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0" fontAlgn="base" latinLnBrk="0" hangingPunct="0">
              <a:lnSpc>
                <a:spcPct val="100000"/>
              </a:lnSpc>
              <a:spcBef>
                <a:spcPct val="0"/>
              </a:spcBef>
              <a:spcAft>
                <a:spcPts val="800"/>
              </a:spcAft>
              <a:buClrTx/>
              <a:buSzTx/>
              <a:buFontTx/>
              <a:buNone/>
              <a:tabLst/>
              <a:defRPr/>
            </a:pPr>
            <a:r>
              <a:rPr kumimoji="0" lang="en-GB" altLang="en-US" sz="11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16" name="Rectangle 15"/>
          <p:cNvSpPr/>
          <p:nvPr/>
        </p:nvSpPr>
        <p:spPr>
          <a:xfrm>
            <a:off x="643308" y="5093475"/>
            <a:ext cx="319398" cy="225733"/>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Rectangle 20"/>
          <p:cNvSpPr/>
          <p:nvPr/>
        </p:nvSpPr>
        <p:spPr>
          <a:xfrm>
            <a:off x="655141" y="5370904"/>
            <a:ext cx="319398" cy="212144"/>
          </a:xfrm>
          <a:prstGeom prst="rect">
            <a:avLst/>
          </a:prstGeom>
          <a:solidFill>
            <a:srgbClr val="00B05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Rectangle 21"/>
          <p:cNvSpPr/>
          <p:nvPr/>
        </p:nvSpPr>
        <p:spPr>
          <a:xfrm>
            <a:off x="663095" y="5650664"/>
            <a:ext cx="319398" cy="225733"/>
          </a:xfrm>
          <a:prstGeom prst="rect">
            <a:avLst/>
          </a:prstGeom>
          <a:solidFill>
            <a:srgbClr val="00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Rectangle 22"/>
          <p:cNvSpPr/>
          <p:nvPr/>
        </p:nvSpPr>
        <p:spPr>
          <a:xfrm>
            <a:off x="663095" y="5899914"/>
            <a:ext cx="319398" cy="225733"/>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Rectangle 23"/>
          <p:cNvSpPr/>
          <p:nvPr/>
        </p:nvSpPr>
        <p:spPr>
          <a:xfrm>
            <a:off x="4618895" y="5093475"/>
            <a:ext cx="319398" cy="225733"/>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Rectangle 24"/>
          <p:cNvSpPr/>
          <p:nvPr/>
        </p:nvSpPr>
        <p:spPr>
          <a:xfrm>
            <a:off x="4618895" y="5413082"/>
            <a:ext cx="319398" cy="225733"/>
          </a:xfrm>
          <a:prstGeom prst="rect">
            <a:avLst/>
          </a:prstGeom>
          <a:solidFill>
            <a:srgbClr val="00B05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Rectangle 25"/>
          <p:cNvSpPr/>
          <p:nvPr/>
        </p:nvSpPr>
        <p:spPr>
          <a:xfrm>
            <a:off x="4618895" y="5718281"/>
            <a:ext cx="319398" cy="225733"/>
          </a:xfrm>
          <a:prstGeom prst="rect">
            <a:avLst/>
          </a:prstGeom>
          <a:solidFill>
            <a:srgbClr val="00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Rectangle 26"/>
          <p:cNvSpPr/>
          <p:nvPr/>
        </p:nvSpPr>
        <p:spPr>
          <a:xfrm>
            <a:off x="4618895" y="5982951"/>
            <a:ext cx="319398" cy="225733"/>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00495" y="1883885"/>
            <a:ext cx="3511745" cy="2187946"/>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7032" y="1883885"/>
            <a:ext cx="3568382" cy="2187946"/>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8663" y="1883885"/>
            <a:ext cx="3235037" cy="2222297"/>
          </a:xfrm>
          <a:prstGeom prst="rect">
            <a:avLst/>
          </a:prstGeom>
        </p:spPr>
      </p:pic>
      <p:sp>
        <p:nvSpPr>
          <p:cNvPr id="28" name="TextBox 27"/>
          <p:cNvSpPr txBox="1"/>
          <p:nvPr/>
        </p:nvSpPr>
        <p:spPr>
          <a:xfrm>
            <a:off x="200265" y="4311205"/>
            <a:ext cx="3811832"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Spooned and filled with cream cheese</a:t>
            </a:r>
            <a:endParaRPr kumimoji="0" lang="en-GB"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9" name="TextBox 28"/>
          <p:cNvSpPr txBox="1"/>
          <p:nvPr/>
        </p:nvSpPr>
        <p:spPr>
          <a:xfrm>
            <a:off x="4150451" y="4275942"/>
            <a:ext cx="3811832"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Piped and filled with cream cheese, ham and tomato</a:t>
            </a:r>
            <a:endParaRPr kumimoji="0" lang="en-GB"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0" name="TextBox 29"/>
          <p:cNvSpPr txBox="1"/>
          <p:nvPr/>
        </p:nvSpPr>
        <p:spPr>
          <a:xfrm>
            <a:off x="8340186" y="4221652"/>
            <a:ext cx="3811832"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Piped and filled with a homemade roux sauce, ham and tomato</a:t>
            </a:r>
            <a:endParaRPr kumimoji="0" lang="en-GB"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1" name="Rectangle 30"/>
          <p:cNvSpPr/>
          <p:nvPr/>
        </p:nvSpPr>
        <p:spPr>
          <a:xfrm rot="18686623">
            <a:off x="-29122" y="2218655"/>
            <a:ext cx="1703833" cy="383126"/>
          </a:xfrm>
          <a:prstGeom prst="rect">
            <a:avLst/>
          </a:prstGeom>
          <a:solidFill>
            <a:srgbClr val="C33D8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Low-medium</a:t>
            </a: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2" name="Rectangle 31"/>
          <p:cNvSpPr/>
          <p:nvPr/>
        </p:nvSpPr>
        <p:spPr>
          <a:xfrm rot="18686623">
            <a:off x="3748516" y="2184115"/>
            <a:ext cx="1703833" cy="383126"/>
          </a:xfrm>
          <a:prstGeom prst="rect">
            <a:avLst/>
          </a:prstGeom>
          <a:solidFill>
            <a:srgbClr val="C33D8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Medium</a:t>
            </a: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3" name="Rectangle 32"/>
          <p:cNvSpPr/>
          <p:nvPr/>
        </p:nvSpPr>
        <p:spPr>
          <a:xfrm rot="18686623">
            <a:off x="7817834" y="2184115"/>
            <a:ext cx="1703833" cy="383126"/>
          </a:xfrm>
          <a:prstGeom prst="rect">
            <a:avLst/>
          </a:prstGeom>
          <a:solidFill>
            <a:srgbClr val="C33D8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Medium-high</a:t>
            </a: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60453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69275" y="1563798"/>
            <a:ext cx="7985876" cy="720000"/>
          </a:xfrm>
        </p:spPr>
        <p:txBody>
          <a:bodyPr/>
          <a:lstStyle/>
          <a:p>
            <a:r>
              <a:rPr lang="en-US" sz="3400" dirty="0"/>
              <a:t>How complex are the recipes that your pupils make?</a:t>
            </a:r>
            <a:endParaRPr lang="en-GB" sz="3400" dirty="0"/>
          </a:p>
        </p:txBody>
      </p:sp>
      <p:sp>
        <p:nvSpPr>
          <p:cNvPr id="3" name="Subtitle 2"/>
          <p:cNvSpPr>
            <a:spLocks noGrp="1"/>
          </p:cNvSpPr>
          <p:nvPr>
            <p:ph type="subTitle" idx="1"/>
          </p:nvPr>
        </p:nvSpPr>
        <p:spPr>
          <a:xfrm>
            <a:off x="1169275" y="2571092"/>
            <a:ext cx="8736725" cy="3600000"/>
          </a:xfrm>
        </p:spPr>
        <p:txBody>
          <a:bodyPr/>
          <a:lstStyle/>
          <a:p>
            <a:pPr marL="0" indent="0">
              <a:buNone/>
            </a:pPr>
            <a:r>
              <a:rPr lang="en-US" sz="2000" dirty="0">
                <a:solidFill>
                  <a:prstClr val="black"/>
                </a:solidFill>
                <a:latin typeface="Arial" panose="020B0604020202020204" pitchFamily="34" charset="0"/>
                <a:cs typeface="Arial" panose="020B0604020202020204" pitchFamily="34" charset="0"/>
              </a:rPr>
              <a:t>A practical activity to get you, your colleagues and pupils thinking objectively:</a:t>
            </a:r>
          </a:p>
          <a:p>
            <a:r>
              <a:rPr lang="en-US" sz="2000" dirty="0">
                <a:solidFill>
                  <a:prstClr val="black"/>
                </a:solidFill>
                <a:latin typeface="Arial" panose="020B0604020202020204" pitchFamily="34" charset="0"/>
                <a:cs typeface="Arial" panose="020B0604020202020204" pitchFamily="34" charset="0"/>
              </a:rPr>
              <a:t>Working in pairs prepare three similar dishes, e.g. scrambled eggs, </a:t>
            </a:r>
            <a:r>
              <a:rPr lang="en-US" sz="2000" dirty="0" err="1">
                <a:solidFill>
                  <a:prstClr val="black"/>
                </a:solidFill>
                <a:latin typeface="Arial" panose="020B0604020202020204" pitchFamily="34" charset="0"/>
                <a:cs typeface="Arial" panose="020B0604020202020204" pitchFamily="34" charset="0"/>
              </a:rPr>
              <a:t>omelette</a:t>
            </a:r>
            <a:r>
              <a:rPr lang="en-US" sz="2000" dirty="0">
                <a:solidFill>
                  <a:prstClr val="black"/>
                </a:solidFill>
                <a:latin typeface="Arial" panose="020B0604020202020204" pitchFamily="34" charset="0"/>
                <a:cs typeface="Arial" panose="020B0604020202020204" pitchFamily="34" charset="0"/>
              </a:rPr>
              <a:t>, frittata</a:t>
            </a:r>
          </a:p>
          <a:p>
            <a:pPr marL="414337" lvl="1" indent="-285750" algn="l">
              <a:buFont typeface="Arial" panose="020B0604020202020204" pitchFamily="34" charset="0"/>
              <a:buChar char="•"/>
            </a:pPr>
            <a:r>
              <a:rPr lang="en-US" sz="2000" dirty="0">
                <a:latin typeface="Arial" panose="020B0604020202020204" pitchFamily="34" charset="0"/>
                <a:cs typeface="Arial" panose="020B0604020202020204" pitchFamily="34" charset="0"/>
              </a:rPr>
              <a:t>Identify the learning intent – teacher.</a:t>
            </a:r>
          </a:p>
          <a:p>
            <a:pPr marL="414337" lvl="1" indent="-285750" algn="l">
              <a:buFont typeface="Arial" panose="020B0604020202020204" pitchFamily="34" charset="0"/>
              <a:buChar char="•"/>
            </a:pPr>
            <a:r>
              <a:rPr lang="en-US" sz="2000" dirty="0">
                <a:latin typeface="Arial" panose="020B0604020202020204" pitchFamily="34" charset="0"/>
                <a:cs typeface="Arial" panose="020B0604020202020204" pitchFamily="34" charset="0"/>
              </a:rPr>
              <a:t>Role model good practice (hygiene, safety, skills) – teacher.</a:t>
            </a:r>
          </a:p>
          <a:p>
            <a:pPr marL="414337" lvl="1" indent="-285750" algn="l">
              <a:buFont typeface="Arial" panose="020B0604020202020204" pitchFamily="34" charset="0"/>
              <a:buChar char="•"/>
            </a:pPr>
            <a:r>
              <a:rPr lang="en-US" sz="2000" dirty="0">
                <a:latin typeface="Arial" panose="020B0604020202020204" pitchFamily="34" charset="0"/>
                <a:cs typeface="Arial" panose="020B0604020202020204" pitchFamily="34" charset="0"/>
              </a:rPr>
              <a:t>Consider how the recipes could be made in school (age/phase, individually, pairs or in a group) – teacher.</a:t>
            </a:r>
          </a:p>
          <a:p>
            <a:pPr marL="414337" lvl="1" indent="-285750" algn="l">
              <a:buFont typeface="Arial" panose="020B0604020202020204" pitchFamily="34" charset="0"/>
              <a:buChar char="•"/>
            </a:pPr>
            <a:r>
              <a:rPr lang="en-US" sz="2000" dirty="0">
                <a:solidFill>
                  <a:prstClr val="black"/>
                </a:solidFill>
                <a:latin typeface="Arial" panose="020B0604020202020204" pitchFamily="34" charset="0"/>
                <a:cs typeface="Arial" panose="020B0604020202020204" pitchFamily="34" charset="0"/>
              </a:rPr>
              <a:t>Identify practical food skills used – teacher and pupils.</a:t>
            </a:r>
          </a:p>
          <a:p>
            <a:pPr marL="414337" lvl="1" indent="-285750" algn="l">
              <a:buFont typeface="Arial" panose="020B0604020202020204" pitchFamily="34" charset="0"/>
              <a:buChar char="•"/>
            </a:pPr>
            <a:r>
              <a:rPr lang="en-US" sz="2000" dirty="0">
                <a:solidFill>
                  <a:prstClr val="black"/>
                </a:solidFill>
                <a:latin typeface="Arial" panose="020B0604020202020204" pitchFamily="34" charset="0"/>
                <a:cs typeface="Arial" panose="020B0604020202020204" pitchFamily="34" charset="0"/>
              </a:rPr>
              <a:t>Discuss key nutrition messages and functions of ingredients – teacher and pupils.</a:t>
            </a:r>
          </a:p>
          <a:p>
            <a:pPr marL="414337" lvl="1" indent="-285750" algn="l">
              <a:buFont typeface="Arial" panose="020B0604020202020204" pitchFamily="34" charset="0"/>
              <a:buChar char="•"/>
            </a:pPr>
            <a:r>
              <a:rPr lang="en-US" sz="2000" dirty="0">
                <a:solidFill>
                  <a:prstClr val="black"/>
                </a:solidFill>
                <a:latin typeface="Arial" panose="020B0604020202020204" pitchFamily="34" charset="0"/>
                <a:cs typeface="Arial" panose="020B0604020202020204" pitchFamily="34" charset="0"/>
              </a:rPr>
              <a:t>Suggest further developments (stretch and challenge/extend complexity) – teacher and pupils.</a:t>
            </a:r>
          </a:p>
          <a:p>
            <a:pPr marL="414337" lvl="1" indent="-285750" algn="l">
              <a:buFont typeface="Arial" panose="020B0604020202020204" pitchFamily="34" charset="0"/>
              <a:buChar char="•"/>
            </a:pPr>
            <a:r>
              <a:rPr lang="en-US" sz="2000" dirty="0">
                <a:solidFill>
                  <a:prstClr val="black"/>
                </a:solidFill>
                <a:latin typeface="Arial" panose="020B0604020202020204" pitchFamily="34" charset="0"/>
                <a:cs typeface="Arial" panose="020B0604020202020204" pitchFamily="34" charset="0"/>
              </a:rPr>
              <a:t>Suggest recipe complexity.</a:t>
            </a:r>
          </a:p>
          <a:p>
            <a:pPr marL="128587" lvl="1" algn="l"/>
            <a:endParaRPr lang="en-US" sz="2000" dirty="0">
              <a:solidFill>
                <a:prstClr val="black"/>
              </a:solidFill>
              <a:latin typeface="Arial" panose="020B0604020202020204" pitchFamily="34" charset="0"/>
              <a:cs typeface="Arial" panose="020B0604020202020204" pitchFamily="34" charset="0"/>
            </a:endParaRPr>
          </a:p>
          <a:p>
            <a:pPr marL="0" indent="0">
              <a:buNone/>
            </a:pPr>
            <a:endParaRPr lang="en-GB" dirty="0"/>
          </a:p>
        </p:txBody>
      </p:sp>
      <p:sp>
        <p:nvSpPr>
          <p:cNvPr id="4" name="TextBox 3"/>
          <p:cNvSpPr txBox="1"/>
          <p:nvPr/>
        </p:nvSpPr>
        <p:spPr>
          <a:xfrm>
            <a:off x="8992351" y="3265539"/>
            <a:ext cx="3069020" cy="1077218"/>
          </a:xfrm>
          <a:prstGeom prst="rect">
            <a:avLst/>
          </a:prstGeom>
          <a:noFill/>
          <a:ln w="25400">
            <a:solidFill>
              <a:srgbClr val="CD0D7B"/>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Remember: It is not about the recipe title, but what goes into the recipe, e.g. ingredients, skills, processes.</a:t>
            </a:r>
            <a:endParaRPr kumimoji="0" lang="en-GB"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5" name="TextBox 4"/>
          <p:cNvSpPr txBox="1"/>
          <p:nvPr/>
        </p:nvSpPr>
        <p:spPr>
          <a:xfrm>
            <a:off x="6270170" y="6171092"/>
            <a:ext cx="2517603" cy="523220"/>
          </a:xfrm>
          <a:prstGeom prst="rect">
            <a:avLst/>
          </a:prstGeom>
          <a:noFill/>
          <a:ln w="25400">
            <a:solidFill>
              <a:srgbClr val="CD0D7B"/>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 selection of recipes for this activity can be found </a:t>
            </a: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2"/>
              </a:rPr>
              <a:t>here</a:t>
            </a: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endPar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4933951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3400" dirty="0"/>
              <a:t>Using complexity rating activities for planning</a:t>
            </a:r>
            <a:endParaRPr lang="en-GB" sz="3400" dirty="0"/>
          </a:p>
        </p:txBody>
      </p:sp>
      <p:sp>
        <p:nvSpPr>
          <p:cNvPr id="3" name="Subtitle 2"/>
          <p:cNvSpPr>
            <a:spLocks noGrp="1"/>
          </p:cNvSpPr>
          <p:nvPr>
            <p:ph type="subTitle" idx="1"/>
          </p:nvPr>
        </p:nvSpPr>
        <p:spPr>
          <a:xfrm>
            <a:off x="1169276" y="2571092"/>
            <a:ext cx="4072575" cy="3600000"/>
          </a:xfrm>
        </p:spPr>
        <p:txBody>
          <a:bodyPr/>
          <a:lstStyle/>
          <a:p>
            <a:pPr marL="0" indent="0">
              <a:buNone/>
            </a:pPr>
            <a:r>
              <a:rPr lang="en-US" sz="2000" dirty="0">
                <a:solidFill>
                  <a:prstClr val="black"/>
                </a:solidFill>
                <a:latin typeface="Arial" panose="020B0604020202020204" pitchFamily="34" charset="0"/>
                <a:cs typeface="Arial" panose="020B0604020202020204" pitchFamily="34" charset="0"/>
              </a:rPr>
              <a:t>Use this type of activity:</a:t>
            </a:r>
          </a:p>
          <a:p>
            <a:pPr marL="0" indent="0">
              <a:buNone/>
            </a:pPr>
            <a:endParaRPr lang="en-US" sz="2000" dirty="0">
              <a:solidFill>
                <a:prstClr val="black"/>
              </a:solidFill>
              <a:latin typeface="Arial" panose="020B0604020202020204" pitchFamily="34" charset="0"/>
              <a:cs typeface="Arial" panose="020B0604020202020204" pitchFamily="34" charset="0"/>
            </a:endParaRPr>
          </a:p>
          <a:p>
            <a:r>
              <a:rPr lang="en-US" sz="2000" dirty="0">
                <a:solidFill>
                  <a:prstClr val="black"/>
                </a:solidFill>
                <a:latin typeface="Arial" panose="020B0604020202020204" pitchFamily="34" charset="0"/>
                <a:cs typeface="Arial" panose="020B0604020202020204" pitchFamily="34" charset="0"/>
              </a:rPr>
              <a:t>When planning Schemes of Work and lessons - either make the dishes or use recipes.</a:t>
            </a:r>
          </a:p>
          <a:p>
            <a:r>
              <a:rPr lang="en-US" sz="2000" dirty="0">
                <a:solidFill>
                  <a:prstClr val="black"/>
                </a:solidFill>
                <a:latin typeface="Arial" panose="020B0604020202020204" pitchFamily="34" charset="0"/>
                <a:cs typeface="Arial" panose="020B0604020202020204" pitchFamily="34" charset="0"/>
              </a:rPr>
              <a:t>With pupils to help them research, plan and trial in preparation for practical examinations.</a:t>
            </a:r>
          </a:p>
          <a:p>
            <a:endParaRPr lang="en-GB" dirty="0"/>
          </a:p>
        </p:txBody>
      </p:sp>
      <p:sp>
        <p:nvSpPr>
          <p:cNvPr id="6" name="TextBox 5"/>
          <p:cNvSpPr txBox="1"/>
          <p:nvPr/>
        </p:nvSpPr>
        <p:spPr>
          <a:xfrm>
            <a:off x="9506083" y="6171092"/>
            <a:ext cx="2260282"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2"/>
              </a:rPr>
              <a:t>Recipe review sheets</a:t>
            </a:r>
            <a:endPar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70959" y="2176789"/>
            <a:ext cx="4490142" cy="3150123"/>
          </a:xfrm>
          <a:prstGeom prst="rect">
            <a:avLst/>
          </a:prstGeom>
          <a:ln w="25400">
            <a:solidFill>
              <a:srgbClr val="CD0D7B"/>
            </a:solidFill>
          </a:ln>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16569" y="3678498"/>
            <a:ext cx="3989514" cy="2800371"/>
          </a:xfrm>
          <a:prstGeom prst="rect">
            <a:avLst/>
          </a:prstGeom>
          <a:ln w="25400">
            <a:solidFill>
              <a:srgbClr val="CD0D7B"/>
            </a:solidFill>
          </a:ln>
        </p:spPr>
      </p:pic>
    </p:spTree>
    <p:extLst>
      <p:ext uri="{BB962C8B-B14F-4D97-AF65-F5344CB8AC3E}">
        <p14:creationId xmlns:p14="http://schemas.microsoft.com/office/powerpoint/2010/main" val="18783203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3400" dirty="0"/>
              <a:t>What we have learnt at </a:t>
            </a:r>
            <a:r>
              <a:rPr lang="en-US" sz="3400" i="1" dirty="0"/>
              <a:t>Food – a fact of life</a:t>
            </a:r>
            <a:endParaRPr lang="en-GB" sz="3400" i="1" dirty="0"/>
          </a:p>
        </p:txBody>
      </p:sp>
      <p:sp>
        <p:nvSpPr>
          <p:cNvPr id="3" name="Subtitle 2"/>
          <p:cNvSpPr>
            <a:spLocks noGrp="1"/>
          </p:cNvSpPr>
          <p:nvPr>
            <p:ph type="subTitle" idx="1"/>
          </p:nvPr>
        </p:nvSpPr>
        <p:spPr>
          <a:xfrm>
            <a:off x="1169275" y="2472984"/>
            <a:ext cx="7995746" cy="3600000"/>
          </a:xfrm>
        </p:spPr>
        <p:txBody>
          <a:bodyPr/>
          <a:lstStyle/>
          <a:p>
            <a:pPr marL="0" indent="0">
              <a:buNone/>
            </a:pPr>
            <a:r>
              <a:rPr lang="en-US" sz="2000" b="1" dirty="0"/>
              <a:t>Practical food skills and recipe progression workshops – 2020/21</a:t>
            </a:r>
          </a:p>
          <a:p>
            <a:pPr marL="0" indent="0">
              <a:buNone/>
            </a:pPr>
            <a:endParaRPr lang="en-US" sz="2000" dirty="0"/>
          </a:p>
          <a:p>
            <a:pPr marL="0" indent="0">
              <a:buNone/>
            </a:pPr>
            <a:r>
              <a:rPr lang="en-US" sz="2000" dirty="0"/>
              <a:t>Three recipes made which exemplify key practical food skills and demonstrate progression in complexity.</a:t>
            </a:r>
          </a:p>
          <a:p>
            <a:pPr marL="0" indent="0">
              <a:buNone/>
            </a:pPr>
            <a:r>
              <a:rPr lang="en-US" sz="2000" i="1" dirty="0"/>
              <a:t>“I enjoyed the 'progression' aspect, it was very useful to see how one skill can be built on by using more complex recipes and incorporating additional skills. The conversation around differentiation was also very useful. “</a:t>
            </a:r>
            <a:endParaRPr lang="en-US" sz="2000" dirty="0"/>
          </a:p>
          <a:p>
            <a:pPr marL="0" indent="0">
              <a:buNone/>
            </a:pPr>
            <a:r>
              <a:rPr lang="en-US" sz="2000" i="1" dirty="0"/>
              <a:t>“I really enjoyed the recipe progression so you could clearly see how to first introduce a skill and how to further advance the recipe whilst still using the skill. “</a:t>
            </a:r>
            <a:endParaRPr lang="en-GB" sz="2000" i="1" dirty="0"/>
          </a:p>
        </p:txBody>
      </p:sp>
      <p:pic>
        <p:nvPicPr>
          <p:cNvPr id="4" name="Picture 3" descr="DSC01189"/>
          <p:cNvPicPr/>
          <p:nvPr/>
        </p:nvPicPr>
        <p:blipFill>
          <a:blip r:embed="rId2">
            <a:extLst>
              <a:ext uri="{28A0092B-C50C-407E-A947-70E740481C1C}">
                <a14:useLocalDpi xmlns:a14="http://schemas.microsoft.com/office/drawing/2010/main" val="0"/>
              </a:ext>
            </a:extLst>
          </a:blip>
          <a:srcRect l="9644" t="3224" r="3587" b="8395"/>
          <a:stretch>
            <a:fillRect/>
          </a:stretch>
        </p:blipFill>
        <p:spPr bwMode="auto">
          <a:xfrm>
            <a:off x="9871535" y="2216003"/>
            <a:ext cx="1887220" cy="1441450"/>
          </a:xfrm>
          <a:prstGeom prst="rect">
            <a:avLst/>
          </a:prstGeom>
          <a:noFill/>
          <a:ln w="25400">
            <a:solidFill>
              <a:srgbClr val="CD0D7B"/>
            </a:solidFill>
          </a:ln>
        </p:spPr>
      </p:pic>
      <p:pic>
        <p:nvPicPr>
          <p:cNvPr id="5" name="Picture 4" descr="DSC02523"/>
          <p:cNvPicPr/>
          <p:nvPr/>
        </p:nvPicPr>
        <p:blipFill>
          <a:blip r:embed="rId3">
            <a:extLst>
              <a:ext uri="{28A0092B-C50C-407E-A947-70E740481C1C}">
                <a14:useLocalDpi xmlns:a14="http://schemas.microsoft.com/office/drawing/2010/main" val="0"/>
              </a:ext>
            </a:extLst>
          </a:blip>
          <a:srcRect/>
          <a:stretch>
            <a:fillRect/>
          </a:stretch>
        </p:blipFill>
        <p:spPr bwMode="auto">
          <a:xfrm>
            <a:off x="9871535" y="3773214"/>
            <a:ext cx="1910563" cy="1282263"/>
          </a:xfrm>
          <a:prstGeom prst="rect">
            <a:avLst/>
          </a:prstGeom>
          <a:noFill/>
          <a:ln w="25400">
            <a:solidFill>
              <a:srgbClr val="CD0D7B"/>
            </a:solidFill>
          </a:ln>
        </p:spPr>
      </p:pic>
      <p:pic>
        <p:nvPicPr>
          <p:cNvPr id="6" name="Picture 5" descr="C:\Users\FMeek\Pictures\mini quiche (2).jpg"/>
          <p:cNvPicPr/>
          <p:nvPr/>
        </p:nvPicPr>
        <p:blipFill>
          <a:blip r:embed="rId4">
            <a:extLst>
              <a:ext uri="{28A0092B-C50C-407E-A947-70E740481C1C}">
                <a14:useLocalDpi xmlns:a14="http://schemas.microsoft.com/office/drawing/2010/main" val="0"/>
              </a:ext>
            </a:extLst>
          </a:blip>
          <a:srcRect/>
          <a:stretch>
            <a:fillRect/>
          </a:stretch>
        </p:blipFill>
        <p:spPr bwMode="auto">
          <a:xfrm>
            <a:off x="9596580" y="5171238"/>
            <a:ext cx="2437130" cy="1257300"/>
          </a:xfrm>
          <a:prstGeom prst="rect">
            <a:avLst/>
          </a:prstGeom>
          <a:noFill/>
          <a:ln w="25400">
            <a:solidFill>
              <a:srgbClr val="CD0D7B"/>
            </a:solidFill>
          </a:ln>
        </p:spPr>
      </p:pic>
    </p:spTree>
    <p:extLst>
      <p:ext uri="{BB962C8B-B14F-4D97-AF65-F5344CB8AC3E}">
        <p14:creationId xmlns:p14="http://schemas.microsoft.com/office/powerpoint/2010/main" val="10883358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3400" dirty="0"/>
              <a:t>What we have learnt at </a:t>
            </a:r>
            <a:r>
              <a:rPr lang="en-US" sz="3400" i="1" dirty="0"/>
              <a:t>Food – a fact of life</a:t>
            </a:r>
            <a:endParaRPr lang="en-GB" sz="3400" dirty="0"/>
          </a:p>
        </p:txBody>
      </p:sp>
      <p:sp>
        <p:nvSpPr>
          <p:cNvPr id="3" name="Subtitle 2"/>
          <p:cNvSpPr>
            <a:spLocks noGrp="1"/>
          </p:cNvSpPr>
          <p:nvPr>
            <p:ph type="subTitle" idx="1"/>
          </p:nvPr>
        </p:nvSpPr>
        <p:spPr>
          <a:xfrm>
            <a:off x="1169275" y="2571092"/>
            <a:ext cx="7383710" cy="3600000"/>
          </a:xfrm>
        </p:spPr>
        <p:txBody>
          <a:bodyPr/>
          <a:lstStyle/>
          <a:p>
            <a:pPr marL="0" indent="0">
              <a:buNone/>
            </a:pPr>
            <a:r>
              <a:rPr lang="en-US" sz="2000" b="1" dirty="0"/>
              <a:t>Rolls, pizza or fruit plait. What’s the learning intent?</a:t>
            </a:r>
            <a:r>
              <a:rPr lang="en-US" sz="2000" dirty="0"/>
              <a:t> </a:t>
            </a:r>
            <a:r>
              <a:rPr lang="en-US" sz="2000" b="1" dirty="0"/>
              <a:t>- 2019</a:t>
            </a:r>
          </a:p>
          <a:p>
            <a:pPr marL="0" indent="0">
              <a:buNone/>
            </a:pPr>
            <a:endParaRPr lang="en-GB" sz="2000" dirty="0"/>
          </a:p>
          <a:p>
            <a:pPr marL="0" indent="0">
              <a:buNone/>
            </a:pPr>
            <a:r>
              <a:rPr lang="en-US" sz="2000" dirty="0"/>
              <a:t>This session focused on understanding the learning intent of a number of recipes. The aim of which was to encourage teachers to more carefully consider why particular recipes are chosen and to ensure that the focus is the learning intent rather than the final outcome. </a:t>
            </a:r>
          </a:p>
          <a:p>
            <a:pPr marL="0" indent="0">
              <a:buNone/>
            </a:pPr>
            <a:r>
              <a:rPr lang="en-US" sz="2000" dirty="0"/>
              <a:t>For example, confidence and competence in temperature control (hob and oven) and shaping, forming and filling through making choux buns rather than the objective/intent to be ‘successfully making choux buns’. The complexity of the different recipes was also highlighted.</a:t>
            </a:r>
            <a:endParaRPr lang="en-GB" sz="2000" dirty="0"/>
          </a:p>
          <a:p>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38594" y="2134005"/>
            <a:ext cx="2582040" cy="1936530"/>
          </a:xfrm>
          <a:prstGeom prst="rect">
            <a:avLst/>
          </a:prstGeom>
          <a:ln w="25400">
            <a:solidFill>
              <a:srgbClr val="CD0D7B"/>
            </a:solidFill>
          </a:ln>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26604" y="4220328"/>
            <a:ext cx="2594030" cy="1945522"/>
          </a:xfrm>
          <a:prstGeom prst="rect">
            <a:avLst/>
          </a:prstGeom>
          <a:ln w="25400">
            <a:solidFill>
              <a:srgbClr val="CD0D7B"/>
            </a:solidFill>
          </a:ln>
        </p:spPr>
      </p:pic>
    </p:spTree>
    <p:extLst>
      <p:ext uri="{BB962C8B-B14F-4D97-AF65-F5344CB8AC3E}">
        <p14:creationId xmlns:p14="http://schemas.microsoft.com/office/powerpoint/2010/main" val="233028687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3400" dirty="0"/>
              <a:t>Resources to support planning </a:t>
            </a:r>
            <a:endParaRPr lang="en-GB" sz="3400" dirty="0"/>
          </a:p>
        </p:txBody>
      </p:sp>
      <p:pic>
        <p:nvPicPr>
          <p:cNvPr id="4" name="Picture 3"/>
          <p:cNvPicPr>
            <a:picLocks noChangeAspect="1"/>
          </p:cNvPicPr>
          <p:nvPr/>
        </p:nvPicPr>
        <p:blipFill>
          <a:blip r:embed="rId2"/>
          <a:stretch>
            <a:fillRect/>
          </a:stretch>
        </p:blipFill>
        <p:spPr>
          <a:xfrm>
            <a:off x="2448910" y="2282363"/>
            <a:ext cx="3087549" cy="4369849"/>
          </a:xfrm>
          <a:prstGeom prst="rect">
            <a:avLst/>
          </a:prstGeom>
          <a:ln w="22225">
            <a:solidFill>
              <a:srgbClr val="CD0D7B"/>
            </a:solidFill>
          </a:ln>
        </p:spPr>
      </p:pic>
      <p:pic>
        <p:nvPicPr>
          <p:cNvPr id="5" name="Picture 4"/>
          <p:cNvPicPr>
            <a:picLocks noChangeAspect="1"/>
          </p:cNvPicPr>
          <p:nvPr/>
        </p:nvPicPr>
        <p:blipFill>
          <a:blip r:embed="rId3"/>
          <a:stretch>
            <a:fillRect/>
          </a:stretch>
        </p:blipFill>
        <p:spPr>
          <a:xfrm>
            <a:off x="7409794" y="2182865"/>
            <a:ext cx="2104472" cy="3014347"/>
          </a:xfrm>
          <a:prstGeom prst="rect">
            <a:avLst/>
          </a:prstGeom>
          <a:ln w="22225">
            <a:solidFill>
              <a:srgbClr val="CD0D7B"/>
            </a:solidFill>
          </a:ln>
        </p:spPr>
      </p:pic>
      <p:pic>
        <p:nvPicPr>
          <p:cNvPr id="6" name="Picture 5"/>
          <p:cNvPicPr>
            <a:picLocks noChangeAspect="1"/>
          </p:cNvPicPr>
          <p:nvPr/>
        </p:nvPicPr>
        <p:blipFill>
          <a:blip r:embed="rId4"/>
          <a:stretch>
            <a:fillRect/>
          </a:stretch>
        </p:blipFill>
        <p:spPr>
          <a:xfrm>
            <a:off x="9698725" y="2163697"/>
            <a:ext cx="2135558" cy="3033515"/>
          </a:xfrm>
          <a:prstGeom prst="rect">
            <a:avLst/>
          </a:prstGeom>
          <a:ln w="22225">
            <a:solidFill>
              <a:srgbClr val="CD0D7B"/>
            </a:solidFill>
          </a:ln>
        </p:spPr>
      </p:pic>
      <p:sp>
        <p:nvSpPr>
          <p:cNvPr id="7" name="TextBox 6"/>
          <p:cNvSpPr txBox="1"/>
          <p:nvPr/>
        </p:nvSpPr>
        <p:spPr>
          <a:xfrm>
            <a:off x="8358254" y="5402317"/>
            <a:ext cx="4025462" cy="307777"/>
          </a:xfrm>
          <a:prstGeom prst="rect">
            <a:avLst/>
          </a:prstGeom>
          <a:noFill/>
        </p:spPr>
        <p:txBody>
          <a:bodyPr wrap="square" rtlCol="0">
            <a:spAutoFit/>
          </a:bodyPr>
          <a:lstStyle/>
          <a:p>
            <a:r>
              <a:rPr lang="en-US" sz="1400" dirty="0">
                <a:latin typeface="Arial" panose="020B0604020202020204" pitchFamily="34" charset="0"/>
                <a:cs typeface="Arial" panose="020B0604020202020204" pitchFamily="34" charset="0"/>
                <a:hlinkClick r:id="rId5"/>
              </a:rPr>
              <a:t>Pupil friendly versions are also available</a:t>
            </a:r>
            <a:r>
              <a:rPr lang="en-US" sz="1400" dirty="0">
                <a:latin typeface="Arial" panose="020B0604020202020204" pitchFamily="34" charset="0"/>
                <a:cs typeface="Arial" panose="020B0604020202020204" pitchFamily="34" charset="0"/>
              </a:rPr>
              <a:t> </a:t>
            </a:r>
            <a:endParaRPr lang="en-GB" sz="1400" dirty="0">
              <a:latin typeface="Arial" panose="020B0604020202020204" pitchFamily="34" charset="0"/>
              <a:cs typeface="Arial" panose="020B0604020202020204" pitchFamily="34" charset="0"/>
            </a:endParaRPr>
          </a:p>
        </p:txBody>
      </p:sp>
      <p:sp>
        <p:nvSpPr>
          <p:cNvPr id="8" name="Rounded Rectangular Callout 7"/>
          <p:cNvSpPr/>
          <p:nvPr/>
        </p:nvSpPr>
        <p:spPr>
          <a:xfrm>
            <a:off x="315310" y="3836276"/>
            <a:ext cx="1534511" cy="1113788"/>
          </a:xfrm>
          <a:prstGeom prst="wedgeRoundRectCallout">
            <a:avLst>
              <a:gd name="adj1" fmla="val 113414"/>
              <a:gd name="adj2" fmla="val -30043"/>
              <a:gd name="adj3" fmla="val 16667"/>
            </a:avLst>
          </a:prstGeom>
          <a:solidFill>
            <a:srgbClr val="CD0D7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atin typeface="Arial" panose="020B0604020202020204" pitchFamily="34" charset="0"/>
                <a:cs typeface="Arial" panose="020B0604020202020204" pitchFamily="34" charset="0"/>
              </a:rPr>
              <a:t>Practical food skill with description</a:t>
            </a:r>
            <a:endParaRPr lang="en-GB" sz="1600" dirty="0">
              <a:latin typeface="Arial" panose="020B0604020202020204" pitchFamily="34" charset="0"/>
              <a:cs typeface="Arial" panose="020B0604020202020204" pitchFamily="34" charset="0"/>
            </a:endParaRPr>
          </a:p>
        </p:txBody>
      </p:sp>
      <p:sp>
        <p:nvSpPr>
          <p:cNvPr id="9" name="Rounded Rectangular Callout 8"/>
          <p:cNvSpPr/>
          <p:nvPr/>
        </p:nvSpPr>
        <p:spPr>
          <a:xfrm>
            <a:off x="6011917" y="5402317"/>
            <a:ext cx="2186152" cy="1156138"/>
          </a:xfrm>
          <a:prstGeom prst="wedgeRoundRectCallout">
            <a:avLst>
              <a:gd name="adj1" fmla="val -110835"/>
              <a:gd name="adj2" fmla="val -41461"/>
              <a:gd name="adj3" fmla="val 16667"/>
            </a:avLst>
          </a:prstGeom>
          <a:solidFill>
            <a:srgbClr val="CD0D7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atin typeface="Arial" panose="020B0604020202020204" pitchFamily="34" charset="0"/>
                <a:cs typeface="Arial" panose="020B0604020202020204" pitchFamily="34" charset="0"/>
              </a:rPr>
              <a:t>Examples of how the practical food skill could be demonstrated</a:t>
            </a:r>
            <a:endParaRPr lang="en-GB"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994948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69276" y="1563798"/>
            <a:ext cx="9720000" cy="720000"/>
          </a:xfrm>
        </p:spPr>
        <p:txBody>
          <a:bodyPr/>
          <a:lstStyle/>
          <a:p>
            <a:r>
              <a:rPr lang="en-US" sz="3400" dirty="0"/>
              <a:t>Resources to support planning – 11-14 years</a:t>
            </a:r>
            <a:endParaRPr lang="en-GB" sz="340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78594" y="2184498"/>
            <a:ext cx="5675513" cy="3927815"/>
          </a:xfrm>
          <a:prstGeom prst="rect">
            <a:avLst/>
          </a:prstGeom>
          <a:ln w="25400">
            <a:solidFill>
              <a:srgbClr val="CD0D7B"/>
            </a:solidFill>
          </a:ln>
        </p:spPr>
      </p:pic>
      <p:sp>
        <p:nvSpPr>
          <p:cNvPr id="11" name="TextBox 10"/>
          <p:cNvSpPr txBox="1"/>
          <p:nvPr/>
        </p:nvSpPr>
        <p:spPr>
          <a:xfrm>
            <a:off x="714704" y="6291703"/>
            <a:ext cx="5649943"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3"/>
              </a:rPr>
              <a:t>Resources to support planning practical food skill progression</a:t>
            </a:r>
            <a:endPar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3" name="Rounded Rectangular Callout 12"/>
          <p:cNvSpPr/>
          <p:nvPr/>
        </p:nvSpPr>
        <p:spPr>
          <a:xfrm>
            <a:off x="714705" y="2376502"/>
            <a:ext cx="2081048" cy="1091911"/>
          </a:xfrm>
          <a:prstGeom prst="wedgeRoundRectCallout">
            <a:avLst>
              <a:gd name="adj1" fmla="val 97853"/>
              <a:gd name="adj2" fmla="val 56666"/>
              <a:gd name="adj3" fmla="val 16667"/>
            </a:avLst>
          </a:prstGeom>
          <a:solidFill>
            <a:srgbClr val="CD0D7B"/>
          </a:solidFill>
          <a:ln>
            <a:solidFill>
              <a:srgbClr val="CD0D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atin typeface="Arial" panose="020B0604020202020204" pitchFamily="34" charset="0"/>
                <a:cs typeface="Arial" panose="020B0604020202020204" pitchFamily="34" charset="0"/>
              </a:rPr>
              <a:t>Practical food skills that pupils should acquire, develop and secure</a:t>
            </a:r>
            <a:endParaRPr lang="en-GB" sz="1600" dirty="0">
              <a:latin typeface="Arial" panose="020B0604020202020204" pitchFamily="34" charset="0"/>
              <a:cs typeface="Arial" panose="020B0604020202020204" pitchFamily="34" charset="0"/>
            </a:endParaRPr>
          </a:p>
        </p:txBody>
      </p:sp>
      <p:sp>
        <p:nvSpPr>
          <p:cNvPr id="14" name="Rounded Rectangular Callout 13"/>
          <p:cNvSpPr/>
          <p:nvPr/>
        </p:nvSpPr>
        <p:spPr>
          <a:xfrm>
            <a:off x="9720729" y="2248146"/>
            <a:ext cx="2081048" cy="900836"/>
          </a:xfrm>
          <a:prstGeom prst="wedgeRoundRectCallout">
            <a:avLst>
              <a:gd name="adj1" fmla="val -118308"/>
              <a:gd name="adj2" fmla="val 94002"/>
              <a:gd name="adj3" fmla="val 16667"/>
            </a:avLst>
          </a:prstGeom>
          <a:solidFill>
            <a:srgbClr val="CD0D7B"/>
          </a:solidFill>
          <a:ln>
            <a:solidFill>
              <a:srgbClr val="CD0D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atin typeface="Arial" panose="020B0604020202020204" pitchFamily="34" charset="0"/>
                <a:cs typeface="Arial" panose="020B0604020202020204" pitchFamily="34" charset="0"/>
              </a:rPr>
              <a:t>Supporting notes</a:t>
            </a:r>
            <a:endParaRPr lang="en-GB" sz="1600" dirty="0">
              <a:latin typeface="Arial" panose="020B0604020202020204" pitchFamily="34" charset="0"/>
              <a:cs typeface="Arial" panose="020B0604020202020204" pitchFamily="34" charset="0"/>
            </a:endParaRPr>
          </a:p>
        </p:txBody>
      </p:sp>
      <p:sp>
        <p:nvSpPr>
          <p:cNvPr id="15" name="Rounded Rectangular Callout 14"/>
          <p:cNvSpPr/>
          <p:nvPr/>
        </p:nvSpPr>
        <p:spPr>
          <a:xfrm>
            <a:off x="814235" y="4391122"/>
            <a:ext cx="2081048" cy="1273954"/>
          </a:xfrm>
          <a:prstGeom prst="wedgeRoundRectCallout">
            <a:avLst>
              <a:gd name="adj1" fmla="val 138258"/>
              <a:gd name="adj2" fmla="val -61174"/>
              <a:gd name="adj3" fmla="val 16667"/>
            </a:avLst>
          </a:prstGeom>
          <a:solidFill>
            <a:srgbClr val="CD0D7B"/>
          </a:solidFill>
          <a:ln>
            <a:solidFill>
              <a:srgbClr val="CD0D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atin typeface="Arial" panose="020B0604020202020204" pitchFamily="34" charset="0"/>
                <a:cs typeface="Arial" panose="020B0604020202020204" pitchFamily="34" charset="0"/>
              </a:rPr>
              <a:t>Suggested recipe with </a:t>
            </a:r>
            <a:r>
              <a:rPr lang="en-US" sz="1600" dirty="0" err="1">
                <a:latin typeface="Arial" panose="020B0604020202020204" pitchFamily="34" charset="0"/>
                <a:cs typeface="Arial" panose="020B0604020202020204" pitchFamily="34" charset="0"/>
              </a:rPr>
              <a:t>weblink</a:t>
            </a:r>
            <a:r>
              <a:rPr lang="en-US" sz="1600" dirty="0">
                <a:latin typeface="Arial" panose="020B0604020202020204" pitchFamily="34" charset="0"/>
                <a:cs typeface="Arial" panose="020B0604020202020204" pitchFamily="34" charset="0"/>
              </a:rPr>
              <a:t> and practical food skills used</a:t>
            </a:r>
            <a:endParaRPr lang="en-GB" sz="1600" dirty="0">
              <a:latin typeface="Arial" panose="020B0604020202020204" pitchFamily="34" charset="0"/>
              <a:cs typeface="Arial" panose="020B0604020202020204" pitchFamily="34" charset="0"/>
            </a:endParaRPr>
          </a:p>
        </p:txBody>
      </p:sp>
      <p:sp>
        <p:nvSpPr>
          <p:cNvPr id="16" name="Rounded Rectangular Callout 15"/>
          <p:cNvSpPr/>
          <p:nvPr/>
        </p:nvSpPr>
        <p:spPr>
          <a:xfrm>
            <a:off x="9720729" y="4391121"/>
            <a:ext cx="2081048" cy="1189871"/>
          </a:xfrm>
          <a:prstGeom prst="wedgeRoundRectCallout">
            <a:avLst>
              <a:gd name="adj1" fmla="val -151642"/>
              <a:gd name="adj2" fmla="val 35934"/>
              <a:gd name="adj3" fmla="val 16667"/>
            </a:avLst>
          </a:prstGeom>
          <a:solidFill>
            <a:srgbClr val="CD0D7B"/>
          </a:solidFill>
          <a:ln>
            <a:solidFill>
              <a:srgbClr val="CD0D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atin typeface="Arial" panose="020B0604020202020204" pitchFamily="34" charset="0"/>
                <a:cs typeface="Arial" panose="020B0604020202020204" pitchFamily="34" charset="0"/>
              </a:rPr>
              <a:t>Suggestions to extend the complexity of the recipe</a:t>
            </a:r>
            <a:endParaRPr lang="en-GB"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5175961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3400" dirty="0"/>
              <a:t>Resources to support planning - 11-14 years</a:t>
            </a:r>
            <a:endParaRPr lang="en-GB" sz="3400" dirty="0"/>
          </a:p>
        </p:txBody>
      </p:sp>
      <p:pic>
        <p:nvPicPr>
          <p:cNvPr id="4" name="Picture 3"/>
          <p:cNvPicPr>
            <a:picLocks noChangeAspect="1"/>
          </p:cNvPicPr>
          <p:nvPr/>
        </p:nvPicPr>
        <p:blipFill>
          <a:blip r:embed="rId2"/>
          <a:stretch>
            <a:fillRect/>
          </a:stretch>
        </p:blipFill>
        <p:spPr>
          <a:xfrm>
            <a:off x="3153103" y="2127260"/>
            <a:ext cx="6286335" cy="4421013"/>
          </a:xfrm>
          <a:prstGeom prst="rect">
            <a:avLst/>
          </a:prstGeom>
          <a:ln w="25400">
            <a:solidFill>
              <a:srgbClr val="CD0D7B"/>
            </a:solidFill>
          </a:ln>
        </p:spPr>
      </p:pic>
      <p:sp>
        <p:nvSpPr>
          <p:cNvPr id="5" name="Rounded Rectangular Callout 4"/>
          <p:cNvSpPr/>
          <p:nvPr/>
        </p:nvSpPr>
        <p:spPr>
          <a:xfrm>
            <a:off x="578069" y="3962400"/>
            <a:ext cx="1734207" cy="872359"/>
          </a:xfrm>
          <a:prstGeom prst="wedgeRoundRectCallout">
            <a:avLst>
              <a:gd name="adj1" fmla="val 129470"/>
              <a:gd name="adj2" fmla="val 11898"/>
              <a:gd name="adj3" fmla="val 16667"/>
            </a:avLst>
          </a:prstGeom>
          <a:solidFill>
            <a:srgbClr val="CD0D7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atin typeface="Arial" panose="020B0604020202020204" pitchFamily="34" charset="0"/>
                <a:cs typeface="Arial" panose="020B0604020202020204" pitchFamily="34" charset="0"/>
              </a:rPr>
              <a:t>Recipe complexity criteria</a:t>
            </a:r>
            <a:endParaRPr lang="en-GB" sz="1600" dirty="0">
              <a:latin typeface="Arial" panose="020B0604020202020204" pitchFamily="34" charset="0"/>
              <a:cs typeface="Arial" panose="020B0604020202020204" pitchFamily="34" charset="0"/>
            </a:endParaRPr>
          </a:p>
        </p:txBody>
      </p:sp>
      <p:sp>
        <p:nvSpPr>
          <p:cNvPr id="6" name="Rounded Rectangular Callout 5"/>
          <p:cNvSpPr/>
          <p:nvPr/>
        </p:nvSpPr>
        <p:spPr>
          <a:xfrm>
            <a:off x="578069" y="5228897"/>
            <a:ext cx="1734207" cy="951186"/>
          </a:xfrm>
          <a:prstGeom prst="wedgeRoundRectCallout">
            <a:avLst>
              <a:gd name="adj1" fmla="val 133107"/>
              <a:gd name="adj2" fmla="val -17018"/>
              <a:gd name="adj3" fmla="val 16667"/>
            </a:avLst>
          </a:prstGeom>
          <a:solidFill>
            <a:srgbClr val="CD0D7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atin typeface="Arial" panose="020B0604020202020204" pitchFamily="34" charset="0"/>
                <a:cs typeface="Arial" panose="020B0604020202020204" pitchFamily="34" charset="0"/>
              </a:rPr>
              <a:t>Notes to support planning and progression</a:t>
            </a:r>
            <a:endParaRPr lang="en-GB" sz="1600" dirty="0">
              <a:latin typeface="Arial" panose="020B0604020202020204" pitchFamily="34" charset="0"/>
              <a:cs typeface="Arial" panose="020B0604020202020204" pitchFamily="34" charset="0"/>
            </a:endParaRPr>
          </a:p>
        </p:txBody>
      </p:sp>
      <p:sp>
        <p:nvSpPr>
          <p:cNvPr id="7" name="Rounded Rectangular Callout 6"/>
          <p:cNvSpPr/>
          <p:nvPr/>
        </p:nvSpPr>
        <p:spPr>
          <a:xfrm>
            <a:off x="9906000" y="4230414"/>
            <a:ext cx="1939159" cy="1213945"/>
          </a:xfrm>
          <a:prstGeom prst="wedgeRoundRectCallout">
            <a:avLst>
              <a:gd name="adj1" fmla="val -103257"/>
              <a:gd name="adj2" fmla="val 26356"/>
              <a:gd name="adj3" fmla="val 16667"/>
            </a:avLst>
          </a:prstGeom>
          <a:solidFill>
            <a:srgbClr val="CD0D7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atin typeface="Arial" panose="020B0604020202020204" pitchFamily="34" charset="0"/>
                <a:cs typeface="Arial" panose="020B0604020202020204" pitchFamily="34" charset="0"/>
              </a:rPr>
              <a:t>Recipe complexity rating for suggested recipes</a:t>
            </a:r>
            <a:endParaRPr lang="en-GB"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0432703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3400" dirty="0"/>
              <a:t>Resources to support planning – 11-14 years</a:t>
            </a:r>
            <a:endParaRPr lang="en-GB" sz="340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58814" y="2220896"/>
            <a:ext cx="6043448" cy="4263987"/>
          </a:xfrm>
          <a:prstGeom prst="rect">
            <a:avLst/>
          </a:prstGeom>
          <a:ln w="25400">
            <a:solidFill>
              <a:srgbClr val="CD0D7B"/>
            </a:solidFill>
          </a:ln>
        </p:spPr>
      </p:pic>
      <p:sp>
        <p:nvSpPr>
          <p:cNvPr id="8" name="Rounded Rectangular Callout 7"/>
          <p:cNvSpPr/>
          <p:nvPr/>
        </p:nvSpPr>
        <p:spPr>
          <a:xfrm>
            <a:off x="9479017" y="2674881"/>
            <a:ext cx="1860331" cy="1093076"/>
          </a:xfrm>
          <a:prstGeom prst="wedgeRoundRectCallout">
            <a:avLst>
              <a:gd name="adj1" fmla="val -137782"/>
              <a:gd name="adj2" fmla="val 25735"/>
              <a:gd name="adj3" fmla="val 16667"/>
            </a:avLst>
          </a:prstGeom>
          <a:solidFill>
            <a:srgbClr val="CD0D7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atin typeface="Arial" panose="020B0604020202020204" pitchFamily="34" charset="0"/>
                <a:cs typeface="Arial" panose="020B0604020202020204" pitchFamily="34" charset="0"/>
              </a:rPr>
              <a:t>Other suggestions – add your own here</a:t>
            </a:r>
            <a:endParaRPr lang="en-GB" sz="1600" dirty="0">
              <a:latin typeface="Arial" panose="020B0604020202020204" pitchFamily="34" charset="0"/>
              <a:cs typeface="Arial" panose="020B0604020202020204" pitchFamily="34" charset="0"/>
            </a:endParaRPr>
          </a:p>
        </p:txBody>
      </p:sp>
      <p:sp>
        <p:nvSpPr>
          <p:cNvPr id="9" name="Rounded Rectangular Callout 8"/>
          <p:cNvSpPr/>
          <p:nvPr/>
        </p:nvSpPr>
        <p:spPr>
          <a:xfrm>
            <a:off x="9501351" y="4698123"/>
            <a:ext cx="1860331" cy="1250732"/>
          </a:xfrm>
          <a:prstGeom prst="wedgeRoundRectCallout">
            <a:avLst>
              <a:gd name="adj1" fmla="val -113489"/>
              <a:gd name="adj2" fmla="val -42332"/>
              <a:gd name="adj3" fmla="val 16667"/>
            </a:avLst>
          </a:prstGeom>
          <a:solidFill>
            <a:srgbClr val="CD0D7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atin typeface="Arial" panose="020B0604020202020204" pitchFamily="34" charset="0"/>
                <a:cs typeface="Arial" panose="020B0604020202020204" pitchFamily="34" charset="0"/>
              </a:rPr>
              <a:t>How do recipes fit in with key nutrition messages?</a:t>
            </a:r>
            <a:endParaRPr lang="en-GB" sz="1600" dirty="0">
              <a:latin typeface="Arial" panose="020B0604020202020204" pitchFamily="34" charset="0"/>
              <a:cs typeface="Arial" panose="020B0604020202020204" pitchFamily="34" charset="0"/>
            </a:endParaRPr>
          </a:p>
        </p:txBody>
      </p:sp>
      <p:sp>
        <p:nvSpPr>
          <p:cNvPr id="10" name="Rounded Rectangular Callout 9"/>
          <p:cNvSpPr/>
          <p:nvPr/>
        </p:nvSpPr>
        <p:spPr>
          <a:xfrm>
            <a:off x="421728" y="2753709"/>
            <a:ext cx="1860331" cy="935421"/>
          </a:xfrm>
          <a:prstGeom prst="wedgeRoundRectCallout">
            <a:avLst>
              <a:gd name="adj1" fmla="val 88206"/>
              <a:gd name="adj2" fmla="val 917"/>
              <a:gd name="adj3" fmla="val 16667"/>
            </a:avLst>
          </a:prstGeom>
          <a:solidFill>
            <a:srgbClr val="CD0D7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atin typeface="Arial" panose="020B0604020202020204" pitchFamily="34" charset="0"/>
                <a:cs typeface="Arial" panose="020B0604020202020204" pitchFamily="34" charset="0"/>
              </a:rPr>
              <a:t>Learning intent: practical food skill</a:t>
            </a:r>
            <a:endParaRPr lang="en-GB" sz="1600" dirty="0">
              <a:latin typeface="Arial" panose="020B0604020202020204" pitchFamily="34" charset="0"/>
              <a:cs typeface="Arial" panose="020B0604020202020204" pitchFamily="34" charset="0"/>
            </a:endParaRPr>
          </a:p>
        </p:txBody>
      </p:sp>
      <p:sp>
        <p:nvSpPr>
          <p:cNvPr id="11" name="Rounded Rectangular Callout 10"/>
          <p:cNvSpPr/>
          <p:nvPr/>
        </p:nvSpPr>
        <p:spPr>
          <a:xfrm>
            <a:off x="315311" y="4682358"/>
            <a:ext cx="1966748" cy="1665890"/>
          </a:xfrm>
          <a:prstGeom prst="wedgeRoundRectCallout">
            <a:avLst>
              <a:gd name="adj1" fmla="val 114195"/>
              <a:gd name="adj2" fmla="val -24265"/>
              <a:gd name="adj3" fmla="val 16667"/>
            </a:avLst>
          </a:prstGeom>
          <a:solidFill>
            <a:srgbClr val="CD0D7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atin typeface="Arial" panose="020B0604020202020204" pitchFamily="34" charset="0"/>
                <a:cs typeface="Arial" panose="020B0604020202020204" pitchFamily="34" charset="0"/>
              </a:rPr>
              <a:t>Examples of recipes that could demonstrate practical skills/techniques</a:t>
            </a:r>
            <a:endParaRPr lang="en-GB"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416687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3400" dirty="0"/>
              <a:t>Learning intent and progression</a:t>
            </a:r>
            <a:endParaRPr lang="en-GB" sz="3400" dirty="0"/>
          </a:p>
        </p:txBody>
      </p:sp>
      <p:sp>
        <p:nvSpPr>
          <p:cNvPr id="3" name="Subtitle 2"/>
          <p:cNvSpPr>
            <a:spLocks noGrp="1"/>
          </p:cNvSpPr>
          <p:nvPr>
            <p:ph type="subTitle" idx="1"/>
          </p:nvPr>
        </p:nvSpPr>
        <p:spPr>
          <a:xfrm>
            <a:off x="1169276" y="2571092"/>
            <a:ext cx="4642945" cy="3600000"/>
          </a:xfrm>
        </p:spPr>
        <p:txBody>
          <a:bodyPr/>
          <a:lstStyle/>
          <a:p>
            <a:r>
              <a:rPr lang="en-US" sz="2000" dirty="0"/>
              <a:t>What does the curriculum say? How does it represent progression?</a:t>
            </a:r>
          </a:p>
          <a:p>
            <a:r>
              <a:rPr lang="en-US" sz="2000" dirty="0"/>
              <a:t>How do you interpret the curriculum into teaching? </a:t>
            </a:r>
          </a:p>
          <a:p>
            <a:r>
              <a:rPr lang="en-US" sz="2000" dirty="0"/>
              <a:t>What food skills, when and how?</a:t>
            </a:r>
          </a:p>
          <a:p>
            <a:r>
              <a:rPr lang="en-US" sz="2000" dirty="0"/>
              <a:t>What is food skill progression, isn’t spreading just spreading?</a:t>
            </a:r>
          </a:p>
          <a:p>
            <a:r>
              <a:rPr lang="en-US" sz="2000" dirty="0"/>
              <a:t>Get a new recipe book … let’s consider our modern world, full of diversity, and think about health too …</a:t>
            </a:r>
          </a:p>
          <a:p>
            <a:endParaRPr lang="en-US" sz="2000" dirty="0"/>
          </a:p>
          <a:p>
            <a:endParaRPr lang="en-GB" sz="2000" dirty="0"/>
          </a:p>
        </p:txBody>
      </p:sp>
      <p:pic>
        <p:nvPicPr>
          <p:cNvPr id="5" name="Picture 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320463" y="2283798"/>
            <a:ext cx="2518611" cy="3777916"/>
          </a:xfrm>
          <a:prstGeom prst="rect">
            <a:avLst/>
          </a:prstGeom>
        </p:spPr>
      </p:pic>
      <p:pic>
        <p:nvPicPr>
          <p:cNvPr id="6" name="Picture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364706" y="2283798"/>
            <a:ext cx="2535897" cy="3803846"/>
          </a:xfrm>
          <a:prstGeom prst="rect">
            <a:avLst/>
          </a:prstGeom>
        </p:spPr>
      </p:pic>
    </p:spTree>
    <p:extLst>
      <p:ext uri="{BB962C8B-B14F-4D97-AF65-F5344CB8AC3E}">
        <p14:creationId xmlns:p14="http://schemas.microsoft.com/office/powerpoint/2010/main" val="393586160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3400" dirty="0"/>
              <a:t>Resources to support planning</a:t>
            </a:r>
            <a:endParaRPr lang="en-GB" sz="34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03531" y="2144024"/>
            <a:ext cx="3195777" cy="4483628"/>
          </a:xfrm>
          <a:prstGeom prst="rect">
            <a:avLst/>
          </a:prstGeom>
          <a:ln w="25400">
            <a:solidFill>
              <a:srgbClr val="CD0D7B"/>
            </a:solidFill>
          </a:ln>
        </p:spPr>
      </p:pic>
      <p:sp>
        <p:nvSpPr>
          <p:cNvPr id="5" name="Rounded Rectangular Callout 4"/>
          <p:cNvSpPr/>
          <p:nvPr/>
        </p:nvSpPr>
        <p:spPr>
          <a:xfrm>
            <a:off x="9186041" y="2706414"/>
            <a:ext cx="2270234" cy="935420"/>
          </a:xfrm>
          <a:prstGeom prst="wedgeRoundRectCallout">
            <a:avLst>
              <a:gd name="adj1" fmla="val -140741"/>
              <a:gd name="adj2" fmla="val -11657"/>
              <a:gd name="adj3" fmla="val 16667"/>
            </a:avLst>
          </a:prstGeom>
          <a:solidFill>
            <a:srgbClr val="CD0D7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atin typeface="Arial" panose="020B0604020202020204" pitchFamily="34" charset="0"/>
                <a:cs typeface="Arial" panose="020B0604020202020204" pitchFamily="34" charset="0"/>
              </a:rPr>
              <a:t>Recipe ideas</a:t>
            </a:r>
            <a:endParaRPr lang="en-GB" sz="1600" dirty="0">
              <a:latin typeface="Arial" panose="020B0604020202020204" pitchFamily="34" charset="0"/>
              <a:cs typeface="Arial" panose="020B0604020202020204" pitchFamily="34" charset="0"/>
            </a:endParaRPr>
          </a:p>
        </p:txBody>
      </p:sp>
      <p:sp>
        <p:nvSpPr>
          <p:cNvPr id="6" name="Rounded Rectangular Callout 5"/>
          <p:cNvSpPr/>
          <p:nvPr/>
        </p:nvSpPr>
        <p:spPr>
          <a:xfrm>
            <a:off x="1634359" y="5144813"/>
            <a:ext cx="2270234" cy="935420"/>
          </a:xfrm>
          <a:prstGeom prst="wedgeRoundRectCallout">
            <a:avLst>
              <a:gd name="adj1" fmla="val 145834"/>
              <a:gd name="adj2" fmla="val -66714"/>
              <a:gd name="adj3" fmla="val 16667"/>
            </a:avLst>
          </a:prstGeom>
          <a:solidFill>
            <a:srgbClr val="CD0D7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atin typeface="Arial" panose="020B0604020202020204" pitchFamily="34" charset="0"/>
                <a:cs typeface="Arial" panose="020B0604020202020204" pitchFamily="34" charset="0"/>
              </a:rPr>
              <a:t>Key learning points</a:t>
            </a:r>
            <a:endParaRPr lang="en-GB" sz="1600" dirty="0">
              <a:latin typeface="Arial" panose="020B0604020202020204" pitchFamily="34" charset="0"/>
              <a:cs typeface="Arial" panose="020B0604020202020204" pitchFamily="34" charset="0"/>
            </a:endParaRPr>
          </a:p>
        </p:txBody>
      </p:sp>
      <p:sp>
        <p:nvSpPr>
          <p:cNvPr id="7" name="Rounded Rectangular Callout 6"/>
          <p:cNvSpPr/>
          <p:nvPr/>
        </p:nvSpPr>
        <p:spPr>
          <a:xfrm>
            <a:off x="1634359" y="2706414"/>
            <a:ext cx="2270234" cy="935420"/>
          </a:xfrm>
          <a:prstGeom prst="wedgeRoundRectCallout">
            <a:avLst>
              <a:gd name="adj1" fmla="val 115741"/>
              <a:gd name="adj2" fmla="val -1545"/>
              <a:gd name="adj3" fmla="val 16667"/>
            </a:avLst>
          </a:prstGeom>
          <a:solidFill>
            <a:srgbClr val="CD0D7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atin typeface="Arial" panose="020B0604020202020204" pitchFamily="34" charset="0"/>
                <a:cs typeface="Arial" panose="020B0604020202020204" pitchFamily="34" charset="0"/>
              </a:rPr>
              <a:t>Key knowledge</a:t>
            </a:r>
            <a:endParaRPr lang="en-GB"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5222649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3400" dirty="0"/>
              <a:t>Resources to support planning – GCSE </a:t>
            </a:r>
            <a:endParaRPr lang="en-GB" sz="34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26979" y="2305001"/>
            <a:ext cx="5670250" cy="3958362"/>
          </a:xfrm>
          <a:prstGeom prst="rect">
            <a:avLst/>
          </a:prstGeom>
          <a:ln w="25400">
            <a:solidFill>
              <a:srgbClr val="CD0D7B"/>
            </a:solidFill>
          </a:ln>
        </p:spPr>
      </p:pic>
      <p:sp>
        <p:nvSpPr>
          <p:cNvPr id="5" name="Rounded Rectangular Callout 4"/>
          <p:cNvSpPr/>
          <p:nvPr/>
        </p:nvSpPr>
        <p:spPr>
          <a:xfrm>
            <a:off x="472966" y="2469931"/>
            <a:ext cx="1702675" cy="945931"/>
          </a:xfrm>
          <a:prstGeom prst="wedgeRoundRectCallout">
            <a:avLst>
              <a:gd name="adj1" fmla="val 105710"/>
              <a:gd name="adj2" fmla="val 3611"/>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ounded Rectangular Callout 5"/>
          <p:cNvSpPr/>
          <p:nvPr/>
        </p:nvSpPr>
        <p:spPr>
          <a:xfrm>
            <a:off x="472966" y="4535214"/>
            <a:ext cx="1702675" cy="945931"/>
          </a:xfrm>
          <a:prstGeom prst="wedgeRoundRectCallout">
            <a:avLst>
              <a:gd name="adj1" fmla="val 149537"/>
              <a:gd name="adj2" fmla="val -36389"/>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ounded Rectangular Callout 6"/>
          <p:cNvSpPr/>
          <p:nvPr/>
        </p:nvSpPr>
        <p:spPr>
          <a:xfrm>
            <a:off x="9219445" y="2469931"/>
            <a:ext cx="1702675" cy="945931"/>
          </a:xfrm>
          <a:prstGeom prst="wedgeRoundRectCallout">
            <a:avLst>
              <a:gd name="adj1" fmla="val -128241"/>
              <a:gd name="adj2" fmla="val 48055"/>
              <a:gd name="adj3" fmla="val 16667"/>
            </a:avLst>
          </a:prstGeom>
          <a:solidFill>
            <a:srgbClr val="CD0D7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atin typeface="Arial" panose="020B0604020202020204" pitchFamily="34" charset="0"/>
                <a:cs typeface="Arial" panose="020B0604020202020204" pitchFamily="34" charset="0"/>
              </a:rPr>
              <a:t>Recipe suggestions</a:t>
            </a:r>
            <a:endParaRPr lang="en-GB" sz="1600" dirty="0">
              <a:latin typeface="Arial" panose="020B0604020202020204" pitchFamily="34" charset="0"/>
              <a:cs typeface="Arial" panose="020B0604020202020204" pitchFamily="34" charset="0"/>
            </a:endParaRPr>
          </a:p>
        </p:txBody>
      </p:sp>
      <p:sp>
        <p:nvSpPr>
          <p:cNvPr id="8" name="Rounded Rectangular Callout 7"/>
          <p:cNvSpPr/>
          <p:nvPr/>
        </p:nvSpPr>
        <p:spPr>
          <a:xfrm>
            <a:off x="9186600" y="3601995"/>
            <a:ext cx="1735520" cy="1133949"/>
          </a:xfrm>
          <a:prstGeom prst="wedgeRoundRectCallout">
            <a:avLst>
              <a:gd name="adj1" fmla="val -122685"/>
              <a:gd name="adj2" fmla="val -59722"/>
              <a:gd name="adj3" fmla="val 16667"/>
            </a:avLst>
          </a:prstGeom>
          <a:solidFill>
            <a:srgbClr val="CD0D7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atin typeface="Arial" panose="020B0604020202020204" pitchFamily="34" charset="0"/>
                <a:cs typeface="Arial" panose="020B0604020202020204" pitchFamily="34" charset="0"/>
              </a:rPr>
              <a:t>How do recipes fit in with key nutrition messages?</a:t>
            </a:r>
            <a:endParaRPr lang="en-GB" sz="1600" dirty="0">
              <a:latin typeface="Arial" panose="020B0604020202020204" pitchFamily="34" charset="0"/>
              <a:cs typeface="Arial" panose="020B0604020202020204" pitchFamily="34" charset="0"/>
            </a:endParaRPr>
          </a:p>
        </p:txBody>
      </p:sp>
      <p:sp>
        <p:nvSpPr>
          <p:cNvPr id="9" name="Rounded Rectangular Callout 8"/>
          <p:cNvSpPr/>
          <p:nvPr/>
        </p:nvSpPr>
        <p:spPr>
          <a:xfrm>
            <a:off x="9186600" y="5008178"/>
            <a:ext cx="1702675" cy="945931"/>
          </a:xfrm>
          <a:prstGeom prst="wedgeRoundRectCallout">
            <a:avLst>
              <a:gd name="adj1" fmla="val -113426"/>
              <a:gd name="adj2" fmla="val -93056"/>
              <a:gd name="adj3" fmla="val 16667"/>
            </a:avLst>
          </a:prstGeom>
          <a:solidFill>
            <a:srgbClr val="CD0D7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atin typeface="Arial" panose="020B0604020202020204" pitchFamily="34" charset="0"/>
                <a:cs typeface="Arial" panose="020B0604020202020204" pitchFamily="34" charset="0"/>
              </a:rPr>
              <a:t>Notes from GCSE content</a:t>
            </a:r>
            <a:endParaRPr lang="en-GB" sz="1600" dirty="0">
              <a:latin typeface="Arial" panose="020B0604020202020204" pitchFamily="34" charset="0"/>
              <a:cs typeface="Arial" panose="020B0604020202020204" pitchFamily="34" charset="0"/>
            </a:endParaRPr>
          </a:p>
        </p:txBody>
      </p:sp>
      <p:sp>
        <p:nvSpPr>
          <p:cNvPr id="10" name="Rounded Rectangular Callout 9"/>
          <p:cNvSpPr/>
          <p:nvPr/>
        </p:nvSpPr>
        <p:spPr>
          <a:xfrm>
            <a:off x="472966" y="2469930"/>
            <a:ext cx="1702675" cy="945931"/>
          </a:xfrm>
          <a:prstGeom prst="wedgeRoundRectCallout">
            <a:avLst>
              <a:gd name="adj1" fmla="val 116204"/>
              <a:gd name="adj2" fmla="val 4722"/>
              <a:gd name="adj3" fmla="val 16667"/>
            </a:avLst>
          </a:prstGeom>
          <a:solidFill>
            <a:srgbClr val="CD0D7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atin typeface="Arial" panose="020B0604020202020204" pitchFamily="34" charset="0"/>
                <a:cs typeface="Arial" panose="020B0604020202020204" pitchFamily="34" charset="0"/>
              </a:rPr>
              <a:t>Skill group</a:t>
            </a:r>
            <a:endParaRPr lang="en-GB" sz="1600" dirty="0">
              <a:latin typeface="Arial" panose="020B0604020202020204" pitchFamily="34" charset="0"/>
              <a:cs typeface="Arial" panose="020B0604020202020204" pitchFamily="34" charset="0"/>
            </a:endParaRPr>
          </a:p>
        </p:txBody>
      </p:sp>
      <p:sp>
        <p:nvSpPr>
          <p:cNvPr id="11" name="Rounded Rectangular Callout 10"/>
          <p:cNvSpPr/>
          <p:nvPr/>
        </p:nvSpPr>
        <p:spPr>
          <a:xfrm>
            <a:off x="472966" y="4535213"/>
            <a:ext cx="1702675" cy="945931"/>
          </a:xfrm>
          <a:prstGeom prst="wedgeRoundRectCallout">
            <a:avLst>
              <a:gd name="adj1" fmla="val 149537"/>
              <a:gd name="adj2" fmla="val -36389"/>
              <a:gd name="adj3" fmla="val 16667"/>
            </a:avLst>
          </a:prstGeom>
          <a:solidFill>
            <a:srgbClr val="CD0D7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atin typeface="Arial" panose="020B0604020202020204" pitchFamily="34" charset="0"/>
                <a:cs typeface="Arial" panose="020B0604020202020204" pitchFamily="34" charset="0"/>
              </a:rPr>
              <a:t>Techniques</a:t>
            </a:r>
            <a:endParaRPr lang="en-GB"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6876522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3400" dirty="0"/>
              <a:t>Pupil resources</a:t>
            </a:r>
            <a:endParaRPr lang="en-GB" sz="34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08330" y="1950057"/>
            <a:ext cx="2921875" cy="4290107"/>
          </a:xfrm>
          <a:prstGeom prst="rect">
            <a:avLst/>
          </a:prstGeom>
          <a:ln w="25400">
            <a:solidFill>
              <a:srgbClr val="CD0D7B"/>
            </a:solidFill>
          </a:ln>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81845" y="1656537"/>
            <a:ext cx="3208539" cy="4583627"/>
          </a:xfrm>
          <a:prstGeom prst="rect">
            <a:avLst/>
          </a:prstGeom>
          <a:ln w="25400">
            <a:solidFill>
              <a:srgbClr val="CD0D7B"/>
            </a:solidFill>
          </a:ln>
        </p:spPr>
      </p:pic>
      <p:pic>
        <p:nvPicPr>
          <p:cNvPr id="6" name="Picture 5"/>
          <p:cNvPicPr>
            <a:picLocks noChangeAspect="1"/>
          </p:cNvPicPr>
          <p:nvPr/>
        </p:nvPicPr>
        <p:blipFill>
          <a:blip r:embed="rId4"/>
          <a:stretch>
            <a:fillRect/>
          </a:stretch>
        </p:blipFill>
        <p:spPr>
          <a:xfrm>
            <a:off x="1555531" y="2283797"/>
            <a:ext cx="2701159" cy="3956367"/>
          </a:xfrm>
          <a:prstGeom prst="rect">
            <a:avLst/>
          </a:prstGeom>
          <a:ln w="25400">
            <a:solidFill>
              <a:srgbClr val="CD0D7B"/>
            </a:solidFill>
          </a:ln>
        </p:spPr>
      </p:pic>
    </p:spTree>
    <p:extLst>
      <p:ext uri="{BB962C8B-B14F-4D97-AF65-F5344CB8AC3E}">
        <p14:creationId xmlns:p14="http://schemas.microsoft.com/office/powerpoint/2010/main" val="422724698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3400" dirty="0"/>
              <a:t>Resources to support complexity rating</a:t>
            </a:r>
            <a:endParaRPr lang="en-GB" sz="34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3128" y="2210020"/>
            <a:ext cx="2283700" cy="3283431"/>
          </a:xfrm>
          <a:prstGeom prst="rect">
            <a:avLst/>
          </a:prstGeom>
          <a:ln w="25400">
            <a:solidFill>
              <a:srgbClr val="CD0D7B"/>
            </a:solidFill>
          </a:ln>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59550" y="2210020"/>
            <a:ext cx="2276133" cy="3264071"/>
          </a:xfrm>
          <a:prstGeom prst="rect">
            <a:avLst/>
          </a:prstGeom>
          <a:ln w="25400">
            <a:solidFill>
              <a:srgbClr val="CD0D7B"/>
            </a:solidFill>
          </a:ln>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29537" y="2210020"/>
            <a:ext cx="2274167" cy="3254412"/>
          </a:xfrm>
          <a:prstGeom prst="rect">
            <a:avLst/>
          </a:prstGeom>
          <a:ln w="25400">
            <a:solidFill>
              <a:srgbClr val="CD0D7B"/>
            </a:solidFill>
          </a:ln>
        </p:spPr>
      </p:pic>
      <p:pic>
        <p:nvPicPr>
          <p:cNvPr id="7" name="Picture 6"/>
          <p:cNvPicPr>
            <a:picLocks noChangeAspect="1"/>
          </p:cNvPicPr>
          <p:nvPr/>
        </p:nvPicPr>
        <p:blipFill>
          <a:blip r:embed="rId5"/>
          <a:stretch>
            <a:fillRect/>
          </a:stretch>
        </p:blipFill>
        <p:spPr>
          <a:xfrm>
            <a:off x="8747181" y="2150893"/>
            <a:ext cx="3171386" cy="1767912"/>
          </a:xfrm>
          <a:prstGeom prst="rect">
            <a:avLst/>
          </a:prstGeom>
          <a:ln w="25400">
            <a:solidFill>
              <a:srgbClr val="CD0D7B"/>
            </a:solidFill>
          </a:ln>
        </p:spPr>
      </p:pic>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546029" y="4083034"/>
            <a:ext cx="1576639" cy="2317765"/>
          </a:xfrm>
          <a:prstGeom prst="rect">
            <a:avLst/>
          </a:prstGeom>
          <a:ln w="25400">
            <a:solidFill>
              <a:srgbClr val="CD0D7B"/>
            </a:solidFill>
          </a:ln>
        </p:spPr>
      </p:pic>
      <p:sp>
        <p:nvSpPr>
          <p:cNvPr id="9" name="TextBox 8"/>
          <p:cNvSpPr txBox="1"/>
          <p:nvPr/>
        </p:nvSpPr>
        <p:spPr>
          <a:xfrm>
            <a:off x="605705" y="6246910"/>
            <a:ext cx="7669161"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Instructions to run a recipe complexity activity and a selection of recipes can be found </a:t>
            </a: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7"/>
              </a:rPr>
              <a:t>here</a:t>
            </a: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endPar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205544" y="4505900"/>
            <a:ext cx="1870294" cy="1312821"/>
          </a:xfrm>
          <a:prstGeom prst="rect">
            <a:avLst/>
          </a:prstGeom>
          <a:ln w="25400">
            <a:solidFill>
              <a:srgbClr val="CD0D7B"/>
            </a:solidFill>
          </a:ln>
        </p:spPr>
      </p:pic>
    </p:spTree>
    <p:extLst>
      <p:ext uri="{BB962C8B-B14F-4D97-AF65-F5344CB8AC3E}">
        <p14:creationId xmlns:p14="http://schemas.microsoft.com/office/powerpoint/2010/main" val="197007835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11138" y="1532390"/>
            <a:ext cx="9720000" cy="720000"/>
          </a:xfrm>
        </p:spPr>
        <p:txBody>
          <a:bodyPr/>
          <a:lstStyle/>
          <a:p>
            <a:r>
              <a:rPr lang="en-US" sz="3400" dirty="0">
                <a:latin typeface="Arial"/>
                <a:cs typeface="Arial"/>
              </a:rPr>
              <a:t>Further training</a:t>
            </a:r>
            <a:endParaRPr lang="en-US" sz="3400" dirty="0"/>
          </a:p>
        </p:txBody>
      </p:sp>
      <p:sp>
        <p:nvSpPr>
          <p:cNvPr id="3" name="Subtitle 2"/>
          <p:cNvSpPr>
            <a:spLocks noGrp="1"/>
          </p:cNvSpPr>
          <p:nvPr>
            <p:ph type="subTitle" idx="1"/>
          </p:nvPr>
        </p:nvSpPr>
        <p:spPr>
          <a:xfrm>
            <a:off x="1011138" y="2360480"/>
            <a:ext cx="7008255" cy="1324194"/>
          </a:xfrm>
        </p:spPr>
        <p:txBody>
          <a:bodyPr/>
          <a:lstStyle/>
          <a:p>
            <a:pPr marL="0" indent="0">
              <a:buNone/>
            </a:pPr>
            <a:r>
              <a:rPr lang="en-US" sz="2000" dirty="0">
                <a:hlinkClick r:id="rId3"/>
              </a:rPr>
              <a:t>Virtual practical workshops </a:t>
            </a:r>
            <a:r>
              <a:rPr lang="en-US" sz="2000" dirty="0"/>
              <a:t>– shorter lessons – 9 October and 4 December at 9am </a:t>
            </a:r>
            <a:endParaRPr lang="en-US" sz="2000" dirty="0">
              <a:hlinkClick r:id="rId4"/>
            </a:endParaRPr>
          </a:p>
          <a:p>
            <a:pPr marL="0" indent="0">
              <a:buNone/>
            </a:pPr>
            <a:r>
              <a:rPr lang="en-US" sz="2000" dirty="0">
                <a:hlinkClick r:id="rId5"/>
              </a:rPr>
              <a:t>FFL 30</a:t>
            </a:r>
            <a:r>
              <a:rPr lang="en-US" sz="2000" baseline="30000" dirty="0">
                <a:hlinkClick r:id="rId5"/>
              </a:rPr>
              <a:t>th</a:t>
            </a:r>
            <a:r>
              <a:rPr lang="en-US" sz="2000" dirty="0">
                <a:hlinkClick r:id="rId5"/>
              </a:rPr>
              <a:t> anniversary conference </a:t>
            </a:r>
            <a:r>
              <a:rPr lang="en-US" sz="2000" dirty="0"/>
              <a:t>– Saturday 13 November at 9am</a:t>
            </a:r>
          </a:p>
          <a:p>
            <a:pPr marL="0" indent="0">
              <a:buNone/>
            </a:pPr>
            <a:r>
              <a:rPr lang="en-US" sz="2000" dirty="0">
                <a:hlinkClick r:id="rId6"/>
              </a:rPr>
              <a:t>Practical food skills, cooking and food waste </a:t>
            </a:r>
            <a:r>
              <a:rPr lang="en-US" sz="2000" dirty="0"/>
              <a:t>– 8 December at 4.30pm</a:t>
            </a:r>
          </a:p>
          <a:p>
            <a:pPr marL="0" indent="0">
              <a:buNone/>
            </a:pPr>
            <a:endParaRPr lang="en-US" sz="2000" dirty="0"/>
          </a:p>
          <a:p>
            <a:pPr marL="0" indent="0">
              <a:buNone/>
            </a:pPr>
            <a:r>
              <a:rPr lang="en-US" sz="2000" b="1" dirty="0"/>
              <a:t>To come in 2022!</a:t>
            </a:r>
          </a:p>
          <a:p>
            <a:r>
              <a:rPr lang="en-US" sz="2000" dirty="0"/>
              <a:t>Virtual practical workshops: Food science and food skills – practical applications – </a:t>
            </a:r>
            <a:r>
              <a:rPr lang="en-US" sz="2000" dirty="0">
                <a:hlinkClick r:id="rId7"/>
              </a:rPr>
              <a:t>15 January </a:t>
            </a:r>
            <a:r>
              <a:rPr lang="en-US" sz="2000" dirty="0"/>
              <a:t>and </a:t>
            </a:r>
            <a:r>
              <a:rPr lang="en-US" sz="2000" dirty="0">
                <a:hlinkClick r:id="rId8"/>
              </a:rPr>
              <a:t>9 February </a:t>
            </a:r>
            <a:endParaRPr lang="en-US" sz="2000" dirty="0"/>
          </a:p>
          <a:p>
            <a:r>
              <a:rPr lang="en-US" sz="2000" dirty="0"/>
              <a:t>Food presentation and styling webinar – 12 January </a:t>
            </a:r>
          </a:p>
          <a:p>
            <a:r>
              <a:rPr lang="en-US" sz="2000" dirty="0"/>
              <a:t>Careers in food with Tasty Careers webinar – 9 March</a:t>
            </a:r>
            <a:endParaRPr lang="en-US" sz="2000" dirty="0">
              <a:hlinkClick r:id="rId4"/>
            </a:endParaRPr>
          </a:p>
          <a:p>
            <a:pPr marL="0" indent="0">
              <a:buNone/>
            </a:pPr>
            <a:endParaRPr lang="en-US" sz="2000" dirty="0"/>
          </a:p>
          <a:p>
            <a:pPr marL="0" indent="0">
              <a:buNone/>
            </a:pPr>
            <a:endParaRPr lang="en-GB" sz="2000" b="1" dirty="0"/>
          </a:p>
        </p:txBody>
      </p:sp>
      <p:sp>
        <p:nvSpPr>
          <p:cNvPr id="4" name="TextBox 3">
            <a:extLst>
              <a:ext uri="{FF2B5EF4-FFF2-40B4-BE49-F238E27FC236}">
                <a16:creationId xmlns:a16="http://schemas.microsoft.com/office/drawing/2014/main" id="{CDF91413-3B54-4DB6-A2FF-673285B56560}"/>
              </a:ext>
            </a:extLst>
          </p:cNvPr>
          <p:cNvSpPr txBox="1"/>
          <p:nvPr/>
        </p:nvSpPr>
        <p:spPr>
          <a:xfrm>
            <a:off x="8322905" y="1991166"/>
            <a:ext cx="3285460" cy="1477328"/>
          </a:xfrm>
          <a:prstGeom prst="rect">
            <a:avLst/>
          </a:prstGeom>
          <a:noFill/>
          <a:ln w="25400">
            <a:solidFill>
              <a:srgbClr val="CA6698"/>
            </a:solidFill>
          </a:ln>
        </p:spPr>
        <p:txBody>
          <a:bodyPr wrap="square" rtlCol="0">
            <a:spAutoFit/>
          </a:bodyPr>
          <a:lstStyle/>
          <a:p>
            <a:r>
              <a:rPr lang="en-US" dirty="0">
                <a:latin typeface="Arial" panose="020B0604020202020204" pitchFamily="34" charset="0"/>
                <a:cs typeface="Arial" panose="020B0604020202020204" pitchFamily="34" charset="0"/>
              </a:rPr>
              <a:t>To find out more and to book, go to: </a:t>
            </a:r>
            <a:r>
              <a:rPr lang="en-GB" dirty="0">
                <a:latin typeface="Arial" panose="020B0604020202020204" pitchFamily="34" charset="0"/>
                <a:cs typeface="Arial" panose="020B0604020202020204" pitchFamily="34" charset="0"/>
                <a:hlinkClick r:id="rId9"/>
              </a:rPr>
              <a:t>https://www.foodafactoflife.org.uk/training/</a:t>
            </a:r>
            <a:r>
              <a:rPr lang="en-GB" dirty="0">
                <a:latin typeface="Arial" panose="020B0604020202020204" pitchFamily="34" charset="0"/>
                <a:cs typeface="Arial" panose="020B0604020202020204" pitchFamily="34" charset="0"/>
              </a:rPr>
              <a:t> </a:t>
            </a:r>
          </a:p>
          <a:p>
            <a:endParaRPr lang="en-US" dirty="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CE933601-F0A6-49B8-8530-3BA418D676E4}"/>
              </a:ext>
            </a:extLst>
          </p:cNvPr>
          <p:cNvSpPr txBox="1"/>
          <p:nvPr/>
        </p:nvSpPr>
        <p:spPr>
          <a:xfrm>
            <a:off x="8322905" y="3684674"/>
            <a:ext cx="3285460" cy="1754326"/>
          </a:xfrm>
          <a:prstGeom prst="rect">
            <a:avLst/>
          </a:prstGeom>
          <a:noFill/>
          <a:ln w="25400">
            <a:solidFill>
              <a:srgbClr val="CA6698"/>
            </a:solidFill>
          </a:ln>
        </p:spPr>
        <p:txBody>
          <a:bodyPr wrap="square" rtlCol="0">
            <a:spAutoFit/>
          </a:bodyPr>
          <a:lstStyle/>
          <a:p>
            <a:r>
              <a:rPr lang="en-US" dirty="0">
                <a:latin typeface="Arial" panose="020B0604020202020204" pitchFamily="34" charset="0"/>
                <a:cs typeface="Arial" panose="020B0604020202020204" pitchFamily="34" charset="0"/>
              </a:rPr>
              <a:t>More PPD information, support and newsletter sign-up: </a:t>
            </a:r>
            <a:r>
              <a:rPr lang="en-GB" dirty="0">
                <a:latin typeface="Arial" panose="020B0604020202020204" pitchFamily="34" charset="0"/>
                <a:cs typeface="Arial" panose="020B0604020202020204" pitchFamily="34" charset="0"/>
                <a:hlinkClick r:id="rId10"/>
              </a:rPr>
              <a:t>https://www.foodafactoflife.org.uk/professional-development/</a:t>
            </a:r>
            <a:endParaRPr lang="en-GB"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sp>
        <p:nvSpPr>
          <p:cNvPr id="6" name="Subtitle 2">
            <a:extLst>
              <a:ext uri="{FF2B5EF4-FFF2-40B4-BE49-F238E27FC236}">
                <a16:creationId xmlns:a16="http://schemas.microsoft.com/office/drawing/2014/main" id="{3E3998CA-6DDA-45E3-BD0E-D5C3BCAAE32A}"/>
              </a:ext>
            </a:extLst>
          </p:cNvPr>
          <p:cNvSpPr txBox="1">
            <a:spLocks/>
          </p:cNvSpPr>
          <p:nvPr/>
        </p:nvSpPr>
        <p:spPr>
          <a:xfrm>
            <a:off x="680821" y="4163087"/>
            <a:ext cx="11119924" cy="2259441"/>
          </a:xfrm>
          <a:prstGeom prst="rect">
            <a:avLst/>
          </a:prstGeom>
        </p:spPr>
        <p:txBody>
          <a:bodyPr lIns="0" tIns="0" rIns="0" bIns="0" numCol="1" anchor="t"/>
          <a:lstStyle>
            <a:lvl1pPr marL="214313" indent="-214313" algn="l" defTabSz="685800" rtl="0" eaLnBrk="1" latinLnBrk="0" hangingPunct="1">
              <a:lnSpc>
                <a:spcPct val="90000"/>
              </a:lnSpc>
              <a:spcBef>
                <a:spcPts val="750"/>
              </a:spcBef>
              <a:buSzPct val="90000"/>
              <a:buFont typeface="Arial" charset="0"/>
              <a:buChar char="•"/>
              <a:defRPr sz="1350" b="0" i="0" kern="1200">
                <a:solidFill>
                  <a:schemeClr val="tx1"/>
                </a:solidFill>
                <a:latin typeface="Arial" charset="0"/>
                <a:ea typeface="Arial" charset="0"/>
                <a:cs typeface="Arial" charset="0"/>
              </a:defRPr>
            </a:lvl1pPr>
            <a:lvl2pPr marL="342900" indent="0" algn="ctr" defTabSz="685800" rtl="0" eaLnBrk="1" latinLnBrk="0" hangingPunct="1">
              <a:lnSpc>
                <a:spcPct val="90000"/>
              </a:lnSpc>
              <a:spcBef>
                <a:spcPts val="375"/>
              </a:spcBef>
              <a:buFont typeface="Arial"/>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a:buNone/>
              <a:defRPr sz="1200" kern="1200">
                <a:solidFill>
                  <a:schemeClr val="tx1"/>
                </a:solidFill>
                <a:latin typeface="+mn-lt"/>
                <a:ea typeface="+mn-ea"/>
                <a:cs typeface="+mn-cs"/>
              </a:defRPr>
            </a:lvl9pPr>
          </a:lstStyle>
          <a:p>
            <a:pPr marL="0" indent="0">
              <a:buNone/>
            </a:pPr>
            <a:endParaRPr lang="en-GB" sz="2000" dirty="0"/>
          </a:p>
          <a:p>
            <a:pPr marL="0" indent="0">
              <a:buFont typeface="Arial" charset="0"/>
              <a:buNone/>
            </a:pPr>
            <a:endParaRPr lang="en-US" sz="2000" dirty="0"/>
          </a:p>
        </p:txBody>
      </p:sp>
    </p:spTree>
    <p:extLst>
      <p:ext uri="{BB962C8B-B14F-4D97-AF65-F5344CB8AC3E}">
        <p14:creationId xmlns:p14="http://schemas.microsoft.com/office/powerpoint/2010/main" val="408495946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pPr marL="0" indent="0" algn="ctr">
              <a:buNone/>
            </a:pPr>
            <a:r>
              <a:rPr lang="en-GB" sz="2700" dirty="0"/>
              <a:t>For further information, go to:</a:t>
            </a:r>
          </a:p>
          <a:p>
            <a:pPr marL="0" indent="0" algn="ctr">
              <a:buNone/>
            </a:pPr>
            <a:r>
              <a:rPr lang="en-GB" sz="2700" dirty="0"/>
              <a:t>www.foodafactoflife.org.uk</a:t>
            </a:r>
          </a:p>
        </p:txBody>
      </p:sp>
      <p:sp>
        <p:nvSpPr>
          <p:cNvPr id="4" name="Rectangle 3"/>
          <p:cNvSpPr/>
          <p:nvPr/>
        </p:nvSpPr>
        <p:spPr>
          <a:xfrm>
            <a:off x="724676" y="581132"/>
            <a:ext cx="6780095" cy="1138773"/>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400" b="1" i="0" u="none" strike="noStrike" kern="1200" cap="none" spc="0" normalizeH="0" baseline="0" noProof="0" dirty="0">
                <a:ln>
                  <a:noFill/>
                </a:ln>
                <a:solidFill>
                  <a:srgbClr val="C33D86"/>
                </a:solidFill>
                <a:effectLst/>
                <a:uLnTx/>
                <a:uFillTx/>
                <a:latin typeface="Arial" charset="0"/>
                <a:ea typeface="+mn-ea"/>
                <a:cs typeface="Arial" charset="0"/>
              </a:rPr>
              <a:t>Progression: Learning intent, practical food skills and recipes</a:t>
            </a:r>
            <a:endParaRPr kumimoji="0" lang="en-GB" sz="3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219092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69274" y="1563798"/>
            <a:ext cx="10791497" cy="720000"/>
          </a:xfrm>
        </p:spPr>
        <p:txBody>
          <a:bodyPr/>
          <a:lstStyle/>
          <a:p>
            <a:r>
              <a:rPr lang="en-US" sz="3600" dirty="0"/>
              <a:t>Take a step back &gt; </a:t>
            </a:r>
            <a:r>
              <a:rPr lang="en-US" sz="3400" dirty="0"/>
              <a:t>From curriculum to classroom</a:t>
            </a:r>
          </a:p>
        </p:txBody>
      </p:sp>
      <p:sp>
        <p:nvSpPr>
          <p:cNvPr id="4" name="TextBox 3"/>
          <p:cNvSpPr txBox="1"/>
          <p:nvPr/>
        </p:nvSpPr>
        <p:spPr>
          <a:xfrm>
            <a:off x="8292101" y="4003218"/>
            <a:ext cx="1368152" cy="338554"/>
          </a:xfrm>
          <a:prstGeom prst="rect">
            <a:avLst/>
          </a:prstGeom>
          <a:ln w="57150"/>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GB" sz="1600" dirty="0">
                <a:latin typeface="Arial" panose="020B0604020202020204" pitchFamily="34" charset="0"/>
                <a:cs typeface="Arial" panose="020B0604020202020204" pitchFamily="34" charset="0"/>
              </a:rPr>
              <a:t>Lessons &gt;</a:t>
            </a:r>
          </a:p>
        </p:txBody>
      </p:sp>
      <p:sp>
        <p:nvSpPr>
          <p:cNvPr id="5" name="TextBox 4"/>
          <p:cNvSpPr txBox="1"/>
          <p:nvPr/>
        </p:nvSpPr>
        <p:spPr>
          <a:xfrm>
            <a:off x="6376131" y="3567664"/>
            <a:ext cx="1368152" cy="338554"/>
          </a:xfrm>
          <a:prstGeom prst="rect">
            <a:avLst/>
          </a:prstGeom>
          <a:ln w="57150"/>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n-GB" sz="1600" dirty="0" err="1">
                <a:latin typeface="Arial" panose="020B0604020202020204" pitchFamily="34" charset="0"/>
                <a:cs typeface="Arial" panose="020B0604020202020204" pitchFamily="34" charset="0"/>
              </a:rPr>
              <a:t>SoW</a:t>
            </a:r>
            <a:r>
              <a:rPr lang="en-GB" sz="1600" dirty="0">
                <a:latin typeface="Arial" panose="020B0604020202020204" pitchFamily="34" charset="0"/>
                <a:cs typeface="Arial" panose="020B0604020202020204" pitchFamily="34" charset="0"/>
              </a:rPr>
              <a:t> &gt;</a:t>
            </a:r>
          </a:p>
        </p:txBody>
      </p:sp>
      <p:sp>
        <p:nvSpPr>
          <p:cNvPr id="6" name="TextBox 5"/>
          <p:cNvSpPr txBox="1"/>
          <p:nvPr/>
        </p:nvSpPr>
        <p:spPr>
          <a:xfrm>
            <a:off x="2459043" y="2719453"/>
            <a:ext cx="1368152" cy="338554"/>
          </a:xfrm>
          <a:prstGeom prst="rect">
            <a:avLst/>
          </a:prstGeom>
          <a:ln w="57150"/>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GB" sz="1600" dirty="0">
                <a:latin typeface="Arial" panose="020B0604020202020204" pitchFamily="34" charset="0"/>
                <a:cs typeface="Arial" panose="020B0604020202020204" pitchFamily="34" charset="0"/>
              </a:rPr>
              <a:t>Key Stage &gt;</a:t>
            </a:r>
          </a:p>
        </p:txBody>
      </p:sp>
      <p:sp>
        <p:nvSpPr>
          <p:cNvPr id="7" name="TextBox 6"/>
          <p:cNvSpPr txBox="1"/>
          <p:nvPr/>
        </p:nvSpPr>
        <p:spPr>
          <a:xfrm>
            <a:off x="4450046" y="3110687"/>
            <a:ext cx="1368152" cy="338554"/>
          </a:xfrm>
          <a:prstGeom prst="rect">
            <a:avLst/>
          </a:prstGeom>
          <a:ln w="57150"/>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GB" sz="1600" dirty="0">
                <a:latin typeface="Arial" panose="020B0604020202020204" pitchFamily="34" charset="0"/>
                <a:cs typeface="Arial" panose="020B0604020202020204" pitchFamily="34" charset="0"/>
              </a:rPr>
              <a:t>Year &gt;</a:t>
            </a:r>
          </a:p>
        </p:txBody>
      </p:sp>
      <p:sp>
        <p:nvSpPr>
          <p:cNvPr id="8" name="TextBox 7"/>
          <p:cNvSpPr txBox="1"/>
          <p:nvPr/>
        </p:nvSpPr>
        <p:spPr>
          <a:xfrm>
            <a:off x="577481" y="2380716"/>
            <a:ext cx="1368152" cy="338554"/>
          </a:xfrm>
          <a:prstGeom prst="rect">
            <a:avLst/>
          </a:prstGeom>
          <a:ln w="57150"/>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GB" sz="1600" dirty="0">
                <a:latin typeface="Arial" panose="020B0604020202020204" pitchFamily="34" charset="0"/>
                <a:cs typeface="Arial" panose="020B0604020202020204" pitchFamily="34" charset="0"/>
              </a:rPr>
              <a:t>Curriculum &gt;</a:t>
            </a:r>
          </a:p>
        </p:txBody>
      </p:sp>
      <p:sp>
        <p:nvSpPr>
          <p:cNvPr id="9" name="TextBox 8"/>
          <p:cNvSpPr txBox="1"/>
          <p:nvPr/>
        </p:nvSpPr>
        <p:spPr>
          <a:xfrm>
            <a:off x="518196" y="2888730"/>
            <a:ext cx="1368152" cy="1077218"/>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GB" sz="1600" dirty="0">
                <a:latin typeface="Arial" panose="020B0604020202020204" pitchFamily="34" charset="0"/>
                <a:cs typeface="Arial" panose="020B0604020202020204" pitchFamily="34" charset="0"/>
              </a:rPr>
              <a:t>Knowledge and skills</a:t>
            </a:r>
          </a:p>
          <a:p>
            <a:pPr algn="ctr"/>
            <a:endParaRPr lang="en-GB" sz="1600" dirty="0">
              <a:latin typeface="Arial" panose="020B0604020202020204" pitchFamily="34" charset="0"/>
              <a:cs typeface="Arial" panose="020B0604020202020204" pitchFamily="34" charset="0"/>
            </a:endParaRPr>
          </a:p>
          <a:p>
            <a:pPr algn="ctr"/>
            <a:r>
              <a:rPr lang="en-GB" sz="1600" dirty="0">
                <a:latin typeface="Arial" panose="020B0604020202020204" pitchFamily="34" charset="0"/>
                <a:cs typeface="Arial" panose="020B0604020202020204" pitchFamily="34" charset="0"/>
              </a:rPr>
              <a:t>Progression</a:t>
            </a:r>
          </a:p>
        </p:txBody>
      </p:sp>
      <p:sp>
        <p:nvSpPr>
          <p:cNvPr id="10" name="TextBox 9"/>
          <p:cNvSpPr txBox="1"/>
          <p:nvPr/>
        </p:nvSpPr>
        <p:spPr>
          <a:xfrm>
            <a:off x="2439456" y="3273723"/>
            <a:ext cx="1368152" cy="830997"/>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GB" sz="1600" dirty="0">
                <a:latin typeface="Arial" panose="020B0604020202020204" pitchFamily="34" charset="0"/>
                <a:cs typeface="Arial" panose="020B0604020202020204" pitchFamily="34" charset="0"/>
              </a:rPr>
              <a:t>Prior learning and experiences</a:t>
            </a:r>
          </a:p>
        </p:txBody>
      </p:sp>
      <p:sp>
        <p:nvSpPr>
          <p:cNvPr id="11" name="TextBox 10"/>
          <p:cNvSpPr txBox="1"/>
          <p:nvPr/>
        </p:nvSpPr>
        <p:spPr>
          <a:xfrm>
            <a:off x="4450046" y="3616956"/>
            <a:ext cx="1368152" cy="1569660"/>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GB" sz="1600" dirty="0">
                <a:latin typeface="Arial" panose="020B0604020202020204" pitchFamily="34" charset="0"/>
                <a:cs typeface="Arial" panose="020B0604020202020204" pitchFamily="34" charset="0"/>
              </a:rPr>
              <a:t>Splitting content over years of teaching, ensuring progression</a:t>
            </a:r>
          </a:p>
        </p:txBody>
      </p:sp>
      <p:sp>
        <p:nvSpPr>
          <p:cNvPr id="12" name="TextBox 11"/>
          <p:cNvSpPr txBox="1"/>
          <p:nvPr/>
        </p:nvSpPr>
        <p:spPr>
          <a:xfrm>
            <a:off x="6329892" y="4158643"/>
            <a:ext cx="1368152" cy="1077218"/>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GB" sz="1600" dirty="0">
                <a:latin typeface="Arial" panose="020B0604020202020204" pitchFamily="34" charset="0"/>
                <a:cs typeface="Arial" panose="020B0604020202020204" pitchFamily="34" charset="0"/>
              </a:rPr>
              <a:t>Aims for the year and learning outcomes</a:t>
            </a:r>
          </a:p>
        </p:txBody>
      </p:sp>
      <p:sp>
        <p:nvSpPr>
          <p:cNvPr id="13" name="TextBox 12"/>
          <p:cNvSpPr txBox="1"/>
          <p:nvPr/>
        </p:nvSpPr>
        <p:spPr>
          <a:xfrm>
            <a:off x="8292101" y="4401786"/>
            <a:ext cx="1512168" cy="1815882"/>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GB" sz="1600" dirty="0">
                <a:latin typeface="Arial" panose="020B0604020202020204" pitchFamily="34" charset="0"/>
                <a:cs typeface="Arial" panose="020B0604020202020204" pitchFamily="34" charset="0"/>
              </a:rPr>
              <a:t>Effective lessons</a:t>
            </a:r>
          </a:p>
          <a:p>
            <a:pPr algn="ctr"/>
            <a:endParaRPr lang="en-GB" sz="1600" dirty="0">
              <a:latin typeface="Arial" panose="020B0604020202020204" pitchFamily="34" charset="0"/>
              <a:cs typeface="Arial" panose="020B0604020202020204" pitchFamily="34" charset="0"/>
            </a:endParaRPr>
          </a:p>
          <a:p>
            <a:pPr algn="ctr"/>
            <a:r>
              <a:rPr lang="en-GB" sz="1600" dirty="0">
                <a:latin typeface="Arial" panose="020B0604020202020204" pitchFamily="34" charset="0"/>
                <a:cs typeface="Arial" panose="020B0604020202020204" pitchFamily="34" charset="0"/>
              </a:rPr>
              <a:t>Show progress</a:t>
            </a:r>
          </a:p>
          <a:p>
            <a:pPr algn="ctr"/>
            <a:endParaRPr lang="en-GB" sz="1600" dirty="0">
              <a:latin typeface="Arial" panose="020B0604020202020204" pitchFamily="34" charset="0"/>
              <a:cs typeface="Arial" panose="020B0604020202020204" pitchFamily="34" charset="0"/>
            </a:endParaRPr>
          </a:p>
          <a:p>
            <a:pPr algn="ctr"/>
            <a:r>
              <a:rPr lang="en-GB" sz="1600" dirty="0">
                <a:latin typeface="Arial" panose="020B0604020202020204" pitchFamily="34" charset="0"/>
                <a:cs typeface="Arial" panose="020B0604020202020204" pitchFamily="34" charset="0"/>
              </a:rPr>
              <a:t>Differentiation </a:t>
            </a:r>
          </a:p>
        </p:txBody>
      </p:sp>
      <p:sp>
        <p:nvSpPr>
          <p:cNvPr id="14" name="TextBox 13"/>
          <p:cNvSpPr txBox="1"/>
          <p:nvPr/>
        </p:nvSpPr>
        <p:spPr>
          <a:xfrm>
            <a:off x="10205198" y="5186616"/>
            <a:ext cx="1448104" cy="830997"/>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GB" sz="1600" dirty="0">
                <a:latin typeface="Arial" panose="020B0604020202020204" pitchFamily="34" charset="0"/>
                <a:cs typeface="Arial" panose="020B0604020202020204" pitchFamily="34" charset="0"/>
              </a:rPr>
              <a:t>Evaluate</a:t>
            </a:r>
          </a:p>
          <a:p>
            <a:pPr algn="ctr"/>
            <a:endParaRPr lang="en-GB" sz="1600" dirty="0">
              <a:latin typeface="Arial" panose="020B0604020202020204" pitchFamily="34" charset="0"/>
              <a:cs typeface="Arial" panose="020B0604020202020204" pitchFamily="34" charset="0"/>
            </a:endParaRPr>
          </a:p>
          <a:p>
            <a:pPr algn="ctr"/>
            <a:r>
              <a:rPr lang="en-GB" sz="1600" dirty="0">
                <a:latin typeface="Arial" panose="020B0604020202020204" pitchFamily="34" charset="0"/>
                <a:cs typeface="Arial" panose="020B0604020202020204" pitchFamily="34" charset="0"/>
              </a:rPr>
              <a:t>Feedback</a:t>
            </a:r>
          </a:p>
        </p:txBody>
      </p:sp>
      <p:sp>
        <p:nvSpPr>
          <p:cNvPr id="15" name="TextBox 14"/>
          <p:cNvSpPr txBox="1"/>
          <p:nvPr/>
        </p:nvSpPr>
        <p:spPr>
          <a:xfrm>
            <a:off x="10285150" y="4404864"/>
            <a:ext cx="1368152" cy="584775"/>
          </a:xfrm>
          <a:prstGeom prst="rect">
            <a:avLst/>
          </a:prstGeom>
          <a:ln w="57150"/>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en-GB" sz="1600" dirty="0">
                <a:latin typeface="Arial" panose="020B0604020202020204" pitchFamily="34" charset="0"/>
                <a:cs typeface="Arial" panose="020B0604020202020204" pitchFamily="34" charset="0"/>
              </a:rPr>
              <a:t>In the classroom &gt;</a:t>
            </a:r>
          </a:p>
        </p:txBody>
      </p:sp>
      <p:grpSp>
        <p:nvGrpSpPr>
          <p:cNvPr id="24" name="Group 23"/>
          <p:cNvGrpSpPr/>
          <p:nvPr/>
        </p:nvGrpSpPr>
        <p:grpSpPr>
          <a:xfrm>
            <a:off x="7032911" y="2946284"/>
            <a:ext cx="3936315" cy="1431284"/>
            <a:chOff x="7032911" y="2946284"/>
            <a:chExt cx="3936315" cy="1431284"/>
          </a:xfrm>
        </p:grpSpPr>
        <p:cxnSp>
          <p:nvCxnSpPr>
            <p:cNvPr id="22" name="Straight Connector 21"/>
            <p:cNvCxnSpPr/>
            <p:nvPr/>
          </p:nvCxnSpPr>
          <p:spPr>
            <a:xfrm flipH="1" flipV="1">
              <a:off x="10941930" y="2946284"/>
              <a:ext cx="27296" cy="1431284"/>
            </a:xfrm>
            <a:prstGeom prst="line">
              <a:avLst/>
            </a:prstGeom>
            <a:ln w="38100"/>
          </p:spPr>
          <p:style>
            <a:lnRef idx="1">
              <a:schemeClr val="accent4"/>
            </a:lnRef>
            <a:fillRef idx="0">
              <a:schemeClr val="accent4"/>
            </a:fillRef>
            <a:effectRef idx="0">
              <a:schemeClr val="accent4"/>
            </a:effectRef>
            <a:fontRef idx="minor">
              <a:schemeClr val="tx1"/>
            </a:fontRef>
          </p:style>
        </p:cxnSp>
        <p:cxnSp>
          <p:nvCxnSpPr>
            <p:cNvPr id="23" name="Straight Connector 22"/>
            <p:cNvCxnSpPr/>
            <p:nvPr/>
          </p:nvCxnSpPr>
          <p:spPr>
            <a:xfrm flipV="1">
              <a:off x="7047835" y="2958287"/>
              <a:ext cx="0" cy="565572"/>
            </a:xfrm>
            <a:prstGeom prst="line">
              <a:avLst/>
            </a:prstGeom>
            <a:ln w="38100">
              <a:headEnd type="arrow" w="med" len="med"/>
              <a:tailEnd type="none" w="med" len="med"/>
            </a:ln>
          </p:spPr>
          <p:style>
            <a:lnRef idx="1">
              <a:schemeClr val="accent4"/>
            </a:lnRef>
            <a:fillRef idx="0">
              <a:schemeClr val="accent4"/>
            </a:fillRef>
            <a:effectRef idx="0">
              <a:schemeClr val="accent4"/>
            </a:effectRef>
            <a:fontRef idx="minor">
              <a:schemeClr val="tx1"/>
            </a:fontRef>
          </p:style>
        </p:cxnSp>
        <p:cxnSp>
          <p:nvCxnSpPr>
            <p:cNvPr id="25" name="Straight Connector 24"/>
            <p:cNvCxnSpPr/>
            <p:nvPr/>
          </p:nvCxnSpPr>
          <p:spPr>
            <a:xfrm flipH="1">
              <a:off x="7032911" y="2961149"/>
              <a:ext cx="3909019" cy="12431"/>
            </a:xfrm>
            <a:prstGeom prst="line">
              <a:avLst/>
            </a:prstGeom>
            <a:ln w="38100"/>
          </p:spPr>
          <p:style>
            <a:lnRef idx="1">
              <a:schemeClr val="accent4"/>
            </a:lnRef>
            <a:fillRef idx="0">
              <a:schemeClr val="accent4"/>
            </a:fillRef>
            <a:effectRef idx="0">
              <a:schemeClr val="accent4"/>
            </a:effectRef>
            <a:fontRef idx="minor">
              <a:schemeClr val="tx1"/>
            </a:fontRef>
          </p:style>
        </p:cxnSp>
      </p:grpSp>
      <p:cxnSp>
        <p:nvCxnSpPr>
          <p:cNvPr id="21" name="Straight Connector 20"/>
          <p:cNvCxnSpPr/>
          <p:nvPr/>
        </p:nvCxnSpPr>
        <p:spPr>
          <a:xfrm flipH="1" flipV="1">
            <a:off x="8935902" y="2973580"/>
            <a:ext cx="4898" cy="992368"/>
          </a:xfrm>
          <a:prstGeom prst="line">
            <a:avLst/>
          </a:prstGeom>
          <a:ln w="38100">
            <a:headEnd type="arrow" w="med" len="med"/>
            <a:tailEnd type="none" w="med" len="med"/>
          </a:ln>
        </p:spPr>
        <p:style>
          <a:lnRef idx="1">
            <a:schemeClr val="accent4"/>
          </a:lnRef>
          <a:fillRef idx="0">
            <a:schemeClr val="accent4"/>
          </a:fillRef>
          <a:effectRef idx="0">
            <a:schemeClr val="accent4"/>
          </a:effectRef>
          <a:fontRef idx="minor">
            <a:schemeClr val="tx1"/>
          </a:fontRef>
        </p:style>
      </p:cxnSp>
    </p:spTree>
    <p:extLst>
      <p:ext uri="{BB962C8B-B14F-4D97-AF65-F5344CB8AC3E}">
        <p14:creationId xmlns:p14="http://schemas.microsoft.com/office/powerpoint/2010/main" val="4205327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500"/>
                                        <p:tgtEl>
                                          <p:spTgt spid="11"/>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500"/>
                                        <p:tgtEl>
                                          <p:spTgt spid="12"/>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fade">
                                      <p:cBhvr>
                                        <p:cTn id="34" dur="500"/>
                                        <p:tgtEl>
                                          <p:spTgt spid="5"/>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fade">
                                      <p:cBhvr>
                                        <p:cTn id="39" dur="500"/>
                                        <p:tgtEl>
                                          <p:spTgt spid="4"/>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500"/>
                                        <p:tgtEl>
                                          <p:spTgt spid="13"/>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fade">
                                      <p:cBhvr>
                                        <p:cTn id="47" dur="500"/>
                                        <p:tgtEl>
                                          <p:spTgt spid="15"/>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14"/>
                                        </p:tgtEl>
                                        <p:attrNameLst>
                                          <p:attrName>style.visibility</p:attrName>
                                        </p:attrNameLst>
                                      </p:cBhvr>
                                      <p:to>
                                        <p:strVal val="visible"/>
                                      </p:to>
                                    </p:set>
                                    <p:animEffect transition="in" filter="fade">
                                      <p:cBhvr>
                                        <p:cTn id="50" dur="500"/>
                                        <p:tgtEl>
                                          <p:spTgt spid="14"/>
                                        </p:tgtEl>
                                      </p:cBhvr>
                                    </p:animEffec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24"/>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sz="3600" dirty="0">
                <a:latin typeface="Arial" panose="020B0604020202020204" pitchFamily="34" charset="0"/>
                <a:cs typeface="Arial" panose="020B0604020202020204" pitchFamily="34" charset="0"/>
              </a:rPr>
              <a:t>Cooking and nutrition – top line progression</a:t>
            </a:r>
            <a:br>
              <a:rPr lang="en-GB" sz="3600" dirty="0">
                <a:latin typeface="Arial" panose="020B0604020202020204" pitchFamily="34" charset="0"/>
                <a:cs typeface="Arial" panose="020B0604020202020204" pitchFamily="34" charset="0"/>
              </a:rPr>
            </a:b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2655161633"/>
              </p:ext>
            </p:extLst>
          </p:nvPr>
        </p:nvGraphicFramePr>
        <p:xfrm>
          <a:off x="1169274" y="2520802"/>
          <a:ext cx="10198162" cy="3814657"/>
        </p:xfrm>
        <a:graphic>
          <a:graphicData uri="http://schemas.openxmlformats.org/drawingml/2006/table">
            <a:tbl>
              <a:tblPr firstRow="1" bandRow="1"/>
              <a:tblGrid>
                <a:gridCol w="3308174">
                  <a:extLst>
                    <a:ext uri="{9D8B030D-6E8A-4147-A177-3AD203B41FA5}">
                      <a16:colId xmlns:a16="http://schemas.microsoft.com/office/drawing/2014/main" val="20000"/>
                    </a:ext>
                  </a:extLst>
                </a:gridCol>
                <a:gridCol w="3402463">
                  <a:extLst>
                    <a:ext uri="{9D8B030D-6E8A-4147-A177-3AD203B41FA5}">
                      <a16:colId xmlns:a16="http://schemas.microsoft.com/office/drawing/2014/main" val="20001"/>
                    </a:ext>
                  </a:extLst>
                </a:gridCol>
                <a:gridCol w="3487525">
                  <a:extLst>
                    <a:ext uri="{9D8B030D-6E8A-4147-A177-3AD203B41FA5}">
                      <a16:colId xmlns:a16="http://schemas.microsoft.com/office/drawing/2014/main" val="20002"/>
                    </a:ext>
                  </a:extLst>
                </a:gridCol>
              </a:tblGrid>
              <a:tr h="440419">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en-GB" sz="1500" b="1" dirty="0">
                          <a:solidFill>
                            <a:schemeClr val="tx1"/>
                          </a:solidFill>
                          <a:latin typeface="Arial" panose="020B0604020202020204" pitchFamily="34" charset="0"/>
                          <a:cs typeface="Arial" panose="020B0604020202020204" pitchFamily="34" charset="0"/>
                        </a:rPr>
                        <a:t>Key stage 1</a:t>
                      </a:r>
                    </a:p>
                    <a:p>
                      <a:r>
                        <a:rPr lang="en-GB" sz="1500" b="1" dirty="0">
                          <a:solidFill>
                            <a:schemeClr val="tx1"/>
                          </a:solidFill>
                          <a:latin typeface="Arial" panose="020B0604020202020204" pitchFamily="34" charset="0"/>
                          <a:cs typeface="Arial" panose="020B0604020202020204" pitchFamily="34" charset="0"/>
                        </a:rPr>
                        <a:t>Pupils should be taught to:</a:t>
                      </a:r>
                    </a:p>
                  </a:txBody>
                  <a:tcPr marL="91441" marR="91441" marT="45715" marB="45715">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chemeClr val="accent6">
                        <a:lumMod val="20000"/>
                        <a:lumOff val="80000"/>
                      </a:schemeClr>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en-GB" sz="1500" b="1" dirty="0">
                          <a:solidFill>
                            <a:schemeClr val="tx1"/>
                          </a:solidFill>
                          <a:latin typeface="Arial" panose="020B0604020202020204" pitchFamily="34" charset="0"/>
                          <a:cs typeface="Arial" panose="020B0604020202020204" pitchFamily="34" charset="0"/>
                        </a:rPr>
                        <a:t>Key stage 2</a:t>
                      </a:r>
                    </a:p>
                    <a:p>
                      <a:r>
                        <a:rPr lang="en-GB" sz="1500" b="1" dirty="0">
                          <a:solidFill>
                            <a:schemeClr val="tx1"/>
                          </a:solidFill>
                          <a:latin typeface="Arial" panose="020B0604020202020204" pitchFamily="34" charset="0"/>
                          <a:cs typeface="Arial" panose="020B0604020202020204" pitchFamily="34" charset="0"/>
                        </a:rPr>
                        <a:t>Pupils should be taught to:</a:t>
                      </a:r>
                    </a:p>
                  </a:txBody>
                  <a:tcPr marL="91441" marR="91441" marT="45715" marB="45715">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chemeClr val="accent5">
                        <a:lumMod val="20000"/>
                        <a:lumOff val="80000"/>
                      </a:schemeClr>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en-GB" sz="1500" b="1" dirty="0">
                          <a:solidFill>
                            <a:schemeClr val="tx1"/>
                          </a:solidFill>
                          <a:latin typeface="Arial" panose="020B0604020202020204" pitchFamily="34" charset="0"/>
                          <a:cs typeface="Arial" panose="020B0604020202020204" pitchFamily="34" charset="0"/>
                        </a:rPr>
                        <a:t>Key stage 3</a:t>
                      </a:r>
                    </a:p>
                    <a:p>
                      <a:r>
                        <a:rPr lang="en-GB" sz="1500" b="1" dirty="0">
                          <a:solidFill>
                            <a:schemeClr val="tx1"/>
                          </a:solidFill>
                          <a:latin typeface="Arial" panose="020B0604020202020204" pitchFamily="34" charset="0"/>
                          <a:cs typeface="Arial" panose="020B0604020202020204" pitchFamily="34" charset="0"/>
                        </a:rPr>
                        <a:t>Pupils should be taught to:</a:t>
                      </a:r>
                    </a:p>
                  </a:txBody>
                  <a:tcPr marL="91441" marR="91441" marT="45715" marB="45715">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chemeClr val="accent2">
                        <a:lumMod val="20000"/>
                        <a:lumOff val="80000"/>
                      </a:schemeClr>
                    </a:solidFill>
                  </a:tcPr>
                </a:tc>
                <a:extLst>
                  <a:ext uri="{0D108BD9-81ED-4DB2-BD59-A6C34878D82A}">
                    <a16:rowId xmlns:a16="http://schemas.microsoft.com/office/drawing/2014/main" val="10000"/>
                  </a:ext>
                </a:extLst>
              </a:tr>
              <a:tr h="621771">
                <a:tc rowSpan="2">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285750" marR="0" indent="-285750" algn="l" defTabSz="914400" rtl="0" eaLnBrk="1" fontAlgn="auto" latinLnBrk="0" hangingPunct="1">
                        <a:lnSpc>
                          <a:spcPct val="100000"/>
                        </a:lnSpc>
                        <a:spcBef>
                          <a:spcPts val="0"/>
                        </a:spcBef>
                        <a:spcAft>
                          <a:spcPts val="0"/>
                        </a:spcAft>
                        <a:buClrTx/>
                        <a:buSzTx/>
                        <a:buFont typeface="Wingdings" pitchFamily="2" charset="2"/>
                        <a:buChar char="§"/>
                        <a:tabLst/>
                        <a:defRPr/>
                      </a:pPr>
                      <a:r>
                        <a:rPr lang="en-US" sz="1500" b="0" dirty="0">
                          <a:solidFill>
                            <a:schemeClr val="tx1"/>
                          </a:solidFill>
                          <a:latin typeface="Arial" panose="020B0604020202020204" pitchFamily="34" charset="0"/>
                          <a:cs typeface="Arial" panose="020B0604020202020204" pitchFamily="34" charset="0"/>
                        </a:rPr>
                        <a:t>use the basic principles of a healthy and varied diet to </a:t>
                      </a:r>
                      <a:r>
                        <a:rPr lang="en-US" sz="1500" b="1" dirty="0">
                          <a:solidFill>
                            <a:schemeClr val="tx1"/>
                          </a:solidFill>
                          <a:latin typeface="Arial" panose="020B0604020202020204" pitchFamily="34" charset="0"/>
                          <a:cs typeface="Arial" panose="020B0604020202020204" pitchFamily="34" charset="0"/>
                        </a:rPr>
                        <a:t>prepare</a:t>
                      </a:r>
                      <a:r>
                        <a:rPr lang="en-US" sz="1500" b="0" dirty="0">
                          <a:solidFill>
                            <a:schemeClr val="tx1"/>
                          </a:solidFill>
                          <a:latin typeface="Arial" panose="020B0604020202020204" pitchFamily="34" charset="0"/>
                          <a:cs typeface="Arial" panose="020B0604020202020204" pitchFamily="34" charset="0"/>
                        </a:rPr>
                        <a:t> </a:t>
                      </a:r>
                      <a:r>
                        <a:rPr lang="en-US" sz="1500" b="1" dirty="0">
                          <a:solidFill>
                            <a:schemeClr val="tx1"/>
                          </a:solidFill>
                          <a:latin typeface="Arial" panose="020B0604020202020204" pitchFamily="34" charset="0"/>
                          <a:cs typeface="Arial" panose="020B0604020202020204" pitchFamily="34" charset="0"/>
                        </a:rPr>
                        <a:t>dishes</a:t>
                      </a:r>
                      <a:r>
                        <a:rPr lang="en-US" sz="1500" b="0" dirty="0">
                          <a:solidFill>
                            <a:schemeClr val="tx1"/>
                          </a:solidFill>
                          <a:latin typeface="Arial" panose="020B0604020202020204" pitchFamily="34" charset="0"/>
                          <a:cs typeface="Arial" panose="020B0604020202020204" pitchFamily="34" charset="0"/>
                        </a:rPr>
                        <a:t>.</a:t>
                      </a:r>
                    </a:p>
                  </a:txBody>
                  <a:tcPr marL="91441" marR="91441" marT="45715" marB="45715">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6">
                        <a:lumMod val="20000"/>
                        <a:lumOff val="80000"/>
                      </a:scheme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285750" marR="0" indent="-285750" algn="l" defTabSz="914400" rtl="0" eaLnBrk="1" fontAlgn="auto" latinLnBrk="0" hangingPunct="1">
                        <a:lnSpc>
                          <a:spcPct val="100000"/>
                        </a:lnSpc>
                        <a:spcBef>
                          <a:spcPts val="0"/>
                        </a:spcBef>
                        <a:spcAft>
                          <a:spcPts val="0"/>
                        </a:spcAft>
                        <a:buClrTx/>
                        <a:buSzTx/>
                        <a:buFont typeface="Wingdings" pitchFamily="2" charset="2"/>
                        <a:buChar char="§"/>
                        <a:tabLst/>
                        <a:defRPr/>
                      </a:pPr>
                      <a:r>
                        <a:rPr lang="en-US" sz="1500" b="0" dirty="0">
                          <a:solidFill>
                            <a:schemeClr val="tx1"/>
                          </a:solidFill>
                          <a:latin typeface="Arial" panose="020B0604020202020204" pitchFamily="34" charset="0"/>
                          <a:cs typeface="Arial" panose="020B0604020202020204" pitchFamily="34" charset="0"/>
                        </a:rPr>
                        <a:t>understand and apply the basic principles of a healthy and varied diet.</a:t>
                      </a:r>
                    </a:p>
                  </a:txBody>
                  <a:tcPr marL="91441" marR="91441" marT="45715" marB="45715">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5">
                        <a:lumMod val="20000"/>
                        <a:lumOff val="80000"/>
                      </a:scheme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285750" marR="0" indent="-285750" algn="l" defTabSz="914400" rtl="0" eaLnBrk="1" fontAlgn="auto" latinLnBrk="0" hangingPunct="1">
                        <a:lnSpc>
                          <a:spcPct val="100000"/>
                        </a:lnSpc>
                        <a:spcBef>
                          <a:spcPts val="0"/>
                        </a:spcBef>
                        <a:spcAft>
                          <a:spcPts val="0"/>
                        </a:spcAft>
                        <a:buClrTx/>
                        <a:buSzTx/>
                        <a:buFont typeface="Wingdings" pitchFamily="2" charset="2"/>
                        <a:buChar char="§"/>
                        <a:tabLst/>
                        <a:defRPr/>
                      </a:pPr>
                      <a:r>
                        <a:rPr lang="en-GB" sz="1500" b="0" dirty="0">
                          <a:solidFill>
                            <a:schemeClr val="tx1"/>
                          </a:solidFill>
                          <a:latin typeface="Arial" panose="020B0604020202020204" pitchFamily="34" charset="0"/>
                          <a:cs typeface="Arial" panose="020B0604020202020204" pitchFamily="34" charset="0"/>
                        </a:rPr>
                        <a:t>understand and apply the principles of nutrition and health</a:t>
                      </a:r>
                      <a:r>
                        <a:rPr lang="en-US" sz="1500" b="0" dirty="0">
                          <a:solidFill>
                            <a:schemeClr val="tx1"/>
                          </a:solidFill>
                          <a:latin typeface="Arial" panose="020B0604020202020204" pitchFamily="34" charset="0"/>
                          <a:cs typeface="Arial" panose="020B0604020202020204" pitchFamily="34" charset="0"/>
                        </a:rPr>
                        <a:t>.</a:t>
                      </a:r>
                      <a:endParaRPr lang="en-GB" sz="1500" b="0" dirty="0">
                        <a:solidFill>
                          <a:schemeClr val="tx1"/>
                        </a:solidFill>
                        <a:latin typeface="Arial" panose="020B0604020202020204" pitchFamily="34" charset="0"/>
                        <a:cs typeface="Arial" panose="020B0604020202020204" pitchFamily="34" charset="0"/>
                      </a:endParaRPr>
                    </a:p>
                  </a:txBody>
                  <a:tcPr marL="91441" marR="91441" marT="45715" marB="45715">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2">
                        <a:lumMod val="20000"/>
                        <a:lumOff val="80000"/>
                      </a:schemeClr>
                    </a:solidFill>
                  </a:tcPr>
                </a:tc>
                <a:extLst>
                  <a:ext uri="{0D108BD9-81ED-4DB2-BD59-A6C34878D82A}">
                    <a16:rowId xmlns:a16="http://schemas.microsoft.com/office/drawing/2014/main" val="10001"/>
                  </a:ext>
                </a:extLst>
              </a:tr>
              <a:tr h="1480678">
                <a:tc vMerge="1">
                  <a:txBody>
                    <a:bodyPr/>
                    <a:lstStyle/>
                    <a:p>
                      <a:pPr marL="285750" indent="-285750">
                        <a:buFont typeface="Wingdings" panose="05000000000000000000" pitchFamily="2" charset="2"/>
                        <a:buChar char="§"/>
                      </a:pPr>
                      <a:endParaRPr lang="en-GB" sz="1800" dirty="0">
                        <a:solidFill>
                          <a:schemeClr val="bg2"/>
                        </a:solidFill>
                        <a:latin typeface="Century Gothic" panose="020B0502020202020204" pitchFamily="34" charset="0"/>
                      </a:endParaRPr>
                    </a:p>
                  </a:txBody>
                  <a:tcPr marL="91444" marR="91444" marT="45715" marB="45715">
                    <a:solidFill>
                      <a:schemeClr val="bg1">
                        <a:lumMod val="20000"/>
                        <a:lumOff val="80000"/>
                      </a:scheme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285750" indent="-285750">
                        <a:buFont typeface="Wingdings" panose="05000000000000000000" pitchFamily="2" charset="2"/>
                        <a:buChar char="§"/>
                      </a:pPr>
                      <a:r>
                        <a:rPr lang="en-GB" sz="1500" b="1" dirty="0">
                          <a:solidFill>
                            <a:schemeClr val="tx1"/>
                          </a:solidFill>
                          <a:latin typeface="Arial" panose="020B0604020202020204" pitchFamily="34" charset="0"/>
                          <a:cs typeface="Arial" panose="020B0604020202020204" pitchFamily="34" charset="0"/>
                        </a:rPr>
                        <a:t>prepare</a:t>
                      </a:r>
                      <a:r>
                        <a:rPr lang="en-GB" sz="1500" b="0" dirty="0">
                          <a:solidFill>
                            <a:schemeClr val="tx1"/>
                          </a:solidFill>
                          <a:latin typeface="Arial" panose="020B0604020202020204" pitchFamily="34" charset="0"/>
                          <a:cs typeface="Arial" panose="020B0604020202020204" pitchFamily="34" charset="0"/>
                        </a:rPr>
                        <a:t> and </a:t>
                      </a:r>
                      <a:r>
                        <a:rPr lang="en-GB" sz="1500" b="1" dirty="0">
                          <a:solidFill>
                            <a:schemeClr val="tx1"/>
                          </a:solidFill>
                          <a:latin typeface="Arial" panose="020B0604020202020204" pitchFamily="34" charset="0"/>
                          <a:cs typeface="Arial" panose="020B0604020202020204" pitchFamily="34" charset="0"/>
                        </a:rPr>
                        <a:t>cook</a:t>
                      </a:r>
                      <a:r>
                        <a:rPr lang="en-GB" sz="1500" b="0" dirty="0">
                          <a:solidFill>
                            <a:schemeClr val="tx1"/>
                          </a:solidFill>
                          <a:latin typeface="Arial" panose="020B0604020202020204" pitchFamily="34" charset="0"/>
                          <a:cs typeface="Arial" panose="020B0604020202020204" pitchFamily="34" charset="0"/>
                        </a:rPr>
                        <a:t> a </a:t>
                      </a:r>
                      <a:r>
                        <a:rPr lang="en-GB" sz="1500" b="1" dirty="0">
                          <a:solidFill>
                            <a:schemeClr val="tx1"/>
                          </a:solidFill>
                          <a:latin typeface="Arial" panose="020B0604020202020204" pitchFamily="34" charset="0"/>
                          <a:cs typeface="Arial" panose="020B0604020202020204" pitchFamily="34" charset="0"/>
                        </a:rPr>
                        <a:t>variety</a:t>
                      </a:r>
                      <a:r>
                        <a:rPr lang="en-GB" sz="1500" b="0" dirty="0">
                          <a:solidFill>
                            <a:schemeClr val="tx1"/>
                          </a:solidFill>
                          <a:latin typeface="Arial" panose="020B0604020202020204" pitchFamily="34" charset="0"/>
                          <a:cs typeface="Arial" panose="020B0604020202020204" pitchFamily="34" charset="0"/>
                        </a:rPr>
                        <a:t> of predominantly </a:t>
                      </a:r>
                      <a:r>
                        <a:rPr lang="en-GB" sz="1500" b="1" dirty="0">
                          <a:solidFill>
                            <a:schemeClr val="tx1"/>
                          </a:solidFill>
                          <a:latin typeface="Arial" panose="020B0604020202020204" pitchFamily="34" charset="0"/>
                          <a:cs typeface="Arial" panose="020B0604020202020204" pitchFamily="34" charset="0"/>
                        </a:rPr>
                        <a:t>savoury</a:t>
                      </a:r>
                      <a:r>
                        <a:rPr lang="en-GB" sz="1500" b="0" dirty="0">
                          <a:solidFill>
                            <a:schemeClr val="tx1"/>
                          </a:solidFill>
                          <a:latin typeface="Arial" panose="020B0604020202020204" pitchFamily="34" charset="0"/>
                          <a:cs typeface="Arial" panose="020B0604020202020204" pitchFamily="34" charset="0"/>
                        </a:rPr>
                        <a:t> dishes using a </a:t>
                      </a:r>
                      <a:r>
                        <a:rPr lang="en-GB" sz="1500" b="1" dirty="0">
                          <a:solidFill>
                            <a:schemeClr val="tx1"/>
                          </a:solidFill>
                          <a:latin typeface="Arial" panose="020B0604020202020204" pitchFamily="34" charset="0"/>
                          <a:cs typeface="Arial" panose="020B0604020202020204" pitchFamily="34" charset="0"/>
                        </a:rPr>
                        <a:t>range</a:t>
                      </a:r>
                      <a:r>
                        <a:rPr lang="en-GB" sz="1500" b="0" dirty="0">
                          <a:solidFill>
                            <a:schemeClr val="tx1"/>
                          </a:solidFill>
                          <a:latin typeface="Arial" panose="020B0604020202020204" pitchFamily="34" charset="0"/>
                          <a:cs typeface="Arial" panose="020B0604020202020204" pitchFamily="34" charset="0"/>
                        </a:rPr>
                        <a:t> of cooking </a:t>
                      </a:r>
                      <a:r>
                        <a:rPr lang="en-GB" sz="1500" b="1" dirty="0">
                          <a:solidFill>
                            <a:schemeClr val="tx1"/>
                          </a:solidFill>
                          <a:latin typeface="Arial" panose="020B0604020202020204" pitchFamily="34" charset="0"/>
                          <a:cs typeface="Arial" panose="020B0604020202020204" pitchFamily="34" charset="0"/>
                        </a:rPr>
                        <a:t>techniques</a:t>
                      </a:r>
                      <a:r>
                        <a:rPr lang="en-GB" sz="1500" b="0" dirty="0">
                          <a:solidFill>
                            <a:schemeClr val="tx1"/>
                          </a:solidFill>
                          <a:latin typeface="Arial" panose="020B0604020202020204" pitchFamily="34" charset="0"/>
                          <a:cs typeface="Arial" panose="020B0604020202020204" pitchFamily="34" charset="0"/>
                        </a:rPr>
                        <a:t>.</a:t>
                      </a:r>
                    </a:p>
                  </a:txBody>
                  <a:tcPr marL="91441" marR="91441" marT="45715" marB="45715">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5">
                        <a:lumMod val="20000"/>
                        <a:lumOff val="80000"/>
                      </a:scheme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285750" marR="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GB" sz="1500" b="1" dirty="0">
                          <a:solidFill>
                            <a:schemeClr val="tx1"/>
                          </a:solidFill>
                          <a:latin typeface="Arial" panose="020B0604020202020204" pitchFamily="34" charset="0"/>
                          <a:cs typeface="Arial" panose="020B0604020202020204" pitchFamily="34" charset="0"/>
                        </a:rPr>
                        <a:t>cook</a:t>
                      </a:r>
                      <a:r>
                        <a:rPr lang="en-GB" sz="1500" b="0" dirty="0">
                          <a:solidFill>
                            <a:schemeClr val="tx1"/>
                          </a:solidFill>
                          <a:latin typeface="Arial" panose="020B0604020202020204" pitchFamily="34" charset="0"/>
                          <a:cs typeface="Arial" panose="020B0604020202020204" pitchFamily="34" charset="0"/>
                        </a:rPr>
                        <a:t> a </a:t>
                      </a:r>
                      <a:r>
                        <a:rPr lang="en-GB" sz="1500" b="1" dirty="0">
                          <a:solidFill>
                            <a:schemeClr val="tx1"/>
                          </a:solidFill>
                          <a:latin typeface="Arial" panose="020B0604020202020204" pitchFamily="34" charset="0"/>
                          <a:cs typeface="Arial" panose="020B0604020202020204" pitchFamily="34" charset="0"/>
                        </a:rPr>
                        <a:t>repertoire</a:t>
                      </a:r>
                      <a:r>
                        <a:rPr lang="en-GB" sz="1500" b="0" dirty="0">
                          <a:solidFill>
                            <a:schemeClr val="tx1"/>
                          </a:solidFill>
                          <a:latin typeface="Arial" panose="020B0604020202020204" pitchFamily="34" charset="0"/>
                          <a:cs typeface="Arial" panose="020B0604020202020204" pitchFamily="34" charset="0"/>
                        </a:rPr>
                        <a:t> of predominantly </a:t>
                      </a:r>
                      <a:r>
                        <a:rPr lang="en-GB" sz="1500" b="1" dirty="0">
                          <a:solidFill>
                            <a:schemeClr val="tx1"/>
                          </a:solidFill>
                          <a:latin typeface="Arial" panose="020B0604020202020204" pitchFamily="34" charset="0"/>
                          <a:cs typeface="Arial" panose="020B0604020202020204" pitchFamily="34" charset="0"/>
                        </a:rPr>
                        <a:t>savoury</a:t>
                      </a:r>
                      <a:r>
                        <a:rPr lang="en-GB" sz="1500" b="0" dirty="0">
                          <a:solidFill>
                            <a:schemeClr val="tx1"/>
                          </a:solidFill>
                          <a:latin typeface="Arial" panose="020B0604020202020204" pitchFamily="34" charset="0"/>
                          <a:cs typeface="Arial" panose="020B0604020202020204" pitchFamily="34" charset="0"/>
                        </a:rPr>
                        <a:t> dishes so that they are able to feed themselves and others a healthy and varied diet.</a:t>
                      </a:r>
                    </a:p>
                    <a:p>
                      <a:pPr marL="285750" marR="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GB" sz="1500" b="0" dirty="0">
                          <a:solidFill>
                            <a:schemeClr val="tx1"/>
                          </a:solidFill>
                          <a:latin typeface="Arial" panose="020B0604020202020204" pitchFamily="34" charset="0"/>
                          <a:cs typeface="Arial" panose="020B0604020202020204" pitchFamily="34" charset="0"/>
                        </a:rPr>
                        <a:t>become </a:t>
                      </a:r>
                      <a:r>
                        <a:rPr lang="en-GB" sz="1500" b="1" dirty="0">
                          <a:solidFill>
                            <a:schemeClr val="tx1"/>
                          </a:solidFill>
                          <a:latin typeface="Arial" panose="020B0604020202020204" pitchFamily="34" charset="0"/>
                          <a:cs typeface="Arial" panose="020B0604020202020204" pitchFamily="34" charset="0"/>
                        </a:rPr>
                        <a:t>competent</a:t>
                      </a:r>
                      <a:r>
                        <a:rPr lang="en-GB" sz="1500" b="0" dirty="0">
                          <a:solidFill>
                            <a:schemeClr val="tx1"/>
                          </a:solidFill>
                          <a:latin typeface="Arial" panose="020B0604020202020204" pitchFamily="34" charset="0"/>
                          <a:cs typeface="Arial" panose="020B0604020202020204" pitchFamily="34" charset="0"/>
                        </a:rPr>
                        <a:t> in a </a:t>
                      </a:r>
                      <a:r>
                        <a:rPr lang="en-GB" sz="1500" b="1" dirty="0">
                          <a:solidFill>
                            <a:schemeClr val="tx1"/>
                          </a:solidFill>
                          <a:latin typeface="Arial" panose="020B0604020202020204" pitchFamily="34" charset="0"/>
                          <a:cs typeface="Arial" panose="020B0604020202020204" pitchFamily="34" charset="0"/>
                        </a:rPr>
                        <a:t>range</a:t>
                      </a:r>
                      <a:r>
                        <a:rPr lang="en-GB" sz="1500" b="0" dirty="0">
                          <a:solidFill>
                            <a:schemeClr val="tx1"/>
                          </a:solidFill>
                          <a:latin typeface="Arial" panose="020B0604020202020204" pitchFamily="34" charset="0"/>
                          <a:cs typeface="Arial" panose="020B0604020202020204" pitchFamily="34" charset="0"/>
                        </a:rPr>
                        <a:t> of cooking </a:t>
                      </a:r>
                      <a:r>
                        <a:rPr lang="en-GB" sz="1500" b="1" dirty="0">
                          <a:solidFill>
                            <a:schemeClr val="tx1"/>
                          </a:solidFill>
                          <a:latin typeface="Arial" panose="020B0604020202020204" pitchFamily="34" charset="0"/>
                          <a:cs typeface="Arial" panose="020B0604020202020204" pitchFamily="34" charset="0"/>
                        </a:rPr>
                        <a:t>techniques</a:t>
                      </a:r>
                      <a:r>
                        <a:rPr lang="en-GB" sz="1500" b="0" dirty="0">
                          <a:solidFill>
                            <a:schemeClr val="tx1"/>
                          </a:solidFill>
                          <a:latin typeface="Arial" panose="020B0604020202020204" pitchFamily="34" charset="0"/>
                          <a:cs typeface="Arial" panose="020B0604020202020204" pitchFamily="34" charset="0"/>
                        </a:rPr>
                        <a:t> </a:t>
                      </a:r>
                    </a:p>
                  </a:txBody>
                  <a:tcPr marL="91441" marR="91441" marT="45715" marB="45715">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2">
                        <a:lumMod val="20000"/>
                        <a:lumOff val="80000"/>
                      </a:schemeClr>
                    </a:solidFill>
                  </a:tcPr>
                </a:tc>
                <a:extLst>
                  <a:ext uri="{0D108BD9-81ED-4DB2-BD59-A6C34878D82A}">
                    <a16:rowId xmlns:a16="http://schemas.microsoft.com/office/drawing/2014/main" val="10002"/>
                  </a:ext>
                </a:extLst>
              </a:tr>
              <a:tr h="1008119">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285750" marR="0" indent="-285750" algn="l" defTabSz="914400" rtl="0" eaLnBrk="1" fontAlgn="auto" latinLnBrk="0" hangingPunct="1">
                        <a:lnSpc>
                          <a:spcPct val="100000"/>
                        </a:lnSpc>
                        <a:spcBef>
                          <a:spcPts val="0"/>
                        </a:spcBef>
                        <a:spcAft>
                          <a:spcPts val="0"/>
                        </a:spcAft>
                        <a:buClrTx/>
                        <a:buSzTx/>
                        <a:buFont typeface="Wingdings" pitchFamily="2" charset="2"/>
                        <a:buChar char="§"/>
                        <a:tabLst/>
                        <a:defRPr/>
                      </a:pPr>
                      <a:r>
                        <a:rPr lang="en-GB" sz="1500" b="0" dirty="0">
                          <a:solidFill>
                            <a:schemeClr val="tx1"/>
                          </a:solidFill>
                          <a:latin typeface="Arial" panose="020B0604020202020204" pitchFamily="34" charset="0"/>
                          <a:cs typeface="Arial" panose="020B0604020202020204" pitchFamily="34" charset="0"/>
                        </a:rPr>
                        <a:t>understand where food comes from.</a:t>
                      </a:r>
                    </a:p>
                    <a:p>
                      <a:pPr marL="285750" indent="-285750">
                        <a:buFont typeface="Wingdings" pitchFamily="2" charset="2"/>
                        <a:buChar char="§"/>
                      </a:pPr>
                      <a:endParaRPr lang="en-GB" sz="1500" b="0" dirty="0">
                        <a:solidFill>
                          <a:schemeClr val="tx1"/>
                        </a:solidFill>
                        <a:latin typeface="Arial" panose="020B0604020202020204" pitchFamily="34" charset="0"/>
                        <a:cs typeface="Arial" panose="020B0604020202020204" pitchFamily="34" charset="0"/>
                      </a:endParaRPr>
                    </a:p>
                  </a:txBody>
                  <a:tcPr marL="91441" marR="91441" marT="45715" marB="45715">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6">
                        <a:lumMod val="20000"/>
                        <a:lumOff val="80000"/>
                      </a:scheme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285750" indent="-285750">
                        <a:buFont typeface="Wingdings" pitchFamily="2" charset="2"/>
                        <a:buChar char="§"/>
                      </a:pPr>
                      <a:r>
                        <a:rPr lang="en-GB" sz="1500" b="0" dirty="0">
                          <a:solidFill>
                            <a:schemeClr val="tx1"/>
                          </a:solidFill>
                          <a:latin typeface="Arial" panose="020B0604020202020204" pitchFamily="34" charset="0"/>
                          <a:cs typeface="Arial" panose="020B0604020202020204" pitchFamily="34" charset="0"/>
                        </a:rPr>
                        <a:t>understand seasonality, and know where and how a variety of ingredients are grown, reared, caught and processed.</a:t>
                      </a:r>
                    </a:p>
                  </a:txBody>
                  <a:tcPr marL="91441" marR="91441" marT="45715" marB="45715">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5">
                        <a:lumMod val="20000"/>
                        <a:lumOff val="80000"/>
                      </a:scheme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285750" marR="0" indent="-285750" algn="l" defTabSz="914400" rtl="0" eaLnBrk="1" fontAlgn="auto" latinLnBrk="0" hangingPunct="1">
                        <a:lnSpc>
                          <a:spcPct val="100000"/>
                        </a:lnSpc>
                        <a:spcBef>
                          <a:spcPts val="0"/>
                        </a:spcBef>
                        <a:spcAft>
                          <a:spcPts val="0"/>
                        </a:spcAft>
                        <a:buClrTx/>
                        <a:buSzTx/>
                        <a:buFont typeface="Wingdings" pitchFamily="2" charset="2"/>
                        <a:buChar char="§"/>
                        <a:tabLst/>
                        <a:defRPr/>
                      </a:pPr>
                      <a:r>
                        <a:rPr lang="en-GB" sz="1500" b="0" dirty="0">
                          <a:solidFill>
                            <a:schemeClr val="tx1"/>
                          </a:solidFill>
                          <a:latin typeface="Arial" panose="020B0604020202020204" pitchFamily="34" charset="0"/>
                          <a:cs typeface="Arial" panose="020B0604020202020204" pitchFamily="34" charset="0"/>
                        </a:rPr>
                        <a:t>understand the source, seasonality and characteristics of a broad range of ingredients.</a:t>
                      </a:r>
                    </a:p>
                    <a:p>
                      <a:pPr marL="285750" indent="-285750">
                        <a:buFont typeface="Wingdings" pitchFamily="2" charset="2"/>
                        <a:buChar char="§"/>
                      </a:pPr>
                      <a:endParaRPr lang="en-GB" sz="1500" b="0" dirty="0">
                        <a:solidFill>
                          <a:schemeClr val="tx1"/>
                        </a:solidFill>
                        <a:latin typeface="Arial" panose="020B0604020202020204" pitchFamily="34" charset="0"/>
                        <a:cs typeface="Arial" panose="020B0604020202020204" pitchFamily="34" charset="0"/>
                      </a:endParaRPr>
                    </a:p>
                  </a:txBody>
                  <a:tcPr marL="91441" marR="91441" marT="45715" marB="45715">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2">
                        <a:lumMod val="20000"/>
                        <a:lumOff val="80000"/>
                      </a:schemeClr>
                    </a:solidFill>
                  </a:tcPr>
                </a:tc>
                <a:extLst>
                  <a:ext uri="{0D108BD9-81ED-4DB2-BD59-A6C34878D82A}">
                    <a16:rowId xmlns:a16="http://schemas.microsoft.com/office/drawing/2014/main" val="10003"/>
                  </a:ext>
                </a:extLst>
              </a:tr>
            </a:tbl>
          </a:graphicData>
        </a:graphic>
      </p:graphicFrame>
      <p:cxnSp>
        <p:nvCxnSpPr>
          <p:cNvPr id="5" name="Straight Arrow Connector 4"/>
          <p:cNvCxnSpPr/>
          <p:nvPr/>
        </p:nvCxnSpPr>
        <p:spPr>
          <a:xfrm>
            <a:off x="2911572" y="2710841"/>
            <a:ext cx="1368425" cy="0"/>
          </a:xfrm>
          <a:prstGeom prst="straightConnector1">
            <a:avLst/>
          </a:prstGeom>
          <a:ln w="76200">
            <a:solidFill>
              <a:srgbClr val="C33D86"/>
            </a:solidFill>
            <a:tailEnd type="arrow"/>
          </a:ln>
        </p:spPr>
        <p:style>
          <a:lnRef idx="2">
            <a:schemeClr val="dk1"/>
          </a:lnRef>
          <a:fillRef idx="0">
            <a:schemeClr val="dk1"/>
          </a:fillRef>
          <a:effectRef idx="1">
            <a:schemeClr val="dk1"/>
          </a:effectRef>
          <a:fontRef idx="minor">
            <a:schemeClr val="tx1"/>
          </a:fontRef>
        </p:style>
      </p:cxnSp>
      <p:cxnSp>
        <p:nvCxnSpPr>
          <p:cNvPr id="6" name="Straight Arrow Connector 5"/>
          <p:cNvCxnSpPr/>
          <p:nvPr/>
        </p:nvCxnSpPr>
        <p:spPr>
          <a:xfrm>
            <a:off x="6346766" y="2710841"/>
            <a:ext cx="1368425" cy="0"/>
          </a:xfrm>
          <a:prstGeom prst="straightConnector1">
            <a:avLst/>
          </a:prstGeom>
          <a:ln w="76200">
            <a:solidFill>
              <a:srgbClr val="C33D86"/>
            </a:solidFill>
            <a:tailEnd type="arrow"/>
          </a:ln>
        </p:spPr>
        <p:style>
          <a:lnRef idx="2">
            <a:schemeClr val="dk1"/>
          </a:lnRef>
          <a:fillRef idx="0">
            <a:schemeClr val="dk1"/>
          </a:fillRef>
          <a:effectRef idx="1">
            <a:schemeClr val="dk1"/>
          </a:effectRef>
          <a:fontRef idx="minor">
            <a:schemeClr val="tx1"/>
          </a:fontRef>
        </p:style>
      </p:cxnSp>
      <p:cxnSp>
        <p:nvCxnSpPr>
          <p:cNvPr id="7" name="Straight Arrow Connector 6"/>
          <p:cNvCxnSpPr/>
          <p:nvPr/>
        </p:nvCxnSpPr>
        <p:spPr>
          <a:xfrm>
            <a:off x="9602737" y="2697193"/>
            <a:ext cx="1368425" cy="0"/>
          </a:xfrm>
          <a:prstGeom prst="straightConnector1">
            <a:avLst/>
          </a:prstGeom>
          <a:ln w="76200">
            <a:solidFill>
              <a:srgbClr val="C33D86"/>
            </a:solidFill>
            <a:tailEnd type="arrow"/>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872322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sz="2000" dirty="0"/>
          </a:p>
        </p:txBody>
      </p:sp>
      <p:pic>
        <p:nvPicPr>
          <p:cNvPr id="4" name="Picture 2" descr="Image result for spiral curriculum"/>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840089" y="1200959"/>
            <a:ext cx="7669927" cy="542539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8912352" y="2084831"/>
            <a:ext cx="3097678" cy="4401205"/>
          </a:xfrm>
          <a:prstGeom prst="rect">
            <a:avLst/>
          </a:prstGeom>
          <a:solidFill>
            <a:schemeClr val="accent5">
              <a:lumMod val="20000"/>
              <a:lumOff val="80000"/>
            </a:schemeClr>
          </a:solidFill>
        </p:spPr>
        <p:txBody>
          <a:bodyPr wrap="square" rtlCol="0">
            <a:spAutoFit/>
          </a:bodyPr>
          <a:lstStyle/>
          <a:p>
            <a:r>
              <a:rPr lang="en-GB" sz="2000" b="1" dirty="0">
                <a:latin typeface="Arial" panose="020B0604020202020204" pitchFamily="34" charset="0"/>
                <a:cs typeface="Arial" panose="020B0604020202020204" pitchFamily="34" charset="0"/>
              </a:rPr>
              <a:t>What are the food building blocks?</a:t>
            </a:r>
          </a:p>
          <a:p>
            <a:endParaRPr lang="en-GB" sz="20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2000" dirty="0">
                <a:latin typeface="Arial" panose="020B0604020202020204" pitchFamily="34" charset="0"/>
                <a:cs typeface="Arial" panose="020B0604020202020204" pitchFamily="34" charset="0"/>
              </a:rPr>
              <a:t>Healthy eating</a:t>
            </a:r>
          </a:p>
          <a:p>
            <a:pPr marL="285750" indent="-285750">
              <a:buFont typeface="Arial" panose="020B0604020202020204" pitchFamily="34" charset="0"/>
              <a:buChar char="•"/>
            </a:pPr>
            <a:r>
              <a:rPr lang="en-GB" sz="2000" dirty="0">
                <a:latin typeface="Arial" panose="020B0604020202020204" pitchFamily="34" charset="0"/>
                <a:cs typeface="Arial" panose="020B0604020202020204" pitchFamily="34" charset="0"/>
              </a:rPr>
              <a:t>Food skills (cooking)</a:t>
            </a:r>
          </a:p>
          <a:p>
            <a:pPr marL="285750" indent="-285750">
              <a:buFont typeface="Arial" panose="020B0604020202020204" pitchFamily="34" charset="0"/>
              <a:buChar char="•"/>
            </a:pPr>
            <a:r>
              <a:rPr lang="en-GB" sz="2000" dirty="0">
                <a:latin typeface="Arial" panose="020B0604020202020204" pitchFamily="34" charset="0"/>
                <a:cs typeface="Arial" panose="020B0604020202020204" pitchFamily="34" charset="0"/>
              </a:rPr>
              <a:t>Where food comes from</a:t>
            </a:r>
          </a:p>
          <a:p>
            <a:pPr marL="285750" indent="-285750">
              <a:buFont typeface="Arial" panose="020B0604020202020204" pitchFamily="34" charset="0"/>
              <a:buChar char="•"/>
            </a:pPr>
            <a:r>
              <a:rPr lang="en-GB" sz="2000" dirty="0">
                <a:latin typeface="Arial" panose="020B0604020202020204" pitchFamily="34" charset="0"/>
                <a:cs typeface="Arial" panose="020B0604020202020204" pitchFamily="34" charset="0"/>
              </a:rPr>
              <a:t>Food safety</a:t>
            </a:r>
          </a:p>
          <a:p>
            <a:pPr marL="285750" indent="-285750">
              <a:buFont typeface="Arial" panose="020B0604020202020204" pitchFamily="34" charset="0"/>
              <a:buChar char="•"/>
            </a:pPr>
            <a:r>
              <a:rPr lang="en-GB" sz="2000" dirty="0">
                <a:latin typeface="Arial" panose="020B0604020202020204" pitchFamily="34" charset="0"/>
                <a:cs typeface="Arial" panose="020B0604020202020204" pitchFamily="34" charset="0"/>
              </a:rPr>
              <a:t>Consumer awareness</a:t>
            </a:r>
          </a:p>
          <a:p>
            <a:pPr marL="285750" indent="-285750">
              <a:buFont typeface="Arial" panose="020B0604020202020204" pitchFamily="34" charset="0"/>
              <a:buChar char="•"/>
            </a:pPr>
            <a:r>
              <a:rPr lang="en-GB" sz="2000" dirty="0">
                <a:latin typeface="Arial" panose="020B0604020202020204" pitchFamily="34" charset="0"/>
                <a:cs typeface="Arial" panose="020B0604020202020204" pitchFamily="34" charset="0"/>
              </a:rPr>
              <a:t>Food commodities</a:t>
            </a:r>
          </a:p>
          <a:p>
            <a:pPr marL="285750" indent="-285750">
              <a:buFont typeface="Arial" panose="020B0604020202020204" pitchFamily="34" charset="0"/>
              <a:buChar char="•"/>
            </a:pPr>
            <a:r>
              <a:rPr lang="en-GB" sz="2000" dirty="0">
                <a:latin typeface="Arial" panose="020B0604020202020204" pitchFamily="34" charset="0"/>
                <a:cs typeface="Arial" panose="020B0604020202020204" pitchFamily="34" charset="0"/>
              </a:rPr>
              <a:t>Food science</a:t>
            </a:r>
          </a:p>
          <a:p>
            <a:pPr marL="285750" indent="-285750">
              <a:buFont typeface="Arial" panose="020B0604020202020204" pitchFamily="34" charset="0"/>
              <a:buChar char="•"/>
            </a:pPr>
            <a:r>
              <a:rPr lang="en-GB" sz="2000" dirty="0">
                <a:latin typeface="Arial" panose="020B0604020202020204" pitchFamily="34" charset="0"/>
                <a:cs typeface="Arial" panose="020B0604020202020204" pitchFamily="34" charset="0"/>
              </a:rPr>
              <a:t>Sensory work</a:t>
            </a:r>
          </a:p>
          <a:p>
            <a:pPr marL="285750" indent="-285750">
              <a:buFont typeface="Arial" panose="020B0604020202020204" pitchFamily="34" charset="0"/>
              <a:buChar char="•"/>
            </a:pPr>
            <a:r>
              <a:rPr lang="en-GB" sz="2000" dirty="0">
                <a:latin typeface="Arial" panose="020B0604020202020204" pitchFamily="34" charset="0"/>
                <a:cs typeface="Arial" panose="020B0604020202020204" pitchFamily="34" charset="0"/>
              </a:rPr>
              <a:t>Other?</a:t>
            </a:r>
          </a:p>
          <a:p>
            <a:pPr marL="285750" indent="-285750">
              <a:buFont typeface="Arial" panose="020B0604020202020204" pitchFamily="34" charset="0"/>
              <a:buChar char="•"/>
            </a:pPr>
            <a:endParaRPr lang="en-GB"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75280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Effect transition="in" filter="fade">
                                      <p:cBhvr>
                                        <p:cTn id="7" dur="500"/>
                                        <p:tgtEl>
                                          <p:spTgt spid="5">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fade">
                                      <p:cBhvr>
                                        <p:cTn id="27" dur="5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fade">
                                      <p:cBhvr>
                                        <p:cTn id="32" dur="500"/>
                                        <p:tgtEl>
                                          <p:spTgt spid="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5">
                                            <p:txEl>
                                              <p:pRg st="6" end="6"/>
                                            </p:txEl>
                                          </p:spTgt>
                                        </p:tgtEl>
                                        <p:attrNameLst>
                                          <p:attrName>style.visibility</p:attrName>
                                        </p:attrNameLst>
                                      </p:cBhvr>
                                      <p:to>
                                        <p:strVal val="visible"/>
                                      </p:to>
                                    </p:set>
                                    <p:animEffect transition="in" filter="fade">
                                      <p:cBhvr>
                                        <p:cTn id="37" dur="500"/>
                                        <p:tgtEl>
                                          <p:spTgt spid="5">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5">
                                            <p:txEl>
                                              <p:pRg st="7" end="7"/>
                                            </p:txEl>
                                          </p:spTgt>
                                        </p:tgtEl>
                                        <p:attrNameLst>
                                          <p:attrName>style.visibility</p:attrName>
                                        </p:attrNameLst>
                                      </p:cBhvr>
                                      <p:to>
                                        <p:strVal val="visible"/>
                                      </p:to>
                                    </p:set>
                                    <p:animEffect transition="in" filter="fade">
                                      <p:cBhvr>
                                        <p:cTn id="42" dur="500"/>
                                        <p:tgtEl>
                                          <p:spTgt spid="5">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5">
                                            <p:txEl>
                                              <p:pRg st="8" end="8"/>
                                            </p:txEl>
                                          </p:spTgt>
                                        </p:tgtEl>
                                        <p:attrNameLst>
                                          <p:attrName>style.visibility</p:attrName>
                                        </p:attrNameLst>
                                      </p:cBhvr>
                                      <p:to>
                                        <p:strVal val="visible"/>
                                      </p:to>
                                    </p:set>
                                    <p:animEffect transition="in" filter="fade">
                                      <p:cBhvr>
                                        <p:cTn id="47" dur="500"/>
                                        <p:tgtEl>
                                          <p:spTgt spid="5">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5">
                                            <p:txEl>
                                              <p:pRg st="9" end="9"/>
                                            </p:txEl>
                                          </p:spTgt>
                                        </p:tgtEl>
                                        <p:attrNameLst>
                                          <p:attrName>style.visibility</p:attrName>
                                        </p:attrNameLst>
                                      </p:cBhvr>
                                      <p:to>
                                        <p:strVal val="visible"/>
                                      </p:to>
                                    </p:set>
                                    <p:animEffect transition="in" filter="fade">
                                      <p:cBhvr>
                                        <p:cTn id="52" dur="500"/>
                                        <p:tgtEl>
                                          <p:spTgt spid="5">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5">
                                            <p:txEl>
                                              <p:pRg st="10" end="10"/>
                                            </p:txEl>
                                          </p:spTgt>
                                        </p:tgtEl>
                                        <p:attrNameLst>
                                          <p:attrName>style.visibility</p:attrName>
                                        </p:attrNameLst>
                                      </p:cBhvr>
                                      <p:to>
                                        <p:strVal val="visible"/>
                                      </p:to>
                                    </p:set>
                                    <p:animEffect transition="in" filter="fade">
                                      <p:cBhvr>
                                        <p:cTn id="57" dur="500"/>
                                        <p:tgtEl>
                                          <p:spTgt spid="5">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3400" dirty="0"/>
              <a:t>Haven’t we done this before?</a:t>
            </a:r>
          </a:p>
        </p:txBody>
      </p:sp>
      <p:graphicFrame>
        <p:nvGraphicFramePr>
          <p:cNvPr id="4" name="Table 3"/>
          <p:cNvGraphicFramePr>
            <a:graphicFrameLocks noGrp="1"/>
          </p:cNvGraphicFramePr>
          <p:nvPr>
            <p:extLst>
              <p:ext uri="{D42A27DB-BD31-4B8C-83A1-F6EECF244321}">
                <p14:modId xmlns:p14="http://schemas.microsoft.com/office/powerpoint/2010/main" val="550135693"/>
              </p:ext>
            </p:extLst>
          </p:nvPr>
        </p:nvGraphicFramePr>
        <p:xfrm>
          <a:off x="806116" y="2479328"/>
          <a:ext cx="4097100" cy="4233761"/>
        </p:xfrm>
        <a:graphic>
          <a:graphicData uri="http://schemas.openxmlformats.org/drawingml/2006/table">
            <a:tbl>
              <a:tblPr firstRow="1" bandRow="1"/>
              <a:tblGrid>
                <a:gridCol w="4097100">
                  <a:extLst>
                    <a:ext uri="{9D8B030D-6E8A-4147-A177-3AD203B41FA5}">
                      <a16:colId xmlns:a16="http://schemas.microsoft.com/office/drawing/2014/main" val="20000"/>
                    </a:ext>
                  </a:extLst>
                </a:gridCol>
              </a:tblGrid>
              <a:tr h="461657">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en-GB" sz="1600" b="1" dirty="0">
                          <a:solidFill>
                            <a:schemeClr val="tx1"/>
                          </a:solidFill>
                          <a:latin typeface="Arial" panose="020B0604020202020204" pitchFamily="34" charset="0"/>
                          <a:cs typeface="Arial" panose="020B0604020202020204" pitchFamily="34" charset="0"/>
                        </a:rPr>
                        <a:t>Key stage 3</a:t>
                      </a:r>
                    </a:p>
                    <a:p>
                      <a:r>
                        <a:rPr lang="en-GB" sz="1600" b="1" dirty="0">
                          <a:solidFill>
                            <a:schemeClr val="tx1"/>
                          </a:solidFill>
                          <a:latin typeface="Arial" panose="020B0604020202020204" pitchFamily="34" charset="0"/>
                          <a:cs typeface="Arial" panose="020B0604020202020204" pitchFamily="34" charset="0"/>
                        </a:rPr>
                        <a:t>Pupils should be taught to:</a:t>
                      </a:r>
                    </a:p>
                  </a:txBody>
                  <a:tcPr marL="91441" marR="91441" marT="45715" marB="45715">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ysClr val="window" lastClr="FFFFFF">
                        <a:lumMod val="20000"/>
                        <a:lumOff val="80000"/>
                      </a:sysClr>
                    </a:solidFill>
                  </a:tcPr>
                </a:tc>
                <a:extLst>
                  <a:ext uri="{0D108BD9-81ED-4DB2-BD59-A6C34878D82A}">
                    <a16:rowId xmlns:a16="http://schemas.microsoft.com/office/drawing/2014/main" val="10000"/>
                  </a:ext>
                </a:extLst>
              </a:tr>
              <a:tr h="841852">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285750" marR="0" indent="-285750" algn="l" defTabSz="914400" rtl="0" eaLnBrk="1" fontAlgn="auto" latinLnBrk="0" hangingPunct="1">
                        <a:lnSpc>
                          <a:spcPct val="100000"/>
                        </a:lnSpc>
                        <a:spcBef>
                          <a:spcPts val="0"/>
                        </a:spcBef>
                        <a:spcAft>
                          <a:spcPts val="0"/>
                        </a:spcAft>
                        <a:buClrTx/>
                        <a:buSzTx/>
                        <a:buFont typeface="Wingdings" pitchFamily="2" charset="2"/>
                        <a:buChar char="§"/>
                        <a:tabLst/>
                        <a:defRPr/>
                      </a:pPr>
                      <a:r>
                        <a:rPr lang="en-GB" sz="1600" b="0" dirty="0">
                          <a:solidFill>
                            <a:schemeClr val="tx1"/>
                          </a:solidFill>
                          <a:latin typeface="Arial" panose="020B0604020202020204" pitchFamily="34" charset="0"/>
                          <a:cs typeface="Arial" panose="020B0604020202020204" pitchFamily="34" charset="0"/>
                        </a:rPr>
                        <a:t>understand and apply the principles of nutrition and health</a:t>
                      </a:r>
                      <a:r>
                        <a:rPr lang="en-US" sz="1600" b="0" dirty="0">
                          <a:solidFill>
                            <a:schemeClr val="tx1"/>
                          </a:solidFill>
                          <a:latin typeface="Arial" panose="020B0604020202020204" pitchFamily="34" charset="0"/>
                          <a:cs typeface="Arial" panose="020B0604020202020204" pitchFamily="34" charset="0"/>
                        </a:rPr>
                        <a:t>.</a:t>
                      </a:r>
                    </a:p>
                    <a:p>
                      <a:pPr marL="285750" marR="0" indent="-285750" algn="l" defTabSz="914400" rtl="0" eaLnBrk="1" fontAlgn="auto" latinLnBrk="0" hangingPunct="1">
                        <a:lnSpc>
                          <a:spcPct val="100000"/>
                        </a:lnSpc>
                        <a:spcBef>
                          <a:spcPts val="0"/>
                        </a:spcBef>
                        <a:spcAft>
                          <a:spcPts val="0"/>
                        </a:spcAft>
                        <a:buClrTx/>
                        <a:buSzTx/>
                        <a:buFont typeface="Wingdings" pitchFamily="2" charset="2"/>
                        <a:buChar char="§"/>
                        <a:tabLst/>
                        <a:defRPr/>
                      </a:pPr>
                      <a:endParaRPr lang="en-GB" sz="1600" b="0" dirty="0">
                        <a:solidFill>
                          <a:schemeClr val="tx1"/>
                        </a:solidFill>
                        <a:latin typeface="Arial" panose="020B0604020202020204" pitchFamily="34" charset="0"/>
                        <a:cs typeface="Arial" panose="020B0604020202020204" pitchFamily="34" charset="0"/>
                      </a:endParaRPr>
                    </a:p>
                  </a:txBody>
                  <a:tcPr marL="91441" marR="91441" marT="45715" marB="45715">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20000"/>
                        <a:lumOff val="80000"/>
                      </a:sysClr>
                    </a:solidFill>
                  </a:tcPr>
                </a:tc>
                <a:extLst>
                  <a:ext uri="{0D108BD9-81ED-4DB2-BD59-A6C34878D82A}">
                    <a16:rowId xmlns:a16="http://schemas.microsoft.com/office/drawing/2014/main" val="10001"/>
                  </a:ext>
                </a:extLst>
              </a:tr>
              <a:tr h="1490035">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285750" marR="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GB" sz="1600" b="0" dirty="0">
                          <a:solidFill>
                            <a:schemeClr val="tx1"/>
                          </a:solidFill>
                          <a:latin typeface="Arial" panose="020B0604020202020204" pitchFamily="34" charset="0"/>
                          <a:cs typeface="Arial" panose="020B0604020202020204" pitchFamily="34" charset="0"/>
                        </a:rPr>
                        <a:t>cook a repertoire of predominantly savoury dishes so that they are able to feed themselves and others a healthy and varied diet.</a:t>
                      </a:r>
                    </a:p>
                    <a:p>
                      <a:pPr marL="285750" marR="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GB" sz="1600" b="0" dirty="0">
                          <a:solidFill>
                            <a:schemeClr val="tx1"/>
                          </a:solidFill>
                          <a:latin typeface="Arial" panose="020B0604020202020204" pitchFamily="34" charset="0"/>
                          <a:cs typeface="Arial" panose="020B0604020202020204" pitchFamily="34" charset="0"/>
                        </a:rPr>
                        <a:t>become competent in a range of cooking techniques.</a:t>
                      </a:r>
                    </a:p>
                    <a:p>
                      <a:pPr marL="285750" marR="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lang="en-GB" sz="1600" b="0" dirty="0">
                        <a:solidFill>
                          <a:schemeClr val="tx1"/>
                        </a:solidFill>
                        <a:latin typeface="Arial" panose="020B0604020202020204" pitchFamily="34" charset="0"/>
                        <a:cs typeface="Arial" panose="020B0604020202020204" pitchFamily="34" charset="0"/>
                      </a:endParaRPr>
                    </a:p>
                  </a:txBody>
                  <a:tcPr marL="91441" marR="91441" marT="45715" marB="45715">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20000"/>
                        <a:lumOff val="80000"/>
                      </a:sysClr>
                    </a:solidFill>
                  </a:tcPr>
                </a:tc>
                <a:extLst>
                  <a:ext uri="{0D108BD9-81ED-4DB2-BD59-A6C34878D82A}">
                    <a16:rowId xmlns:a16="http://schemas.microsoft.com/office/drawing/2014/main" val="10002"/>
                  </a:ext>
                </a:extLst>
              </a:tr>
              <a:tr h="1014489">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285750" marR="0" indent="-285750" algn="l" defTabSz="914400" rtl="0" eaLnBrk="1" fontAlgn="auto" latinLnBrk="0" hangingPunct="1">
                        <a:lnSpc>
                          <a:spcPct val="100000"/>
                        </a:lnSpc>
                        <a:spcBef>
                          <a:spcPts val="0"/>
                        </a:spcBef>
                        <a:spcAft>
                          <a:spcPts val="0"/>
                        </a:spcAft>
                        <a:buClrTx/>
                        <a:buSzTx/>
                        <a:buFont typeface="Wingdings" pitchFamily="2" charset="2"/>
                        <a:buChar char="§"/>
                        <a:tabLst/>
                        <a:defRPr/>
                      </a:pPr>
                      <a:r>
                        <a:rPr lang="en-GB" sz="1600" b="0" dirty="0">
                          <a:solidFill>
                            <a:schemeClr val="tx1"/>
                          </a:solidFill>
                          <a:latin typeface="Arial" panose="020B0604020202020204" pitchFamily="34" charset="0"/>
                          <a:cs typeface="Arial" panose="020B0604020202020204" pitchFamily="34" charset="0"/>
                        </a:rPr>
                        <a:t>understand the source, seasonality and characteristics of a broad range of ingredients.</a:t>
                      </a:r>
                    </a:p>
                  </a:txBody>
                  <a:tcPr marL="91441" marR="91441" marT="45715" marB="45715">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20000"/>
                        <a:lumOff val="80000"/>
                      </a:sysClr>
                    </a:solidFill>
                  </a:tcPr>
                </a:tc>
                <a:extLst>
                  <a:ext uri="{0D108BD9-81ED-4DB2-BD59-A6C34878D82A}">
                    <a16:rowId xmlns:a16="http://schemas.microsoft.com/office/drawing/2014/main" val="10003"/>
                  </a:ext>
                </a:extLst>
              </a:tr>
            </a:tbl>
          </a:graphicData>
        </a:graphic>
      </p:graphicFrame>
      <p:grpSp>
        <p:nvGrpSpPr>
          <p:cNvPr id="5" name="Group 4"/>
          <p:cNvGrpSpPr/>
          <p:nvPr/>
        </p:nvGrpSpPr>
        <p:grpSpPr>
          <a:xfrm>
            <a:off x="4779895" y="2556584"/>
            <a:ext cx="2504834" cy="3833062"/>
            <a:chOff x="3196128" y="2588916"/>
            <a:chExt cx="2504834" cy="3833062"/>
          </a:xfrm>
        </p:grpSpPr>
        <p:cxnSp>
          <p:nvCxnSpPr>
            <p:cNvPr id="6" name="Straight Arrow Connector 5"/>
            <p:cNvCxnSpPr/>
            <p:nvPr/>
          </p:nvCxnSpPr>
          <p:spPr>
            <a:xfrm flipV="1">
              <a:off x="3196129" y="2778228"/>
              <a:ext cx="1368425" cy="360040"/>
            </a:xfrm>
            <a:prstGeom prst="straightConnector1">
              <a:avLst/>
            </a:prstGeom>
            <a:ln w="57150">
              <a:tailEnd type="arrow"/>
            </a:ln>
          </p:spPr>
          <p:style>
            <a:lnRef idx="2">
              <a:schemeClr val="dk1"/>
            </a:lnRef>
            <a:fillRef idx="0">
              <a:schemeClr val="dk1"/>
            </a:fillRef>
            <a:effectRef idx="1">
              <a:schemeClr val="dk1"/>
            </a:effectRef>
            <a:fontRef idx="minor">
              <a:schemeClr val="tx1"/>
            </a:fontRef>
          </p:style>
        </p:cxnSp>
        <p:cxnSp>
          <p:nvCxnSpPr>
            <p:cNvPr id="7" name="Straight Arrow Connector 6"/>
            <p:cNvCxnSpPr/>
            <p:nvPr/>
          </p:nvCxnSpPr>
          <p:spPr>
            <a:xfrm>
              <a:off x="3196129" y="3138268"/>
              <a:ext cx="1526795" cy="0"/>
            </a:xfrm>
            <a:prstGeom prst="straightConnector1">
              <a:avLst/>
            </a:prstGeom>
            <a:ln w="57150">
              <a:tailEnd type="arrow"/>
            </a:ln>
          </p:spPr>
          <p:style>
            <a:lnRef idx="2">
              <a:schemeClr val="dk1"/>
            </a:lnRef>
            <a:fillRef idx="0">
              <a:schemeClr val="dk1"/>
            </a:fillRef>
            <a:effectRef idx="1">
              <a:schemeClr val="dk1"/>
            </a:effectRef>
            <a:fontRef idx="minor">
              <a:schemeClr val="tx1"/>
            </a:fontRef>
          </p:style>
        </p:cxnSp>
        <p:cxnSp>
          <p:nvCxnSpPr>
            <p:cNvPr id="8" name="Straight Arrow Connector 7"/>
            <p:cNvCxnSpPr/>
            <p:nvPr/>
          </p:nvCxnSpPr>
          <p:spPr>
            <a:xfrm>
              <a:off x="3196128" y="3195705"/>
              <a:ext cx="1368426" cy="216024"/>
            </a:xfrm>
            <a:prstGeom prst="straightConnector1">
              <a:avLst/>
            </a:prstGeom>
            <a:ln w="57150">
              <a:tailEnd type="arrow"/>
            </a:ln>
          </p:spPr>
          <p:style>
            <a:lnRef idx="2">
              <a:schemeClr val="dk1"/>
            </a:lnRef>
            <a:fillRef idx="0">
              <a:schemeClr val="dk1"/>
            </a:fillRef>
            <a:effectRef idx="1">
              <a:schemeClr val="dk1"/>
            </a:effectRef>
            <a:fontRef idx="minor">
              <a:schemeClr val="tx1"/>
            </a:fontRef>
          </p:style>
        </p:cxnSp>
        <p:sp>
          <p:nvSpPr>
            <p:cNvPr id="9" name="TextBox 8"/>
            <p:cNvSpPr txBox="1"/>
            <p:nvPr/>
          </p:nvSpPr>
          <p:spPr>
            <a:xfrm>
              <a:off x="4558943" y="2588916"/>
              <a:ext cx="864096" cy="369332"/>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Year 7</a:t>
              </a:r>
            </a:p>
          </p:txBody>
        </p:sp>
        <p:sp>
          <p:nvSpPr>
            <p:cNvPr id="10" name="TextBox 9"/>
            <p:cNvSpPr txBox="1"/>
            <p:nvPr/>
          </p:nvSpPr>
          <p:spPr>
            <a:xfrm>
              <a:off x="4711343" y="2925982"/>
              <a:ext cx="864096" cy="369332"/>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Year 8</a:t>
              </a:r>
            </a:p>
          </p:txBody>
        </p:sp>
        <p:sp>
          <p:nvSpPr>
            <p:cNvPr id="11" name="TextBox 10"/>
            <p:cNvSpPr txBox="1"/>
            <p:nvPr/>
          </p:nvSpPr>
          <p:spPr>
            <a:xfrm>
              <a:off x="4558943" y="3227063"/>
              <a:ext cx="864096" cy="369332"/>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Year 9</a:t>
              </a:r>
            </a:p>
          </p:txBody>
        </p:sp>
        <p:cxnSp>
          <p:nvCxnSpPr>
            <p:cNvPr id="12" name="Straight Arrow Connector 11"/>
            <p:cNvCxnSpPr/>
            <p:nvPr/>
          </p:nvCxnSpPr>
          <p:spPr>
            <a:xfrm flipV="1">
              <a:off x="3242467" y="4155248"/>
              <a:ext cx="1368425" cy="360040"/>
            </a:xfrm>
            <a:prstGeom prst="straightConnector1">
              <a:avLst/>
            </a:prstGeom>
            <a:ln w="57150">
              <a:tailEnd type="arrow"/>
            </a:ln>
          </p:spPr>
          <p:style>
            <a:lnRef idx="2">
              <a:schemeClr val="dk1"/>
            </a:lnRef>
            <a:fillRef idx="0">
              <a:schemeClr val="dk1"/>
            </a:fillRef>
            <a:effectRef idx="1">
              <a:schemeClr val="dk1"/>
            </a:effectRef>
            <a:fontRef idx="minor">
              <a:schemeClr val="tx1"/>
            </a:fontRef>
          </p:style>
        </p:cxnSp>
        <p:cxnSp>
          <p:nvCxnSpPr>
            <p:cNvPr id="13" name="Straight Arrow Connector 12"/>
            <p:cNvCxnSpPr/>
            <p:nvPr/>
          </p:nvCxnSpPr>
          <p:spPr>
            <a:xfrm>
              <a:off x="3242467" y="4515288"/>
              <a:ext cx="1526795" cy="0"/>
            </a:xfrm>
            <a:prstGeom prst="straightConnector1">
              <a:avLst/>
            </a:prstGeom>
            <a:ln w="57150">
              <a:tailEnd type="arrow"/>
            </a:ln>
          </p:spPr>
          <p:style>
            <a:lnRef idx="2">
              <a:schemeClr val="dk1"/>
            </a:lnRef>
            <a:fillRef idx="0">
              <a:schemeClr val="dk1"/>
            </a:fillRef>
            <a:effectRef idx="1">
              <a:schemeClr val="dk1"/>
            </a:effectRef>
            <a:fontRef idx="minor">
              <a:schemeClr val="tx1"/>
            </a:fontRef>
          </p:style>
        </p:cxnSp>
        <p:cxnSp>
          <p:nvCxnSpPr>
            <p:cNvPr id="14" name="Straight Arrow Connector 13"/>
            <p:cNvCxnSpPr/>
            <p:nvPr/>
          </p:nvCxnSpPr>
          <p:spPr>
            <a:xfrm>
              <a:off x="3242466" y="4572725"/>
              <a:ext cx="1368426" cy="216024"/>
            </a:xfrm>
            <a:prstGeom prst="straightConnector1">
              <a:avLst/>
            </a:prstGeom>
            <a:ln w="57150">
              <a:tailEnd type="arrow"/>
            </a:ln>
          </p:spPr>
          <p:style>
            <a:lnRef idx="2">
              <a:schemeClr val="dk1"/>
            </a:lnRef>
            <a:fillRef idx="0">
              <a:schemeClr val="dk1"/>
            </a:fillRef>
            <a:effectRef idx="1">
              <a:schemeClr val="dk1"/>
            </a:effectRef>
            <a:fontRef idx="minor">
              <a:schemeClr val="tx1"/>
            </a:fontRef>
          </p:style>
        </p:cxnSp>
        <p:sp>
          <p:nvSpPr>
            <p:cNvPr id="15" name="TextBox 14"/>
            <p:cNvSpPr txBox="1"/>
            <p:nvPr/>
          </p:nvSpPr>
          <p:spPr>
            <a:xfrm>
              <a:off x="4605281" y="3965936"/>
              <a:ext cx="864096" cy="369332"/>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Year 7</a:t>
              </a:r>
            </a:p>
          </p:txBody>
        </p:sp>
        <p:sp>
          <p:nvSpPr>
            <p:cNvPr id="16" name="TextBox 15"/>
            <p:cNvSpPr txBox="1"/>
            <p:nvPr/>
          </p:nvSpPr>
          <p:spPr>
            <a:xfrm>
              <a:off x="4757681" y="4303002"/>
              <a:ext cx="864096" cy="369332"/>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Year 8</a:t>
              </a:r>
            </a:p>
          </p:txBody>
        </p:sp>
        <p:sp>
          <p:nvSpPr>
            <p:cNvPr id="17" name="TextBox 16"/>
            <p:cNvSpPr txBox="1"/>
            <p:nvPr/>
          </p:nvSpPr>
          <p:spPr>
            <a:xfrm>
              <a:off x="4605281" y="4604083"/>
              <a:ext cx="864096" cy="369332"/>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Year 9</a:t>
              </a:r>
            </a:p>
          </p:txBody>
        </p:sp>
        <p:cxnSp>
          <p:nvCxnSpPr>
            <p:cNvPr id="18" name="Straight Arrow Connector 17"/>
            <p:cNvCxnSpPr/>
            <p:nvPr/>
          </p:nvCxnSpPr>
          <p:spPr>
            <a:xfrm flipV="1">
              <a:off x="3321652" y="5603811"/>
              <a:ext cx="1368425" cy="360040"/>
            </a:xfrm>
            <a:prstGeom prst="straightConnector1">
              <a:avLst/>
            </a:prstGeom>
            <a:ln w="57150">
              <a:tailEnd type="arrow"/>
            </a:ln>
          </p:spPr>
          <p:style>
            <a:lnRef idx="2">
              <a:schemeClr val="dk1"/>
            </a:lnRef>
            <a:fillRef idx="0">
              <a:schemeClr val="dk1"/>
            </a:fillRef>
            <a:effectRef idx="1">
              <a:schemeClr val="dk1"/>
            </a:effectRef>
            <a:fontRef idx="minor">
              <a:schemeClr val="tx1"/>
            </a:fontRef>
          </p:style>
        </p:cxnSp>
        <p:cxnSp>
          <p:nvCxnSpPr>
            <p:cNvPr id="19" name="Straight Arrow Connector 18"/>
            <p:cNvCxnSpPr/>
            <p:nvPr/>
          </p:nvCxnSpPr>
          <p:spPr>
            <a:xfrm>
              <a:off x="3321652" y="5963851"/>
              <a:ext cx="1526795" cy="0"/>
            </a:xfrm>
            <a:prstGeom prst="straightConnector1">
              <a:avLst/>
            </a:prstGeom>
            <a:ln w="57150">
              <a:tailEnd type="arrow"/>
            </a:ln>
          </p:spPr>
          <p:style>
            <a:lnRef idx="2">
              <a:schemeClr val="dk1"/>
            </a:lnRef>
            <a:fillRef idx="0">
              <a:schemeClr val="dk1"/>
            </a:fillRef>
            <a:effectRef idx="1">
              <a:schemeClr val="dk1"/>
            </a:effectRef>
            <a:fontRef idx="minor">
              <a:schemeClr val="tx1"/>
            </a:fontRef>
          </p:style>
        </p:cxnSp>
        <p:cxnSp>
          <p:nvCxnSpPr>
            <p:cNvPr id="20" name="Straight Arrow Connector 19"/>
            <p:cNvCxnSpPr/>
            <p:nvPr/>
          </p:nvCxnSpPr>
          <p:spPr>
            <a:xfrm>
              <a:off x="3321651" y="6021288"/>
              <a:ext cx="1368426" cy="216024"/>
            </a:xfrm>
            <a:prstGeom prst="straightConnector1">
              <a:avLst/>
            </a:prstGeom>
            <a:ln w="57150">
              <a:tailEnd type="arrow"/>
            </a:ln>
          </p:spPr>
          <p:style>
            <a:lnRef idx="2">
              <a:schemeClr val="dk1"/>
            </a:lnRef>
            <a:fillRef idx="0">
              <a:schemeClr val="dk1"/>
            </a:fillRef>
            <a:effectRef idx="1">
              <a:schemeClr val="dk1"/>
            </a:effectRef>
            <a:fontRef idx="minor">
              <a:schemeClr val="tx1"/>
            </a:fontRef>
          </p:style>
        </p:cxnSp>
        <p:sp>
          <p:nvSpPr>
            <p:cNvPr id="21" name="TextBox 20"/>
            <p:cNvSpPr txBox="1"/>
            <p:nvPr/>
          </p:nvSpPr>
          <p:spPr>
            <a:xfrm>
              <a:off x="4684466" y="5414499"/>
              <a:ext cx="864096" cy="369332"/>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Year 7</a:t>
              </a:r>
            </a:p>
          </p:txBody>
        </p:sp>
        <p:sp>
          <p:nvSpPr>
            <p:cNvPr id="22" name="TextBox 21"/>
            <p:cNvSpPr txBox="1"/>
            <p:nvPr/>
          </p:nvSpPr>
          <p:spPr>
            <a:xfrm>
              <a:off x="4836866" y="5751565"/>
              <a:ext cx="864096" cy="369332"/>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Year 8</a:t>
              </a:r>
            </a:p>
          </p:txBody>
        </p:sp>
        <p:sp>
          <p:nvSpPr>
            <p:cNvPr id="23" name="TextBox 22"/>
            <p:cNvSpPr txBox="1"/>
            <p:nvPr/>
          </p:nvSpPr>
          <p:spPr>
            <a:xfrm>
              <a:off x="4684466" y="6052646"/>
              <a:ext cx="864096" cy="369332"/>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Year 9</a:t>
              </a:r>
            </a:p>
          </p:txBody>
        </p:sp>
      </p:grpSp>
      <p:pic>
        <p:nvPicPr>
          <p:cNvPr id="24" name="Picture 2" descr="Related image"/>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7207746" y="2283798"/>
            <a:ext cx="3540384" cy="4111343"/>
          </a:xfrm>
          <a:prstGeom prst="rect">
            <a:avLst/>
          </a:prstGeom>
          <a:noFill/>
          <a:extLst>
            <a:ext uri="{909E8E84-426E-40DD-AFC4-6F175D3DCCD1}">
              <a14:hiddenFill xmlns:a14="http://schemas.microsoft.com/office/drawing/2010/main">
                <a:solidFill>
                  <a:srgbClr val="FFFFFF"/>
                </a:solidFill>
              </a14:hiddenFill>
            </a:ext>
          </a:extLst>
        </p:spPr>
      </p:pic>
      <p:sp>
        <p:nvSpPr>
          <p:cNvPr id="3" name="Rounded Rectangle 2"/>
          <p:cNvSpPr/>
          <p:nvPr/>
        </p:nvSpPr>
        <p:spPr>
          <a:xfrm>
            <a:off x="9227823" y="5945551"/>
            <a:ext cx="1583141" cy="33242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GB" dirty="0">
                <a:latin typeface="Arial" panose="020B0604020202020204" pitchFamily="34" charset="0"/>
                <a:cs typeface="Arial" panose="020B0604020202020204" pitchFamily="34" charset="0"/>
              </a:rPr>
              <a:t>Introduce</a:t>
            </a:r>
          </a:p>
        </p:txBody>
      </p:sp>
      <p:sp>
        <p:nvSpPr>
          <p:cNvPr id="25" name="Rounded Rectangle 24"/>
          <p:cNvSpPr/>
          <p:nvPr/>
        </p:nvSpPr>
        <p:spPr>
          <a:xfrm>
            <a:off x="9903941" y="4173259"/>
            <a:ext cx="1583141" cy="33242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GB" dirty="0">
                <a:latin typeface="Arial" panose="020B0604020202020204" pitchFamily="34" charset="0"/>
                <a:cs typeface="Arial" panose="020B0604020202020204" pitchFamily="34" charset="0"/>
              </a:rPr>
              <a:t>Consolidate</a:t>
            </a:r>
          </a:p>
        </p:txBody>
      </p:sp>
      <p:sp>
        <p:nvSpPr>
          <p:cNvPr id="26" name="Rounded Rectangle 25"/>
          <p:cNvSpPr/>
          <p:nvPr/>
        </p:nvSpPr>
        <p:spPr>
          <a:xfrm>
            <a:off x="9349920" y="2215353"/>
            <a:ext cx="1583141" cy="33242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GB" dirty="0">
                <a:latin typeface="Arial" panose="020B0604020202020204" pitchFamily="34" charset="0"/>
                <a:cs typeface="Arial" panose="020B0604020202020204" pitchFamily="34" charset="0"/>
              </a:rPr>
              <a:t>Extend</a:t>
            </a:r>
          </a:p>
        </p:txBody>
      </p:sp>
    </p:spTree>
    <p:extLst>
      <p:ext uri="{BB962C8B-B14F-4D97-AF65-F5344CB8AC3E}">
        <p14:creationId xmlns:p14="http://schemas.microsoft.com/office/powerpoint/2010/main" val="11477598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500"/>
                                        <p:tgtEl>
                                          <p:spTgt spid="2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500"/>
                                        <p:tgtEl>
                                          <p:spTgt spid="2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fade">
                                      <p:cBhvr>
                                        <p:cTn id="2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5" grpId="0" animBg="1"/>
      <p:bldP spid="2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altLang="en-US" sz="3400" dirty="0">
                <a:latin typeface="Arial" panose="020B0604020202020204" pitchFamily="34" charset="0"/>
                <a:cs typeface="Arial" panose="020B0604020202020204" pitchFamily="34" charset="0"/>
              </a:rPr>
              <a:t>Key concepts: healthy eating</a:t>
            </a:r>
            <a:endParaRPr lang="en-US" sz="3400" dirty="0"/>
          </a:p>
        </p:txBody>
      </p:sp>
      <p:sp>
        <p:nvSpPr>
          <p:cNvPr id="3" name="Subtitle 2"/>
          <p:cNvSpPr>
            <a:spLocks noGrp="1"/>
          </p:cNvSpPr>
          <p:nvPr>
            <p:ph type="subTitle" idx="1"/>
          </p:nvPr>
        </p:nvSpPr>
        <p:spPr/>
        <p:txBody>
          <a:bodyPr/>
          <a:lstStyle/>
          <a:p>
            <a:pPr marL="0" indent="0" fontAlgn="t">
              <a:buNone/>
            </a:pPr>
            <a:r>
              <a:rPr lang="en-GB" sz="2000" dirty="0"/>
              <a:t>Pupils should be taught to:</a:t>
            </a:r>
          </a:p>
          <a:p>
            <a:r>
              <a:rPr lang="en-US" sz="2000" dirty="0">
                <a:latin typeface="Arial" panose="020B0604020202020204" pitchFamily="34" charset="0"/>
                <a:cs typeface="Arial" panose="020B0604020202020204" pitchFamily="34" charset="0"/>
              </a:rPr>
              <a:t>use the basic principles of a healthy and varied diet </a:t>
            </a:r>
            <a:r>
              <a:rPr lang="en-US" sz="2000" b="1" dirty="0">
                <a:latin typeface="Arial" panose="020B0604020202020204" pitchFamily="34" charset="0"/>
                <a:cs typeface="Arial" panose="020B0604020202020204" pitchFamily="34" charset="0"/>
              </a:rPr>
              <a:t>to prepare </a:t>
            </a:r>
            <a:r>
              <a:rPr lang="en-US" sz="2000" dirty="0">
                <a:latin typeface="Arial" panose="020B0604020202020204" pitchFamily="34" charset="0"/>
                <a:cs typeface="Arial" panose="020B0604020202020204" pitchFamily="34" charset="0"/>
              </a:rPr>
              <a:t>dishes.</a:t>
            </a:r>
          </a:p>
          <a:p>
            <a:r>
              <a:rPr lang="en-US" sz="2000" dirty="0">
                <a:latin typeface="Arial" panose="020B0604020202020204" pitchFamily="34" charset="0"/>
                <a:cs typeface="Arial" panose="020B0604020202020204" pitchFamily="34" charset="0"/>
              </a:rPr>
              <a:t>understand and </a:t>
            </a:r>
            <a:r>
              <a:rPr lang="en-US" sz="2000" b="1" dirty="0">
                <a:latin typeface="Arial" panose="020B0604020202020204" pitchFamily="34" charset="0"/>
                <a:cs typeface="Arial" panose="020B0604020202020204" pitchFamily="34" charset="0"/>
              </a:rPr>
              <a:t>apply</a:t>
            </a:r>
            <a:r>
              <a:rPr lang="en-US" sz="2000" dirty="0">
                <a:latin typeface="Arial" panose="020B0604020202020204" pitchFamily="34" charset="0"/>
                <a:cs typeface="Arial" panose="020B0604020202020204" pitchFamily="34" charset="0"/>
              </a:rPr>
              <a:t> the basic principles of a healthy and varied diet.</a:t>
            </a:r>
            <a:endParaRPr lang="en-GB" sz="2000" dirty="0"/>
          </a:p>
          <a:p>
            <a:r>
              <a:rPr lang="en-GB" sz="2000" dirty="0"/>
              <a:t>understand and </a:t>
            </a:r>
            <a:r>
              <a:rPr lang="en-GB" sz="2000" b="1" dirty="0"/>
              <a:t>apply</a:t>
            </a:r>
            <a:r>
              <a:rPr lang="en-GB" sz="2000" dirty="0"/>
              <a:t> the principles of nutrition and health</a:t>
            </a:r>
            <a:r>
              <a:rPr lang="en-US" sz="2000" dirty="0"/>
              <a:t>.</a:t>
            </a:r>
            <a:endParaRPr lang="en-GB" sz="2000" dirty="0"/>
          </a:p>
          <a:p>
            <a:endParaRPr lang="en-US" sz="2000" dirty="0"/>
          </a:p>
        </p:txBody>
      </p:sp>
      <p:sp>
        <p:nvSpPr>
          <p:cNvPr id="4" name="Text Placeholder 1"/>
          <p:cNvSpPr>
            <a:spLocks/>
          </p:cNvSpPr>
          <p:nvPr/>
        </p:nvSpPr>
        <p:spPr bwMode="auto">
          <a:xfrm>
            <a:off x="5242724" y="4930704"/>
            <a:ext cx="2086124" cy="1451980"/>
          </a:xfrm>
          <a:prstGeom prst="roundRect">
            <a:avLst>
              <a:gd name="adj" fmla="val 9366"/>
            </a:avLst>
          </a:prstGeom>
          <a:solidFill>
            <a:srgbClr val="C33D86"/>
          </a:solidFill>
          <a:ln>
            <a:headEnd/>
            <a:tailEnd/>
          </a:ln>
        </p:spPr>
        <p:style>
          <a:lnRef idx="2">
            <a:schemeClr val="accent6">
              <a:shade val="50000"/>
            </a:schemeClr>
          </a:lnRef>
          <a:fillRef idx="1">
            <a:schemeClr val="accent6"/>
          </a:fillRef>
          <a:effectRef idx="0">
            <a:schemeClr val="accent6"/>
          </a:effectRef>
          <a:fontRef idx="minor">
            <a:schemeClr val="lt1"/>
          </a:fontRef>
        </p:style>
        <p:txBody>
          <a:bodyPr lIns="180000" tIns="90000" rIns="180000" bIns="9000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a:buFont typeface="Arial" pitchFamily="34" charset="0"/>
              <a:buNone/>
            </a:pPr>
            <a:r>
              <a:rPr lang="en-GB" altLang="en-US" b="1" dirty="0">
                <a:solidFill>
                  <a:schemeClr val="bg2"/>
                </a:solidFill>
              </a:rPr>
              <a:t>The Eatwell Guide and 8 top tips for healthy eating</a:t>
            </a:r>
          </a:p>
          <a:p>
            <a:pPr algn="ctr">
              <a:buFont typeface="Arial" pitchFamily="34" charset="0"/>
              <a:buNone/>
            </a:pPr>
            <a:endParaRPr lang="en-GB" altLang="en-US" b="1" dirty="0">
              <a:solidFill>
                <a:schemeClr val="bg1"/>
              </a:solidFill>
            </a:endParaRPr>
          </a:p>
        </p:txBody>
      </p:sp>
      <p:sp>
        <p:nvSpPr>
          <p:cNvPr id="5" name="Text Placeholder 1"/>
          <p:cNvSpPr>
            <a:spLocks/>
          </p:cNvSpPr>
          <p:nvPr/>
        </p:nvSpPr>
        <p:spPr bwMode="auto">
          <a:xfrm>
            <a:off x="7547630" y="4370612"/>
            <a:ext cx="1941513" cy="1990512"/>
          </a:xfrm>
          <a:prstGeom prst="roundRect">
            <a:avLst>
              <a:gd name="adj" fmla="val 9366"/>
            </a:avLst>
          </a:prstGeom>
          <a:solidFill>
            <a:srgbClr val="C33D86"/>
          </a:solidFill>
          <a:ln>
            <a:headEnd/>
            <a:tailEnd/>
          </a:ln>
        </p:spPr>
        <p:style>
          <a:lnRef idx="2">
            <a:schemeClr val="accent6">
              <a:shade val="50000"/>
            </a:schemeClr>
          </a:lnRef>
          <a:fillRef idx="1">
            <a:schemeClr val="accent6"/>
          </a:fillRef>
          <a:effectRef idx="0">
            <a:schemeClr val="accent6"/>
          </a:effectRef>
          <a:fontRef idx="minor">
            <a:schemeClr val="lt1"/>
          </a:fontRef>
        </p:style>
        <p:txBody>
          <a:bodyPr lIns="180000" tIns="90000" rIns="180000" bIns="9000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a:buFont typeface="Arial" pitchFamily="34" charset="0"/>
              <a:buNone/>
            </a:pPr>
            <a:r>
              <a:rPr lang="en-GB" altLang="en-US" b="1" dirty="0">
                <a:solidFill>
                  <a:schemeClr val="bg2"/>
                </a:solidFill>
              </a:rPr>
              <a:t>Energy and nutrients (source, function and amount)</a:t>
            </a:r>
          </a:p>
          <a:p>
            <a:pPr algn="ctr">
              <a:buFont typeface="Arial" pitchFamily="34" charset="0"/>
              <a:buNone/>
            </a:pPr>
            <a:endParaRPr lang="en-GB" altLang="en-US" b="1" dirty="0">
              <a:solidFill>
                <a:schemeClr val="bg1"/>
              </a:solidFill>
            </a:endParaRPr>
          </a:p>
        </p:txBody>
      </p:sp>
      <p:sp>
        <p:nvSpPr>
          <p:cNvPr id="6" name="Text Placeholder 1"/>
          <p:cNvSpPr>
            <a:spLocks/>
          </p:cNvSpPr>
          <p:nvPr/>
        </p:nvSpPr>
        <p:spPr bwMode="auto">
          <a:xfrm>
            <a:off x="9742425" y="3487667"/>
            <a:ext cx="1941512" cy="2886075"/>
          </a:xfrm>
          <a:prstGeom prst="roundRect">
            <a:avLst>
              <a:gd name="adj" fmla="val 9366"/>
            </a:avLst>
          </a:prstGeom>
          <a:solidFill>
            <a:srgbClr val="C33D86"/>
          </a:solidFill>
          <a:ln>
            <a:headEnd/>
            <a:tailEnd/>
          </a:ln>
        </p:spPr>
        <p:style>
          <a:lnRef idx="2">
            <a:schemeClr val="accent6">
              <a:shade val="50000"/>
            </a:schemeClr>
          </a:lnRef>
          <a:fillRef idx="1">
            <a:schemeClr val="accent6"/>
          </a:fillRef>
          <a:effectRef idx="0">
            <a:schemeClr val="accent6"/>
          </a:effectRef>
          <a:fontRef idx="minor">
            <a:schemeClr val="lt1"/>
          </a:fontRef>
        </p:style>
        <p:txBody>
          <a:bodyPr lIns="180000" tIns="90000" rIns="180000" bIns="9000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a:buFont typeface="Arial" pitchFamily="34" charset="0"/>
              <a:buNone/>
            </a:pPr>
            <a:r>
              <a:rPr lang="en-GB" altLang="en-US" b="1" dirty="0">
                <a:solidFill>
                  <a:schemeClr val="bg2"/>
                </a:solidFill>
              </a:rPr>
              <a:t>Dietary needs and health (ages and stages, special diets)</a:t>
            </a:r>
          </a:p>
          <a:p>
            <a:pPr algn="ctr">
              <a:buFont typeface="Arial" pitchFamily="34" charset="0"/>
              <a:buNone/>
            </a:pPr>
            <a:endParaRPr lang="en-GB" altLang="en-US" b="1" dirty="0">
              <a:solidFill>
                <a:schemeClr val="bg1"/>
              </a:solidFill>
            </a:endParaRPr>
          </a:p>
        </p:txBody>
      </p:sp>
      <p:sp>
        <p:nvSpPr>
          <p:cNvPr id="7" name="Text Placeholder 1"/>
          <p:cNvSpPr>
            <a:spLocks/>
          </p:cNvSpPr>
          <p:nvPr/>
        </p:nvSpPr>
        <p:spPr bwMode="auto">
          <a:xfrm>
            <a:off x="973248" y="5704763"/>
            <a:ext cx="1943100" cy="656361"/>
          </a:xfrm>
          <a:prstGeom prst="roundRect">
            <a:avLst>
              <a:gd name="adj" fmla="val 9366"/>
            </a:avLst>
          </a:prstGeom>
          <a:solidFill>
            <a:srgbClr val="C33D86"/>
          </a:solidFill>
          <a:ln>
            <a:headEnd/>
            <a:tailEnd/>
          </a:ln>
        </p:spPr>
        <p:style>
          <a:lnRef idx="2">
            <a:schemeClr val="accent6">
              <a:shade val="50000"/>
            </a:schemeClr>
          </a:lnRef>
          <a:fillRef idx="1">
            <a:schemeClr val="accent6"/>
          </a:fillRef>
          <a:effectRef idx="0">
            <a:schemeClr val="accent6"/>
          </a:effectRef>
          <a:fontRef idx="minor">
            <a:schemeClr val="lt1"/>
          </a:fontRef>
        </p:style>
        <p:txBody>
          <a:bodyPr lIns="180000" tIns="90000" rIns="180000" bIns="9000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a:buFont typeface="Arial" pitchFamily="34" charset="0"/>
              <a:buNone/>
            </a:pPr>
            <a:r>
              <a:rPr lang="en-GB" altLang="en-US" b="1" dirty="0">
                <a:solidFill>
                  <a:schemeClr val="bg2"/>
                </a:solidFill>
              </a:rPr>
              <a:t>Food and drinks</a:t>
            </a:r>
          </a:p>
          <a:p>
            <a:pPr algn="ctr">
              <a:buFont typeface="Arial" pitchFamily="34" charset="0"/>
              <a:buNone/>
            </a:pPr>
            <a:endParaRPr lang="en-GB" altLang="en-US" b="1" dirty="0">
              <a:solidFill>
                <a:schemeClr val="bg1"/>
              </a:solidFill>
            </a:endParaRPr>
          </a:p>
        </p:txBody>
      </p:sp>
      <p:sp>
        <p:nvSpPr>
          <p:cNvPr id="8" name="Text Placeholder 1"/>
          <p:cNvSpPr>
            <a:spLocks/>
          </p:cNvSpPr>
          <p:nvPr/>
        </p:nvSpPr>
        <p:spPr bwMode="auto">
          <a:xfrm>
            <a:off x="3113097" y="5365867"/>
            <a:ext cx="1943100" cy="974725"/>
          </a:xfrm>
          <a:prstGeom prst="roundRect">
            <a:avLst>
              <a:gd name="adj" fmla="val 9366"/>
            </a:avLst>
          </a:prstGeom>
          <a:solidFill>
            <a:srgbClr val="C33D86"/>
          </a:solidFill>
          <a:ln>
            <a:headEnd/>
            <a:tailEnd/>
          </a:ln>
        </p:spPr>
        <p:style>
          <a:lnRef idx="2">
            <a:schemeClr val="accent6">
              <a:shade val="50000"/>
            </a:schemeClr>
          </a:lnRef>
          <a:fillRef idx="1">
            <a:schemeClr val="accent6"/>
          </a:fillRef>
          <a:effectRef idx="0">
            <a:schemeClr val="accent6"/>
          </a:effectRef>
          <a:fontRef idx="minor">
            <a:schemeClr val="lt1"/>
          </a:fontRef>
        </p:style>
        <p:txBody>
          <a:bodyPr lIns="180000" tIns="90000" rIns="180000" bIns="9000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a:buFont typeface="Arial" pitchFamily="34" charset="0"/>
              <a:buNone/>
            </a:pPr>
            <a:r>
              <a:rPr lang="en-GB" altLang="en-US" b="1" dirty="0">
                <a:solidFill>
                  <a:schemeClr val="bg2"/>
                </a:solidFill>
              </a:rPr>
              <a:t>5 A DAY</a:t>
            </a:r>
          </a:p>
          <a:p>
            <a:pPr algn="ctr">
              <a:buFont typeface="Arial" pitchFamily="34" charset="0"/>
              <a:buNone/>
            </a:pPr>
            <a:endParaRPr lang="en-GB" altLang="en-US" b="1" dirty="0">
              <a:solidFill>
                <a:schemeClr val="bg1"/>
              </a:solidFill>
            </a:endParaRPr>
          </a:p>
        </p:txBody>
      </p:sp>
    </p:spTree>
    <p:extLst>
      <p:ext uri="{BB962C8B-B14F-4D97-AF65-F5344CB8AC3E}">
        <p14:creationId xmlns:p14="http://schemas.microsoft.com/office/powerpoint/2010/main" val="1911685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3400" dirty="0"/>
              <a:t>Key concepts: cooking</a:t>
            </a:r>
          </a:p>
        </p:txBody>
      </p:sp>
      <p:sp>
        <p:nvSpPr>
          <p:cNvPr id="3" name="Subtitle 2"/>
          <p:cNvSpPr>
            <a:spLocks noGrp="1"/>
          </p:cNvSpPr>
          <p:nvPr>
            <p:ph type="subTitle" idx="1"/>
          </p:nvPr>
        </p:nvSpPr>
        <p:spPr>
          <a:xfrm>
            <a:off x="1169276" y="2571092"/>
            <a:ext cx="10871928" cy="2213611"/>
          </a:xfrm>
        </p:spPr>
        <p:txBody>
          <a:bodyPr/>
          <a:lstStyle/>
          <a:p>
            <a:pPr marL="0" indent="0" fontAlgn="t">
              <a:buNone/>
            </a:pPr>
            <a:r>
              <a:rPr lang="en-GB" sz="2000" dirty="0"/>
              <a:t>Pupils should be taught to:</a:t>
            </a:r>
          </a:p>
          <a:p>
            <a:r>
              <a:rPr lang="en-US" sz="2000" dirty="0">
                <a:latin typeface="Arial" panose="020B0604020202020204" pitchFamily="34" charset="0"/>
                <a:cs typeface="Arial" panose="020B0604020202020204" pitchFamily="34" charset="0"/>
              </a:rPr>
              <a:t>use the basic principles of a healthy and varied diet to </a:t>
            </a:r>
            <a:r>
              <a:rPr lang="en-US" sz="2000" b="1" dirty="0">
                <a:latin typeface="Arial" panose="020B0604020202020204" pitchFamily="34" charset="0"/>
                <a:cs typeface="Arial" panose="020B0604020202020204" pitchFamily="34" charset="0"/>
              </a:rPr>
              <a:t>prepare dishes</a:t>
            </a:r>
            <a:r>
              <a:rPr lang="en-US" sz="2000" dirty="0">
                <a:latin typeface="Arial" panose="020B0604020202020204" pitchFamily="34" charset="0"/>
                <a:cs typeface="Arial" panose="020B0604020202020204" pitchFamily="34" charset="0"/>
              </a:rPr>
              <a:t>;</a:t>
            </a:r>
          </a:p>
          <a:p>
            <a:r>
              <a:rPr lang="en-GB" sz="2000" b="1" dirty="0">
                <a:latin typeface="Arial" panose="020B0604020202020204" pitchFamily="34" charset="0"/>
                <a:cs typeface="Arial" panose="020B0604020202020204" pitchFamily="34" charset="0"/>
              </a:rPr>
              <a:t>prepare and cook </a:t>
            </a:r>
            <a:r>
              <a:rPr lang="en-GB" sz="2000" dirty="0">
                <a:latin typeface="Arial" panose="020B0604020202020204" pitchFamily="34" charset="0"/>
                <a:cs typeface="Arial" panose="020B0604020202020204" pitchFamily="34" charset="0"/>
              </a:rPr>
              <a:t>a variety of </a:t>
            </a:r>
            <a:r>
              <a:rPr lang="en-GB" sz="2000" b="1" dirty="0">
                <a:latin typeface="Arial" panose="020B0604020202020204" pitchFamily="34" charset="0"/>
                <a:cs typeface="Arial" panose="020B0604020202020204" pitchFamily="34" charset="0"/>
              </a:rPr>
              <a:t>predominantly savoury </a:t>
            </a:r>
            <a:r>
              <a:rPr lang="en-GB" sz="2000" dirty="0">
                <a:latin typeface="Arial" panose="020B0604020202020204" pitchFamily="34" charset="0"/>
                <a:cs typeface="Arial" panose="020B0604020202020204" pitchFamily="34" charset="0"/>
              </a:rPr>
              <a:t>dishes using a range of cooking techniques;</a:t>
            </a:r>
            <a:endParaRPr lang="en-US" sz="2000" dirty="0">
              <a:latin typeface="Arial" panose="020B0604020202020204" pitchFamily="34" charset="0"/>
              <a:cs typeface="Arial" panose="020B0604020202020204" pitchFamily="34" charset="0"/>
            </a:endParaRPr>
          </a:p>
          <a:p>
            <a:r>
              <a:rPr lang="en-GB" sz="2000" b="1" dirty="0"/>
              <a:t>cook a repertoire of predominantly savoury </a:t>
            </a:r>
            <a:r>
              <a:rPr lang="en-GB" sz="2000" dirty="0"/>
              <a:t>dishes so that they are able to feed </a:t>
            </a:r>
            <a:r>
              <a:rPr lang="en-GB" sz="2000" i="1" dirty="0"/>
              <a:t>themselves</a:t>
            </a:r>
            <a:r>
              <a:rPr lang="en-GB" sz="2000" dirty="0"/>
              <a:t> and </a:t>
            </a:r>
            <a:r>
              <a:rPr lang="en-GB" sz="2000" i="1" dirty="0"/>
              <a:t>others</a:t>
            </a:r>
            <a:r>
              <a:rPr lang="en-GB" sz="2000" dirty="0"/>
              <a:t> a healthy and varied diet; </a:t>
            </a:r>
            <a:r>
              <a:rPr lang="en-GB" sz="2000" dirty="0">
                <a:latin typeface="Arial" panose="020B0604020202020204" pitchFamily="34" charset="0"/>
                <a:cs typeface="Arial" panose="020B0604020202020204" pitchFamily="34" charset="0"/>
              </a:rPr>
              <a:t>become competent in a range of cooking techniques.</a:t>
            </a:r>
          </a:p>
        </p:txBody>
      </p:sp>
      <p:sp>
        <p:nvSpPr>
          <p:cNvPr id="7" name="Text Placeholder 1"/>
          <p:cNvSpPr>
            <a:spLocks/>
          </p:cNvSpPr>
          <p:nvPr/>
        </p:nvSpPr>
        <p:spPr bwMode="auto">
          <a:xfrm>
            <a:off x="1284186" y="6058712"/>
            <a:ext cx="8238360" cy="354914"/>
          </a:xfrm>
          <a:prstGeom prst="homePlate">
            <a:avLst/>
          </a:prstGeom>
          <a:solidFill>
            <a:srgbClr val="C33D86"/>
          </a:solidFill>
          <a:ln>
            <a:headEnd/>
            <a:tailEnd/>
          </a:ln>
        </p:spPr>
        <p:style>
          <a:lnRef idx="2">
            <a:schemeClr val="accent6">
              <a:shade val="50000"/>
            </a:schemeClr>
          </a:lnRef>
          <a:fillRef idx="1">
            <a:schemeClr val="accent6"/>
          </a:fillRef>
          <a:effectRef idx="0">
            <a:schemeClr val="accent6"/>
          </a:effectRef>
          <a:fontRef idx="minor">
            <a:schemeClr val="lt1"/>
          </a:fontRef>
        </p:style>
        <p:txBody>
          <a:bodyPr lIns="180000" tIns="90000" rIns="180000" bIns="90000" anchor="t"/>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a:buFont typeface="Arial" pitchFamily="34" charset="0"/>
              <a:buNone/>
            </a:pPr>
            <a:r>
              <a:rPr lang="en-GB" altLang="en-US" sz="1500" b="1" dirty="0" err="1">
                <a:solidFill>
                  <a:schemeClr val="bg1"/>
                </a:solidFill>
              </a:rPr>
              <a:t>Eatwell</a:t>
            </a:r>
            <a:r>
              <a:rPr lang="en-GB" altLang="en-US" sz="1500" b="1" dirty="0">
                <a:solidFill>
                  <a:schemeClr val="bg1"/>
                </a:solidFill>
              </a:rPr>
              <a:t> Guide </a:t>
            </a:r>
            <a:r>
              <a:rPr lang="en-GB" altLang="en-US" sz="1500" dirty="0">
                <a:solidFill>
                  <a:schemeClr val="bg1"/>
                </a:solidFill>
              </a:rPr>
              <a:t>… Savoury … Variety and cuisines … Creativity … People and diversity</a:t>
            </a:r>
          </a:p>
        </p:txBody>
      </p:sp>
      <p:sp>
        <p:nvSpPr>
          <p:cNvPr id="11" name="Text Placeholder 1"/>
          <p:cNvSpPr>
            <a:spLocks/>
          </p:cNvSpPr>
          <p:nvPr/>
        </p:nvSpPr>
        <p:spPr bwMode="auto">
          <a:xfrm>
            <a:off x="1284186" y="5611147"/>
            <a:ext cx="8238360" cy="351082"/>
          </a:xfrm>
          <a:prstGeom prst="homePlate">
            <a:avLst/>
          </a:prstGeom>
          <a:solidFill>
            <a:srgbClr val="C33D86"/>
          </a:solidFill>
          <a:ln>
            <a:headEnd/>
            <a:tailEnd/>
          </a:ln>
        </p:spPr>
        <p:style>
          <a:lnRef idx="2">
            <a:schemeClr val="accent6">
              <a:shade val="50000"/>
            </a:schemeClr>
          </a:lnRef>
          <a:fillRef idx="1">
            <a:schemeClr val="accent6"/>
          </a:fillRef>
          <a:effectRef idx="0">
            <a:schemeClr val="accent6"/>
          </a:effectRef>
          <a:fontRef idx="minor">
            <a:schemeClr val="lt1"/>
          </a:fontRef>
        </p:style>
        <p:txBody>
          <a:bodyPr lIns="180000" tIns="90000" rIns="180000" bIns="90000" anchor="t"/>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a:buFont typeface="Arial" pitchFamily="34" charset="0"/>
              <a:buNone/>
            </a:pPr>
            <a:r>
              <a:rPr lang="en-GB" altLang="en-US" sz="1500" b="1" dirty="0">
                <a:solidFill>
                  <a:schemeClr val="bg1"/>
                </a:solidFill>
              </a:rPr>
              <a:t>Accuracy and precision </a:t>
            </a:r>
            <a:r>
              <a:rPr lang="en-GB" altLang="en-US" sz="1500" dirty="0">
                <a:solidFill>
                  <a:schemeClr val="bg1"/>
                </a:solidFill>
              </a:rPr>
              <a:t>… Safety &amp; hygiene &gt; Complexity &gt; Combination of skills … </a:t>
            </a:r>
          </a:p>
        </p:txBody>
      </p:sp>
      <p:sp>
        <p:nvSpPr>
          <p:cNvPr id="12" name="Text Placeholder 1"/>
          <p:cNvSpPr>
            <a:spLocks/>
          </p:cNvSpPr>
          <p:nvPr/>
        </p:nvSpPr>
        <p:spPr bwMode="auto">
          <a:xfrm>
            <a:off x="1284186" y="4714125"/>
            <a:ext cx="8238360" cy="395719"/>
          </a:xfrm>
          <a:prstGeom prst="homePlate">
            <a:avLst/>
          </a:prstGeom>
          <a:solidFill>
            <a:srgbClr val="C33D86"/>
          </a:solidFill>
          <a:ln>
            <a:headEnd/>
            <a:tailEnd/>
          </a:ln>
        </p:spPr>
        <p:style>
          <a:lnRef idx="2">
            <a:schemeClr val="accent5">
              <a:shade val="50000"/>
            </a:schemeClr>
          </a:lnRef>
          <a:fillRef idx="1">
            <a:schemeClr val="accent5"/>
          </a:fillRef>
          <a:effectRef idx="0">
            <a:schemeClr val="accent5"/>
          </a:effectRef>
          <a:fontRef idx="minor">
            <a:schemeClr val="lt1"/>
          </a:fontRef>
        </p:style>
        <p:txBody>
          <a:bodyPr lIns="180000" tIns="90000" rIns="180000" bIns="90000" anchor="t"/>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a:buFont typeface="Arial" pitchFamily="34" charset="0"/>
              <a:buNone/>
            </a:pPr>
            <a:r>
              <a:rPr lang="en-GB" altLang="en-US" sz="1500" b="1" dirty="0">
                <a:solidFill>
                  <a:schemeClr val="bg1"/>
                </a:solidFill>
              </a:rPr>
              <a:t>Food skills</a:t>
            </a:r>
            <a:r>
              <a:rPr lang="en-GB" altLang="en-US" sz="1500" dirty="0">
                <a:solidFill>
                  <a:schemeClr val="bg1"/>
                </a:solidFill>
              </a:rPr>
              <a:t>  - different actions </a:t>
            </a:r>
            <a:r>
              <a:rPr lang="en-GB" altLang="en-US" sz="1500" i="1" dirty="0">
                <a:solidFill>
                  <a:schemeClr val="bg1"/>
                </a:solidFill>
              </a:rPr>
              <a:t>(basic …. extend … practice … become proficient)</a:t>
            </a:r>
          </a:p>
        </p:txBody>
      </p:sp>
      <p:sp>
        <p:nvSpPr>
          <p:cNvPr id="13" name="Text Placeholder 1"/>
          <p:cNvSpPr>
            <a:spLocks/>
          </p:cNvSpPr>
          <p:nvPr/>
        </p:nvSpPr>
        <p:spPr bwMode="auto">
          <a:xfrm>
            <a:off x="1284187" y="5164391"/>
            <a:ext cx="8238359" cy="392209"/>
          </a:xfrm>
          <a:prstGeom prst="homePlate">
            <a:avLst/>
          </a:prstGeom>
          <a:solidFill>
            <a:srgbClr val="C33D86"/>
          </a:solidFill>
          <a:ln>
            <a:headEnd/>
            <a:tailEnd/>
          </a:ln>
        </p:spPr>
        <p:style>
          <a:lnRef idx="2">
            <a:schemeClr val="accent5">
              <a:shade val="50000"/>
            </a:schemeClr>
          </a:lnRef>
          <a:fillRef idx="1">
            <a:schemeClr val="accent5"/>
          </a:fillRef>
          <a:effectRef idx="0">
            <a:schemeClr val="accent5"/>
          </a:effectRef>
          <a:fontRef idx="minor">
            <a:schemeClr val="lt1"/>
          </a:fontRef>
        </p:style>
        <p:txBody>
          <a:bodyPr lIns="180000" tIns="90000" rIns="180000" bIns="90000" anchor="t"/>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a:buFont typeface="Arial" pitchFamily="34" charset="0"/>
              <a:buNone/>
            </a:pPr>
            <a:r>
              <a:rPr lang="en-GB" altLang="en-US" sz="1500" b="1" dirty="0">
                <a:solidFill>
                  <a:schemeClr val="bg1"/>
                </a:solidFill>
              </a:rPr>
              <a:t>Equipment </a:t>
            </a:r>
            <a:r>
              <a:rPr lang="en-GB" altLang="en-US" sz="1500" dirty="0">
                <a:solidFill>
                  <a:schemeClr val="bg1"/>
                </a:solidFill>
              </a:rPr>
              <a:t>(basic … extend … cooker … electrical tools … practice … become proficient)</a:t>
            </a:r>
          </a:p>
        </p:txBody>
      </p:sp>
      <p:sp>
        <p:nvSpPr>
          <p:cNvPr id="14" name="Rounded Rectangle 13"/>
          <p:cNvSpPr/>
          <p:nvPr/>
        </p:nvSpPr>
        <p:spPr>
          <a:xfrm>
            <a:off x="9731141" y="4706754"/>
            <a:ext cx="2101468" cy="1636294"/>
          </a:xfrm>
          <a:prstGeom prst="roundRect">
            <a:avLst/>
          </a:prstGeom>
          <a:solidFill>
            <a:srgbClr val="C33D8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latin typeface="Arial" panose="020B0604020202020204" pitchFamily="34" charset="0"/>
                <a:cs typeface="Arial" panose="020B0604020202020204" pitchFamily="34" charset="0"/>
              </a:rPr>
              <a:t>Recipe choice to support learning objectives</a:t>
            </a:r>
          </a:p>
        </p:txBody>
      </p:sp>
    </p:spTree>
    <p:extLst>
      <p:ext uri="{BB962C8B-B14F-4D97-AF65-F5344CB8AC3E}">
        <p14:creationId xmlns:p14="http://schemas.microsoft.com/office/powerpoint/2010/main" val="2698922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animBg="1"/>
      <p:bldP spid="12" grpId="0" animBg="1"/>
      <p:bldP spid="13" grpId="0" animBg="1"/>
      <p:bldP spid="14" grpId="0" animBg="1"/>
    </p:bld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5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1_Office Theme">
  <a:themeElements>
    <a:clrScheme name="Education">
      <a:dk1>
        <a:srgbClr val="6C0633"/>
      </a:dk1>
      <a:lt1>
        <a:srgbClr val="FFFFFF"/>
      </a:lt1>
      <a:dk2>
        <a:srgbClr val="EE1F60"/>
      </a:dk2>
      <a:lt2>
        <a:srgbClr val="FFFFFF"/>
      </a:lt2>
      <a:accent1>
        <a:srgbClr val="F6A6B8"/>
      </a:accent1>
      <a:accent2>
        <a:srgbClr val="C0504D"/>
      </a:accent2>
      <a:accent3>
        <a:srgbClr val="9BBB59"/>
      </a:accent3>
      <a:accent4>
        <a:srgbClr val="8064A2"/>
      </a:accent4>
      <a:accent5>
        <a:srgbClr val="4BACC6"/>
      </a:accent5>
      <a:accent6>
        <a:srgbClr val="F79646"/>
      </a:accent6>
      <a:hlink>
        <a:srgbClr val="005058"/>
      </a:hlink>
      <a:folHlink>
        <a:srgbClr val="005058"/>
      </a:folHlink>
    </a:clrScheme>
    <a:fontScheme name="UE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D5B78CA333243439763E4169A5FEB7F" ma:contentTypeVersion="13" ma:contentTypeDescription="Create a new document." ma:contentTypeScope="" ma:versionID="5029caf337f57718e1c0dfef63cd682c">
  <xsd:schema xmlns:xsd="http://www.w3.org/2001/XMLSchema" xmlns:xs="http://www.w3.org/2001/XMLSchema" xmlns:p="http://schemas.microsoft.com/office/2006/metadata/properties" xmlns:ns2="c53071f4-7f44-43fd-895c-8e7b6a3746b0" xmlns:ns3="ead97cfe-a968-427f-b02b-893e6ba0355a" targetNamespace="http://schemas.microsoft.com/office/2006/metadata/properties" ma:root="true" ma:fieldsID="fe479430d16b5c2b356496b4bcff2c34" ns2:_="" ns3:_="">
    <xsd:import namespace="c53071f4-7f44-43fd-895c-8e7b6a3746b0"/>
    <xsd:import namespace="ead97cfe-a968-427f-b02b-893e6ba0355a"/>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53071f4-7f44-43fd-895c-8e7b6a3746b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ead97cfe-a968-427f-b02b-893e6ba0355a"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76B5326-6A8A-4ECA-8AB8-CA0CD768EAD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53071f4-7f44-43fd-895c-8e7b6a3746b0"/>
    <ds:schemaRef ds:uri="ead97cfe-a968-427f-b02b-893e6ba0355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05BC0D5-8915-4AD8-A6C0-3960C8FE24FF}">
  <ds:schemaRefs>
    <ds:schemaRef ds:uri="http://purl.org/dc/elements/1.1/"/>
    <ds:schemaRef ds:uri="http://schemas.openxmlformats.org/package/2006/metadata/core-properties"/>
    <ds:schemaRef ds:uri="http://schemas.microsoft.com/office/2006/metadata/properties"/>
    <ds:schemaRef ds:uri="ead97cfe-a968-427f-b02b-893e6ba0355a"/>
    <ds:schemaRef ds:uri="http://schemas.microsoft.com/office/2006/documentManagement/types"/>
    <ds:schemaRef ds:uri="http://purl.org/dc/dcmitype/"/>
    <ds:schemaRef ds:uri="http://purl.org/dc/terms/"/>
    <ds:schemaRef ds:uri="c53071f4-7f44-43fd-895c-8e7b6a3746b0"/>
    <ds:schemaRef ds:uri="http://schemas.microsoft.com/office/infopath/2007/PartnerControls"/>
    <ds:schemaRef ds:uri="http://www.w3.org/XML/1998/namespace"/>
  </ds:schemaRefs>
</ds:datastoreItem>
</file>

<file path=customXml/itemProps3.xml><?xml version="1.0" encoding="utf-8"?>
<ds:datastoreItem xmlns:ds="http://schemas.openxmlformats.org/officeDocument/2006/customXml" ds:itemID="{FB077E6A-F2A9-4102-8884-58F6975EA63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BNF Powerpoint Template - Widescreen</Template>
  <TotalTime>2551</TotalTime>
  <Words>2300</Words>
  <Application>Microsoft Office PowerPoint</Application>
  <PresentationFormat>Widescreen</PresentationFormat>
  <Paragraphs>343</Paragraphs>
  <Slides>35</Slides>
  <Notes>2</Notes>
  <HiddenSlides>0</HiddenSlides>
  <MMClips>0</MMClips>
  <ScaleCrop>false</ScaleCrop>
  <HeadingPairs>
    <vt:vector size="6" baseType="variant">
      <vt:variant>
        <vt:lpstr>Fonts Used</vt:lpstr>
      </vt:variant>
      <vt:variant>
        <vt:i4>5</vt:i4>
      </vt:variant>
      <vt:variant>
        <vt:lpstr>Theme</vt:lpstr>
      </vt:variant>
      <vt:variant>
        <vt:i4>7</vt:i4>
      </vt:variant>
      <vt:variant>
        <vt:lpstr>Slide Titles</vt:lpstr>
      </vt:variant>
      <vt:variant>
        <vt:i4>35</vt:i4>
      </vt:variant>
    </vt:vector>
  </HeadingPairs>
  <TitlesOfParts>
    <vt:vector size="47" baseType="lpstr">
      <vt:lpstr>Arial</vt:lpstr>
      <vt:lpstr>Calibri</vt:lpstr>
      <vt:lpstr>Calibri Light</vt:lpstr>
      <vt:lpstr>Century Gothic</vt:lpstr>
      <vt:lpstr>Wingdings</vt:lpstr>
      <vt:lpstr>Custom Design</vt:lpstr>
      <vt:lpstr>1_Custom Design</vt:lpstr>
      <vt:lpstr>2_Custom Design</vt:lpstr>
      <vt:lpstr>3_Custom Design</vt:lpstr>
      <vt:lpstr>5_Custom Design</vt:lpstr>
      <vt:lpstr>Office Theme</vt:lpstr>
      <vt:lpstr>1_Office Theme</vt:lpstr>
      <vt:lpstr>Progression: Learning intent, practical food skills and recipes</vt:lpstr>
      <vt:lpstr>What will be covered?</vt:lpstr>
      <vt:lpstr>Learning intent and progression</vt:lpstr>
      <vt:lpstr>Take a step back &gt; From curriculum to classroom</vt:lpstr>
      <vt:lpstr>Cooking and nutrition – top line progression </vt:lpstr>
      <vt:lpstr>PowerPoint Presentation</vt:lpstr>
      <vt:lpstr>Haven’t we done this before?</vt:lpstr>
      <vt:lpstr>Key concepts: healthy eating</vt:lpstr>
      <vt:lpstr>Key concepts: cooking</vt:lpstr>
      <vt:lpstr>Food skill progression</vt:lpstr>
      <vt:lpstr>Food skill order?</vt:lpstr>
      <vt:lpstr>Food skill order?</vt:lpstr>
      <vt:lpstr>Progression – a traditional example</vt:lpstr>
      <vt:lpstr>Progression of practical food skills</vt:lpstr>
      <vt:lpstr>Learning, not recipe name</vt:lpstr>
      <vt:lpstr>Perspectives … </vt:lpstr>
      <vt:lpstr>What’s happening on FFL?</vt:lpstr>
      <vt:lpstr>Food – a fact of life recipes</vt:lpstr>
      <vt:lpstr>Food – a fact of life recipe complexity rating</vt:lpstr>
      <vt:lpstr>PowerPoint Presentation</vt:lpstr>
      <vt:lpstr>PowerPoint Presentation</vt:lpstr>
      <vt:lpstr>How complex are the recipes that your pupils make?</vt:lpstr>
      <vt:lpstr>Using complexity rating activities for planning</vt:lpstr>
      <vt:lpstr>What we have learnt at Food – a fact of life</vt:lpstr>
      <vt:lpstr>What we have learnt at Food – a fact of life</vt:lpstr>
      <vt:lpstr>Resources to support planning </vt:lpstr>
      <vt:lpstr>Resources to support planning – 11-14 years</vt:lpstr>
      <vt:lpstr>Resources to support planning - 11-14 years</vt:lpstr>
      <vt:lpstr>Resources to support planning – 11-14 years</vt:lpstr>
      <vt:lpstr>Resources to support planning</vt:lpstr>
      <vt:lpstr>Resources to support planning – GCSE </vt:lpstr>
      <vt:lpstr>Pupil resources</vt:lpstr>
      <vt:lpstr>Resources to support complexity rating</vt:lpstr>
      <vt:lpstr>Further training</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Glenn Carter</dc:creator>
  <cp:lastModifiedBy>Frances Meek</cp:lastModifiedBy>
  <cp:revision>526</cp:revision>
  <cp:lastPrinted>2019-09-19T12:37:07Z</cp:lastPrinted>
  <dcterms:created xsi:type="dcterms:W3CDTF">2017-10-26T16:07:58Z</dcterms:created>
  <dcterms:modified xsi:type="dcterms:W3CDTF">2021-10-07T08:22:02Z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0x010100BD5B78CA333243439763E4169A5FEB7F</vt:lpwstr>
  </property>
</Properties>
</file>