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F3F"/>
    <a:srgbClr val="FCE3C2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863A8D-172F-4C53-B413-3358C6EB2879}" v="6" dt="2024-05-22T14:36:23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F2863A8D-172F-4C53-B413-3358C6EB2879}"/>
    <pc:docChg chg="modSld modMainMaster">
      <pc:chgData name="Alexander White" userId="3da70261-e0e7-408d-aace-eb577feade9e" providerId="ADAL" clId="{F2863A8D-172F-4C53-B413-3358C6EB2879}" dt="2024-05-22T14:36:23.759" v="28" actId="2711"/>
      <pc:docMkLst>
        <pc:docMk/>
      </pc:docMkLst>
      <pc:sldChg chg="modSp mod">
        <pc:chgData name="Alexander White" userId="3da70261-e0e7-408d-aace-eb577feade9e" providerId="ADAL" clId="{F2863A8D-172F-4C53-B413-3358C6EB2879}" dt="2024-05-22T14:34:24.261" v="17" actId="2711"/>
        <pc:sldMkLst>
          <pc:docMk/>
          <pc:sldMk cId="1740713487" sldId="259"/>
        </pc:sldMkLst>
        <pc:spChg chg="mod">
          <ac:chgData name="Alexander White" userId="3da70261-e0e7-408d-aace-eb577feade9e" providerId="ADAL" clId="{F2863A8D-172F-4C53-B413-3358C6EB2879}" dt="2024-05-22T14:34:24.261" v="17" actId="2711"/>
          <ac:spMkLst>
            <pc:docMk/>
            <pc:sldMk cId="1740713487" sldId="259"/>
            <ac:spMk id="8" creationId="{00000000-0000-0000-0000-000000000000}"/>
          </ac:spMkLst>
        </pc:spChg>
      </pc:sldChg>
      <pc:sldChg chg="addSp modSp">
        <pc:chgData name="Alexander White" userId="3da70261-e0e7-408d-aace-eb577feade9e" providerId="ADAL" clId="{F2863A8D-172F-4C53-B413-3358C6EB2879}" dt="2024-05-21T09:49:03.926" v="0"/>
        <pc:sldMkLst>
          <pc:docMk/>
          <pc:sldMk cId="2302005153" sldId="261"/>
        </pc:sldMkLst>
        <pc:spChg chg="add mod">
          <ac:chgData name="Alexander White" userId="3da70261-e0e7-408d-aace-eb577feade9e" providerId="ADAL" clId="{F2863A8D-172F-4C53-B413-3358C6EB2879}" dt="2024-05-21T09:49:03.926" v="0"/>
          <ac:spMkLst>
            <pc:docMk/>
            <pc:sldMk cId="2302005153" sldId="261"/>
            <ac:spMk id="4" creationId="{5A12E009-194C-55DB-6BD1-D7601DBE225F}"/>
          </ac:spMkLst>
        </pc:spChg>
      </pc:sldChg>
      <pc:sldChg chg="modSp mod">
        <pc:chgData name="Alexander White" userId="3da70261-e0e7-408d-aace-eb577feade9e" providerId="ADAL" clId="{F2863A8D-172F-4C53-B413-3358C6EB2879}" dt="2024-05-22T14:34:46.349" v="20" actId="20577"/>
        <pc:sldMkLst>
          <pc:docMk/>
          <pc:sldMk cId="4251374455" sldId="263"/>
        </pc:sldMkLst>
        <pc:spChg chg="mod">
          <ac:chgData name="Alexander White" userId="3da70261-e0e7-408d-aace-eb577feade9e" providerId="ADAL" clId="{F2863A8D-172F-4C53-B413-3358C6EB2879}" dt="2024-05-22T14:34:46.349" v="20" actId="20577"/>
          <ac:spMkLst>
            <pc:docMk/>
            <pc:sldMk cId="4251374455" sldId="263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F2863A8D-172F-4C53-B413-3358C6EB2879}" dt="2024-05-22T14:35:09.646" v="23" actId="14100"/>
        <pc:sldMkLst>
          <pc:docMk/>
          <pc:sldMk cId="4251374455" sldId="267"/>
        </pc:sldMkLst>
        <pc:spChg chg="mod">
          <ac:chgData name="Alexander White" userId="3da70261-e0e7-408d-aace-eb577feade9e" providerId="ADAL" clId="{F2863A8D-172F-4C53-B413-3358C6EB2879}" dt="2024-05-22T14:35:06.421" v="22" actId="14100"/>
          <ac:spMkLst>
            <pc:docMk/>
            <pc:sldMk cId="4251374455" sldId="267"/>
            <ac:spMk id="3" creationId="{00000000-0000-0000-0000-000000000000}"/>
          </ac:spMkLst>
        </pc:spChg>
        <pc:picChg chg="mod">
          <ac:chgData name="Alexander White" userId="3da70261-e0e7-408d-aace-eb577feade9e" providerId="ADAL" clId="{F2863A8D-172F-4C53-B413-3358C6EB2879}" dt="2024-05-22T14:35:09.646" v="23" actId="14100"/>
          <ac:picMkLst>
            <pc:docMk/>
            <pc:sldMk cId="4251374455" sldId="267"/>
            <ac:picMk id="4" creationId="{00000000-0000-0000-0000-000000000000}"/>
          </ac:picMkLst>
        </pc:picChg>
      </pc:sldChg>
      <pc:sldChg chg="addSp delSp modSp">
        <pc:chgData name="Alexander White" userId="3da70261-e0e7-408d-aace-eb577feade9e" providerId="ADAL" clId="{F2863A8D-172F-4C53-B413-3358C6EB2879}" dt="2024-05-22T14:36:13.230" v="27" actId="1076"/>
        <pc:sldMkLst>
          <pc:docMk/>
          <pc:sldMk cId="1824098612" sldId="271"/>
        </pc:sldMkLst>
        <pc:spChg chg="add del mod">
          <ac:chgData name="Alexander White" userId="3da70261-e0e7-408d-aace-eb577feade9e" providerId="ADAL" clId="{F2863A8D-172F-4C53-B413-3358C6EB2879}" dt="2024-05-22T14:36:13.230" v="27" actId="1076"/>
          <ac:spMkLst>
            <pc:docMk/>
            <pc:sldMk cId="1824098612" sldId="271"/>
            <ac:spMk id="7" creationId="{00000000-0000-0000-0000-000000000000}"/>
          </ac:spMkLst>
        </pc:spChg>
      </pc:sldChg>
      <pc:sldChg chg="modSp">
        <pc:chgData name="Alexander White" userId="3da70261-e0e7-408d-aace-eb577feade9e" providerId="ADAL" clId="{F2863A8D-172F-4C53-B413-3358C6EB2879}" dt="2024-05-22T14:36:23.759" v="28" actId="2711"/>
        <pc:sldMkLst>
          <pc:docMk/>
          <pc:sldMk cId="3951353431" sldId="272"/>
        </pc:sldMkLst>
        <pc:spChg chg="mod">
          <ac:chgData name="Alexander White" userId="3da70261-e0e7-408d-aace-eb577feade9e" providerId="ADAL" clId="{F2863A8D-172F-4C53-B413-3358C6EB2879}" dt="2024-05-22T14:36:23.759" v="28" actId="2711"/>
          <ac:spMkLst>
            <pc:docMk/>
            <pc:sldMk cId="3951353431" sldId="272"/>
            <ac:spMk id="22" creationId="{00000000-0000-0000-0000-000000000000}"/>
          </ac:spMkLst>
        </pc:spChg>
      </pc:sldChg>
      <pc:sldMasterChg chg="modSp mod">
        <pc:chgData name="Alexander White" userId="3da70261-e0e7-408d-aace-eb577feade9e" providerId="ADAL" clId="{F2863A8D-172F-4C53-B413-3358C6EB2879}" dt="2024-05-21T09:49:11.752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F2863A8D-172F-4C53-B413-3358C6EB2879}" dt="2024-05-21T09:49:11.752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2863A8D-172F-4C53-B413-3358C6EB2879}" dt="2024-05-21T09:49:15.890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F2863A8D-172F-4C53-B413-3358C6EB2879}" dt="2024-05-21T09:49:15.890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2863A8D-172F-4C53-B413-3358C6EB2879}" dt="2024-05-21T09:49:20.057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F2863A8D-172F-4C53-B413-3358C6EB2879}" dt="2024-05-21T09:49:20.057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2863A8D-172F-4C53-B413-3358C6EB2879}" dt="2024-05-21T09:49:24.075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F2863A8D-172F-4C53-B413-3358C6EB2879}" dt="2024-05-21T09:49:24.075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Twist the dish!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 portion size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20000" cy="51649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Enjoying a smaller sized dish will reduce the amount of energy consumed. </a:t>
            </a:r>
          </a:p>
        </p:txBody>
      </p:sp>
      <p:pic>
        <p:nvPicPr>
          <p:cNvPr id="4" name="Picture 9" descr="C:\Users\mrowcliffe\Desktop\Smaller pics\SPICY LAMB SAL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397" y="2998207"/>
            <a:ext cx="2257877" cy="225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C:\Users\mrowcliffe\Desktop\Smaller pics\iStock_000019468913Larg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9286" y="4071402"/>
            <a:ext cx="27797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1641" y="3182102"/>
            <a:ext cx="5976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Start small, second helpings can always be offered later. Serving dishes on smaller plates helps the meal to look larger than it is.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67409" y="5248008"/>
            <a:ext cx="5616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Large quantities of food make people want to eat more. Serve a sensible portion size of food to eat and set leftovers to one side ready to cool and refrigerate.</a:t>
            </a:r>
          </a:p>
        </p:txBody>
      </p:sp>
    </p:spTree>
    <p:extLst>
      <p:ext uri="{BB962C8B-B14F-4D97-AF65-F5344CB8AC3E}">
        <p14:creationId xmlns:p14="http://schemas.microsoft.com/office/powerpoint/2010/main" val="18240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Modify the recipe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665966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Making changes to a recipe can help reduce the fat, salt or sugar provided by the dish.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Rather than adding salt try other herbs and spices to flavour the food – you might be pleasantly surprised.</a:t>
            </a:r>
          </a:p>
          <a:p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Switch to low fat options of dairy foods when cooking. </a:t>
            </a:r>
          </a:p>
          <a:p>
            <a:endParaRPr lang="en-GB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000" dirty="0">
                <a:latin typeface="Arial"/>
                <a:cs typeface="Arial"/>
              </a:rPr>
              <a:t>Marinating meat can help add flavour to leaner cuts of meat.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5" descr="C:\Users\mrowcliffe\Desktop\Smaller pics\MINT &amp; YOG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288" y="2850078"/>
            <a:ext cx="3482604" cy="348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09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Twist the dish - activity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223250" y="1862138"/>
            <a:ext cx="3635375" cy="456882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sz="2000" b="1" dirty="0">
                <a:latin typeface="Arial"/>
                <a:cs typeface="Arial"/>
              </a:rPr>
              <a:t>8 tips for healthy eating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1. Base your meals on starchy foods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2. Eat lots of fruit and veg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3. Eat more fish, including oily fish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4. Cut down on saturated fat and sugar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5. Eat less salt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6. Get active and be a healthy weight.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7. Don’t get thirsty</a:t>
            </a:r>
          </a:p>
          <a:p>
            <a:pPr marL="0" indent="0">
              <a:buFontTx/>
              <a:buNone/>
            </a:pPr>
            <a:r>
              <a:rPr lang="en-GB" sz="2000" dirty="0">
                <a:latin typeface="Arial"/>
                <a:cs typeface="Arial"/>
              </a:rPr>
              <a:t>8. Don’t skip breakfast</a:t>
            </a:r>
          </a:p>
        </p:txBody>
      </p:sp>
      <p:pic>
        <p:nvPicPr>
          <p:cNvPr id="6" name="Picture 7" descr="Eatwell guide 2016 FINAL FEB-SMA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3191" y="3957638"/>
            <a:ext cx="3618260" cy="25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169274" y="2157412"/>
            <a:ext cx="4537075" cy="1800225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69274" y="2243137"/>
            <a:ext cx="45370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Arial"/>
                <a:cs typeface="Arial"/>
              </a:rPr>
              <a:t>In groups, review the dish card you have been assigned. </a:t>
            </a:r>
          </a:p>
          <a:p>
            <a:r>
              <a:rPr lang="en-GB" sz="2000" dirty="0">
                <a:latin typeface="Arial"/>
                <a:cs typeface="Arial"/>
              </a:rPr>
              <a:t>Re-design the meal to promote the key messages of </a:t>
            </a:r>
            <a:r>
              <a:rPr lang="en-GB" sz="2000" i="1" dirty="0">
                <a:latin typeface="Arial"/>
                <a:cs typeface="Arial"/>
              </a:rPr>
              <a:t>The </a:t>
            </a:r>
            <a:r>
              <a:rPr lang="en-GB" sz="2000" i="1" dirty="0" err="1">
                <a:latin typeface="Arial"/>
                <a:cs typeface="Arial"/>
              </a:rPr>
              <a:t>Eatwell</a:t>
            </a:r>
            <a:r>
              <a:rPr lang="en-GB" sz="2000" i="1" dirty="0">
                <a:latin typeface="Arial"/>
                <a:cs typeface="Arial"/>
              </a:rPr>
              <a:t> Guide </a:t>
            </a:r>
            <a:r>
              <a:rPr lang="en-GB" sz="2000" dirty="0">
                <a:latin typeface="Arial"/>
                <a:cs typeface="Arial"/>
              </a:rPr>
              <a:t>and </a:t>
            </a:r>
            <a:r>
              <a:rPr lang="en-GB" sz="2000" i="1" dirty="0">
                <a:latin typeface="Arial"/>
                <a:cs typeface="Arial"/>
              </a:rPr>
              <a:t>8 tips for healthy eating</a:t>
            </a:r>
            <a:r>
              <a:rPr lang="en-GB" sz="2000" dirty="0">
                <a:latin typeface="Arial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4098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C:\Users\mrowcliffe\Desktop\Smaller pics\lemona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9" t="22501" r="20116"/>
          <a:stretch>
            <a:fillRect/>
          </a:stretch>
        </p:blipFill>
        <p:spPr bwMode="auto">
          <a:xfrm>
            <a:off x="7702979" y="2517906"/>
            <a:ext cx="7064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Twist the dish! - dish card feedback</a:t>
            </a:r>
            <a:endParaRPr lang="en-US" dirty="0"/>
          </a:p>
        </p:txBody>
      </p:sp>
      <p:pic>
        <p:nvPicPr>
          <p:cNvPr id="26" name="Picture 25" descr="C:\Users\mrowcliffe\Desktop\Smaller pics\water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72" t="13264" r="18460"/>
          <a:stretch>
            <a:fillRect/>
          </a:stretch>
        </p:blipFill>
        <p:spPr bwMode="auto">
          <a:xfrm>
            <a:off x="8014678" y="4553016"/>
            <a:ext cx="5175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ast food Royalty Free Stock 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1" y="2500760"/>
            <a:ext cx="1724024" cy="11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mrowcliffe\Desktop\Smaller pics\Lasagn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796" y="2701533"/>
            <a:ext cx="14287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512722" y="3571483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Lasagne and lemonade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673475" y="3569552"/>
            <a:ext cx="2276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Burger, chips and soft-drink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067841" y="2643874"/>
            <a:ext cx="1847087" cy="1573973"/>
            <a:chOff x="955629" y="2366730"/>
            <a:chExt cx="1847087" cy="1573973"/>
          </a:xfrm>
        </p:grpSpPr>
        <p:pic>
          <p:nvPicPr>
            <p:cNvPr id="14" name="Picture 22" descr="C:\Users\mrowcliffe\AppData\Local\Microsoft\Windows\Temporary Internet Files\Content.IE5\PTH11783\MP900430480[1]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629" y="2366730"/>
              <a:ext cx="1156280" cy="115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1079501" y="3294372"/>
              <a:ext cx="172321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800" dirty="0">
                  <a:latin typeface="Arial" panose="020B0604020202020204" pitchFamily="34" charset="0"/>
                  <a:cs typeface="Arial" panose="020B0604020202020204" pitchFamily="34" charset="0"/>
                </a:rPr>
                <a:t>Steak, eggs, toast and tea</a:t>
              </a:r>
            </a:p>
          </p:txBody>
        </p:sp>
      </p:grpSp>
      <p:pic>
        <p:nvPicPr>
          <p:cNvPr id="20" name="Picture 10" descr="C:\Users\mrowcliffe\Desktop\Smaller pics\sports drink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40" r="16431"/>
          <a:stretch>
            <a:fillRect/>
          </a:stretch>
        </p:blipFill>
        <p:spPr bwMode="auto">
          <a:xfrm>
            <a:off x="5259388" y="4529136"/>
            <a:ext cx="523875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929077" y="5477668"/>
            <a:ext cx="2278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Beef tacos and orange juice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3712368" y="5549105"/>
            <a:ext cx="2198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Pizza and sports drink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565117" y="5511266"/>
            <a:ext cx="19804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Indian curry and water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52850" y="2519896"/>
            <a:ext cx="2117726" cy="1695768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1009246" y="2571092"/>
            <a:ext cx="2117726" cy="1695768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6461922" y="2500760"/>
            <a:ext cx="2117726" cy="1695768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009246" y="4395628"/>
            <a:ext cx="2117726" cy="1695768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3752850" y="4428965"/>
            <a:ext cx="2117726" cy="1695768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6461922" y="4428012"/>
            <a:ext cx="2117726" cy="1695768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53" y="4543423"/>
            <a:ext cx="636270" cy="952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09" y="2827283"/>
            <a:ext cx="809857" cy="5385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297" y="4593596"/>
            <a:ext cx="1417936" cy="945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80" y="4615633"/>
            <a:ext cx="1221691" cy="813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89" y="4698926"/>
            <a:ext cx="1324419" cy="88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3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Marvellous meal makeovers – some suggestions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19" b="10747"/>
          <a:stretch/>
        </p:blipFill>
        <p:spPr>
          <a:xfrm>
            <a:off x="1257300" y="3161966"/>
            <a:ext cx="2548228" cy="2552824"/>
          </a:xfrm>
          <a:prstGeom prst="rect">
            <a:avLst/>
          </a:prstGeom>
        </p:spPr>
      </p:pic>
      <p:pic>
        <p:nvPicPr>
          <p:cNvPr id="5" name="Picture 4" descr="http://simplybeefandlamb.co.uk/sites/default/files/styles/recipe-lead/public/recipes/Roast-beef-with-Tarragon_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9056" y="3293266"/>
            <a:ext cx="2076450" cy="152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ngo and Orange Chops with spicy ‘tails’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79"/>
          <a:stretch/>
        </p:blipFill>
        <p:spPr bwMode="auto">
          <a:xfrm>
            <a:off x="4601853" y="3293266"/>
            <a:ext cx="2549040" cy="191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57300" y="5475650"/>
            <a:ext cx="2905125" cy="8771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tips and tricks: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finely chopped vegetables to the mince mixture.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Grill or barbecue the burger.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300" y="2671180"/>
            <a:ext cx="2574342" cy="4720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200400" indent="-320040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Choose lean meat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608998" y="5059501"/>
            <a:ext cx="2524125" cy="13105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tips and tricks: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 your meals on starchy foods by serving with potato wedges.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 portion size 1 lean pork chop is approximately 70g.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08998" y="2521161"/>
            <a:ext cx="2541895" cy="77210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Trim visible fat from meat before cooking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689056" y="5059501"/>
            <a:ext cx="2969419" cy="1293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tips and tricks: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 easy on the gravy as it can be high in fat and salt.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portion size 2 slices of roast beef  is approximately 70g.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89056" y="2535448"/>
            <a:ext cx="2012503" cy="7268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 portion sizes</a:t>
            </a:r>
          </a:p>
        </p:txBody>
      </p:sp>
    </p:spTree>
    <p:extLst>
      <p:ext uri="{BB962C8B-B14F-4D97-AF65-F5344CB8AC3E}">
        <p14:creationId xmlns:p14="http://schemas.microsoft.com/office/powerpoint/2010/main" val="3951353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Twist the dish!</a:t>
            </a:r>
          </a:p>
        </p:txBody>
      </p:sp>
      <p:pic>
        <p:nvPicPr>
          <p:cNvPr id="5" name="Content Placeholder 6" descr="The Ultimate Bacon Sandwich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02" b="10759"/>
          <a:stretch/>
        </p:blipFill>
        <p:spPr bwMode="auto">
          <a:xfrm>
            <a:off x="727153" y="2591775"/>
            <a:ext cx="2349422" cy="2542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01662" y="2038350"/>
            <a:ext cx="2003270" cy="921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200400" indent="-320040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 the 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200400" indent="-320040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cooking method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01662" y="5228083"/>
            <a:ext cx="3075013" cy="10774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tips and tricks: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Choose lean back bacon, trimming away any fat before grilling.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Incorporate vegetables into the sandwich such as tomato or mushrooms.</a:t>
            </a:r>
          </a:p>
        </p:txBody>
      </p:sp>
      <p:pic>
        <p:nvPicPr>
          <p:cNvPr id="8" name="Picture 7" descr="Welsh Lamb Yummy Kebab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307"/>
          <a:stretch/>
        </p:blipFill>
        <p:spPr bwMode="auto">
          <a:xfrm>
            <a:off x="4308719" y="2733074"/>
            <a:ext cx="2384630" cy="2400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58994" y="2277175"/>
            <a:ext cx="4040393" cy="4435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3200400" indent="-3200400"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plenty of fruit and vegetables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277659" y="5170933"/>
            <a:ext cx="2590800" cy="1076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tips and tricks: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Trim any visible fat from the meat before cutting cubes.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Marinate the meat to add extra flavour.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1" name="Picture 10" descr="http://simplybeefandlamb.co.uk/sites/default/files/styles/recipe-lead/public/recipes/LAMB%20CURRY%20WITH%20SWEET%20POTATOE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038" y="2746820"/>
            <a:ext cx="3482974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480423" y="5133974"/>
            <a:ext cx="2663825" cy="1090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Additional tips and tricks: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 bean and/or lentils to increase the fibre content.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Choose a tomato based sauce rather than a creamy one.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832849" y="2038350"/>
            <a:ext cx="1958975" cy="7288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Modify the recipe</a:t>
            </a:r>
          </a:p>
        </p:txBody>
      </p:sp>
    </p:spTree>
    <p:extLst>
      <p:ext uri="{BB962C8B-B14F-4D97-AF65-F5344CB8AC3E}">
        <p14:creationId xmlns:p14="http://schemas.microsoft.com/office/powerpoint/2010/main" val="395135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Choosing to eat healthily does not mean excluding meals from your diet. Simple strategies can help people to enjoy a wide variety of meals within their diet. </a:t>
            </a:r>
          </a:p>
          <a:p>
            <a:pPr marL="0" indent="0">
              <a:buNone/>
            </a:pPr>
            <a:r>
              <a:rPr lang="en-GB" sz="2000" dirty="0"/>
              <a:t>These strategies include:</a:t>
            </a:r>
          </a:p>
          <a:p>
            <a:r>
              <a:rPr lang="en-GB" sz="2000" dirty="0"/>
              <a:t>choosing lean meat;</a:t>
            </a:r>
          </a:p>
          <a:p>
            <a:r>
              <a:rPr lang="en-GB" sz="2000" dirty="0"/>
              <a:t>changing the cooking method;</a:t>
            </a:r>
          </a:p>
          <a:p>
            <a:r>
              <a:rPr lang="en-GB" sz="2000" dirty="0"/>
              <a:t>adding plenty of fruit and vegetables; </a:t>
            </a:r>
          </a:p>
          <a:p>
            <a:r>
              <a:rPr lang="en-GB" sz="2000" dirty="0"/>
              <a:t>considering portion size;</a:t>
            </a:r>
          </a:p>
          <a:p>
            <a:r>
              <a:rPr lang="en-GB" sz="2000" dirty="0"/>
              <a:t>modifying the recipe.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28" y="3351184"/>
            <a:ext cx="3978006" cy="26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5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Twist the dish!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2E009-194C-55DB-6BD1-D7601DBE225F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Twist the dish!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94016" y="2546105"/>
            <a:ext cx="3975100" cy="3937822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456466" y="2550868"/>
            <a:ext cx="4176713" cy="3933059"/>
          </a:xfrm>
          <a:prstGeom prst="roundRect">
            <a:avLst/>
          </a:prstGeom>
          <a:noFill/>
          <a:ln w="3810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8" descr="C:\Users\mrowcliffe\Desktop\Smaller pics\Breakfast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4" r="7344"/>
          <a:stretch>
            <a:fillRect/>
          </a:stretch>
        </p:blipFill>
        <p:spPr bwMode="auto">
          <a:xfrm>
            <a:off x="1174979" y="3127130"/>
            <a:ext cx="38131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619" y="3127130"/>
            <a:ext cx="3344406" cy="25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963397" y="4110106"/>
            <a:ext cx="1987014" cy="152264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Spot the difference!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Breakfast one</a:t>
            </a:r>
          </a:p>
          <a:p>
            <a:pPr marL="0" indent="0">
              <a:buNone/>
            </a:pPr>
            <a:r>
              <a:rPr lang="en-GB" sz="2000" dirty="0"/>
              <a:t>Two sausages</a:t>
            </a:r>
          </a:p>
          <a:p>
            <a:pPr marL="0" indent="0">
              <a:buNone/>
            </a:pPr>
            <a:r>
              <a:rPr lang="en-GB" sz="2000" dirty="0"/>
              <a:t>Two streaky bacon rashers</a:t>
            </a:r>
          </a:p>
          <a:p>
            <a:pPr marL="0" indent="0">
              <a:buNone/>
            </a:pPr>
            <a:r>
              <a:rPr lang="en-GB" sz="2000" dirty="0"/>
              <a:t>Two fried eggs</a:t>
            </a:r>
          </a:p>
          <a:p>
            <a:pPr marL="0" indent="0">
              <a:buNone/>
            </a:pPr>
            <a:r>
              <a:rPr lang="en-GB" sz="2000" dirty="0"/>
              <a:t>Fried bread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Breakfast two</a:t>
            </a:r>
          </a:p>
          <a:p>
            <a:r>
              <a:rPr lang="en-GB" sz="2000" dirty="0"/>
              <a:t>2 grilled lean bacon rashers</a:t>
            </a:r>
          </a:p>
          <a:p>
            <a:r>
              <a:rPr lang="en-GB" sz="2000" dirty="0"/>
              <a:t>Scrambled egg</a:t>
            </a:r>
          </a:p>
          <a:p>
            <a:r>
              <a:rPr lang="en-GB" sz="2000" dirty="0"/>
              <a:t>Grilled mushroom</a:t>
            </a:r>
          </a:p>
          <a:p>
            <a:r>
              <a:rPr lang="en-GB" sz="2000" dirty="0"/>
              <a:t>Baked beans</a:t>
            </a:r>
          </a:p>
          <a:p>
            <a:r>
              <a:rPr lang="en-GB" sz="2000" dirty="0"/>
              <a:t>Wholemeal toast</a:t>
            </a:r>
          </a:p>
          <a:p>
            <a:r>
              <a:rPr lang="en-GB" sz="2000" dirty="0"/>
              <a:t>Small glass of orange juice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 the dish!</a:t>
            </a:r>
          </a:p>
        </p:txBody>
      </p:sp>
      <p:pic>
        <p:nvPicPr>
          <p:cNvPr id="6" name="Picture 8" descr="C:\Users\mrowcliffe\Desktop\Smaller pics\Breakfast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4" r="7344"/>
          <a:stretch>
            <a:fillRect/>
          </a:stretch>
        </p:blipFill>
        <p:spPr bwMode="auto">
          <a:xfrm>
            <a:off x="2932179" y="4603279"/>
            <a:ext cx="2567574" cy="17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9274" y="4596805"/>
            <a:ext cx="2320003" cy="173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mrowcliffe\Desktop\Smaller pics\Breakfast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4" r="7344"/>
          <a:stretch>
            <a:fillRect/>
          </a:stretch>
        </p:blipFill>
        <p:spPr bwMode="auto">
          <a:xfrm>
            <a:off x="2908032" y="4603279"/>
            <a:ext cx="2567574" cy="173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Twist the dish!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Consider the impact of the changes in the breakfast on: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Taste and appearance.</a:t>
            </a:r>
          </a:p>
          <a:p>
            <a:endParaRPr lang="en-GB" sz="2000" dirty="0"/>
          </a:p>
          <a:p>
            <a:r>
              <a:rPr lang="en-GB" sz="2000" dirty="0"/>
              <a:t>Nutritional content.</a:t>
            </a:r>
          </a:p>
          <a:p>
            <a:endParaRPr lang="en-GB" sz="2000" dirty="0"/>
          </a:p>
          <a:p>
            <a:r>
              <a:rPr lang="en-GB" sz="2000" dirty="0"/>
              <a:t>8 tips for healthy eating.</a:t>
            </a:r>
          </a:p>
        </p:txBody>
      </p:sp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Twist the dish!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Eating healthily does not always mean avoiding certain dishes. </a:t>
            </a:r>
          </a:p>
          <a:p>
            <a:pPr marL="0" indent="0">
              <a:buNone/>
            </a:pPr>
            <a:r>
              <a:rPr lang="en-GB" sz="2000" dirty="0"/>
              <a:t>Modifications can be made to dishes to make these healthier.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Healthier dishes can be created by:</a:t>
            </a:r>
          </a:p>
          <a:p>
            <a:r>
              <a:rPr lang="en-GB" sz="2000" dirty="0"/>
              <a:t>choosing lean meat;</a:t>
            </a:r>
          </a:p>
          <a:p>
            <a:r>
              <a:rPr lang="en-GB" sz="2000" dirty="0"/>
              <a:t>changing the cooking method;</a:t>
            </a:r>
          </a:p>
          <a:p>
            <a:r>
              <a:rPr lang="en-GB" sz="2000" dirty="0"/>
              <a:t>adding plenty of fruit and vegetables;</a:t>
            </a:r>
          </a:p>
          <a:p>
            <a:r>
              <a:rPr lang="en-GB" sz="2000" dirty="0"/>
              <a:t>considering portion size;</a:t>
            </a:r>
          </a:p>
          <a:p>
            <a:r>
              <a:rPr lang="en-GB" sz="2000" dirty="0"/>
              <a:t>modifying the recipe for example reducing the fat or type of fat used in a recipe.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848" y="2283798"/>
            <a:ext cx="3710152" cy="28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Choose lean meat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08407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Different cuts of meat have different amounts of saturated fat.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It is important to reduce the amount of saturated fat in the diet.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Choose lean cuts of meat where possible.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Trimming away any visible fat before cooking is also a useful strategy to reduce the amount of fat in the dish.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594" y="3008586"/>
            <a:ext cx="2700935" cy="17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 the cooking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Which of the following cooking methods do not require the addition of any fat?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Dry frying, grilling or barbecuing do not require any fat to be added during cooking.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 grill or barbecue allows the fat to drain away during cooking.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169276" y="3171031"/>
            <a:ext cx="82089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Shallow frying		Deep frying  		Stir frying 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Dry-frying  		Grilling or barbecuing	Roasting</a:t>
            </a:r>
          </a:p>
        </p:txBody>
      </p:sp>
      <p:sp>
        <p:nvSpPr>
          <p:cNvPr id="5" name="Oval 4"/>
          <p:cNvSpPr/>
          <p:nvPr/>
        </p:nvSpPr>
        <p:spPr>
          <a:xfrm>
            <a:off x="3846049" y="3671691"/>
            <a:ext cx="2665412" cy="647700"/>
          </a:xfrm>
          <a:prstGeom prst="ellipse">
            <a:avLst/>
          </a:prstGeom>
          <a:noFill/>
          <a:ln w="1905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967396" y="3678237"/>
            <a:ext cx="1584325" cy="647700"/>
          </a:xfrm>
          <a:prstGeom prst="ellipse">
            <a:avLst/>
          </a:prstGeom>
          <a:noFill/>
          <a:ln w="19050">
            <a:solidFill>
              <a:srgbClr val="EF9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Change the cooking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25303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When stir-frying or shallow frying, the oil can be measured with a spoon before adding it to the frying pan or wok. Alternatively, use spray oil instead.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Fat can be drained from meals, e.g. if making a casserole, fat can be skimmed from the top; after frying mince the fat can be drained away.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05" y="2568118"/>
            <a:ext cx="4655368" cy="26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7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 plenty of fruit and vegetables</a:t>
            </a:r>
            <a:br>
              <a:rPr lang="en-GB" dirty="0"/>
            </a:b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2332" y="3143688"/>
            <a:ext cx="7861300" cy="1382115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GB" sz="5000" b="1" dirty="0">
              <a:latin typeface="Arial"/>
              <a:cs typeface="Arial"/>
            </a:endParaRPr>
          </a:p>
          <a:p>
            <a:pPr>
              <a:defRPr/>
            </a:pPr>
            <a:endParaRPr lang="en-GB" sz="4200" dirty="0">
              <a:latin typeface="Arial"/>
              <a:cs typeface="Arial"/>
            </a:endParaRPr>
          </a:p>
          <a:p>
            <a:pPr>
              <a:defRPr/>
            </a:pPr>
            <a:endParaRPr lang="en-GB" sz="2000" dirty="0">
              <a:latin typeface="Futura Bk"/>
              <a:ea typeface="+mn-ea"/>
            </a:endParaRPr>
          </a:p>
          <a:p>
            <a:pPr marL="0" indent="0">
              <a:buFontTx/>
              <a:buNone/>
              <a:defRPr/>
            </a:pPr>
            <a:endParaRPr lang="en-GB" sz="2000" dirty="0">
              <a:latin typeface="Futura Bk"/>
              <a:ea typeface="+mn-ea"/>
            </a:endParaRPr>
          </a:p>
          <a:p>
            <a:pPr>
              <a:defRPr/>
            </a:pPr>
            <a:endParaRPr lang="en-GB" sz="2000" dirty="0">
              <a:latin typeface="Futura Bk"/>
              <a:ea typeface="+mn-ea"/>
            </a:endParaRPr>
          </a:p>
        </p:txBody>
      </p:sp>
      <p:pic>
        <p:nvPicPr>
          <p:cNvPr id="5" name="Picture 4" descr="S:\Shared\BNF Photographs\Food images\Food images\Food groups\Fruit and vegetables\Apricots 2 (852 x 70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4756" y="3570000"/>
            <a:ext cx="866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:\Shared\BNF Photographs\Food images\Food images\Food groups\Fruit and vegetables\Canned sweetcorn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3419" y="3111212"/>
            <a:ext cx="87630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:\Shared\BNF Photographs\Food images\Food images\Food groups\Fruit and vegetables\iStock_000009601268Smal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8662" y="3570000"/>
            <a:ext cx="276383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:\Shared\BNF Photographs\Food images\Food images\Food groups\Fruit and vegetables\Peas frozen [320x200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7879">
            <a:off x="7666594" y="3309650"/>
            <a:ext cx="10810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:\Shared\BNF Photographs\Food images\Food images\Food groups\Fruit and vegetables\Pineapple cutout [320x200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1156" y="4266912"/>
            <a:ext cx="7651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730786" y="3605846"/>
            <a:ext cx="3754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000" dirty="0">
                <a:latin typeface="Arial"/>
                <a:cs typeface="Arial"/>
              </a:rPr>
              <a:t>Frozen or canned vegetables are often prepared in smaller sizes and can conveniently be added to many meals. These can create more interest and colour in the dishes.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30786" y="5559379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Soups and sauces are easily made with fruit and vegetables.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599669" y="5409913"/>
            <a:ext cx="62637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Arial"/>
                <a:cs typeface="Arial"/>
              </a:rPr>
              <a:t>Steamed vegetables and salads make great sides. Think beyond lettuce when considering salads.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62205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Fruit and vegetables are nutritious. They provide the body with dietary fibre, vitamins A and C, minerals and water or fluid. How can these be incorporated into a meal?</a:t>
            </a:r>
          </a:p>
        </p:txBody>
      </p:sp>
    </p:spTree>
    <p:extLst>
      <p:ext uri="{BB962C8B-B14F-4D97-AF65-F5344CB8AC3E}">
        <p14:creationId xmlns:p14="http://schemas.microsoft.com/office/powerpoint/2010/main" val="182409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097B71-12D7-4EDC-A14E-FC5604FC0FBB}"/>
</file>

<file path=customXml/itemProps2.xml><?xml version="1.0" encoding="utf-8"?>
<ds:datastoreItem xmlns:ds="http://schemas.openxmlformats.org/officeDocument/2006/customXml" ds:itemID="{CCA3293F-9CAD-4E33-A7C9-7B4539750996}"/>
</file>

<file path=customXml/itemProps3.xml><?xml version="1.0" encoding="utf-8"?>
<ds:datastoreItem xmlns:ds="http://schemas.openxmlformats.org/officeDocument/2006/customXml" ds:itemID="{63D8BD49-C712-4438-B644-65655772356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Futura Bk</vt:lpstr>
      <vt:lpstr>Symbol</vt:lpstr>
      <vt:lpstr>Office Theme</vt:lpstr>
      <vt:lpstr>Custom Design</vt:lpstr>
      <vt:lpstr>1_Custom Design</vt:lpstr>
      <vt:lpstr>3_Custom Design</vt:lpstr>
      <vt:lpstr>Twist the dish!</vt:lpstr>
      <vt:lpstr>Twist the dish!</vt:lpstr>
      <vt:lpstr>Twist the dish!</vt:lpstr>
      <vt:lpstr>Twist the dish!</vt:lpstr>
      <vt:lpstr>Twist the dish!</vt:lpstr>
      <vt:lpstr>Choose lean meat</vt:lpstr>
      <vt:lpstr>Change the cooking method</vt:lpstr>
      <vt:lpstr>Change the cooking method</vt:lpstr>
      <vt:lpstr>Add plenty of fruit and vegetables </vt:lpstr>
      <vt:lpstr>Consider portion size</vt:lpstr>
      <vt:lpstr>Modify the recipe</vt:lpstr>
      <vt:lpstr>Twist the dish - activity </vt:lpstr>
      <vt:lpstr>Twist the dish! - dish card feedback</vt:lpstr>
      <vt:lpstr>Marvellous meal makeovers – some suggestions </vt:lpstr>
      <vt:lpstr>Twist the dish!</vt:lpstr>
      <vt:lpstr>Summary </vt:lpstr>
      <vt:lpstr>Twist the dish!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33</cp:revision>
  <dcterms:created xsi:type="dcterms:W3CDTF">2018-10-10T09:22:08Z</dcterms:created>
  <dcterms:modified xsi:type="dcterms:W3CDTF">2024-05-22T14:36:34Z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