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59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270" r:id="rId18"/>
    <p:sldId id="260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B83"/>
    <a:srgbClr val="C3C4D9"/>
    <a:srgbClr val="B8B8D1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89" d="100"/>
          <a:sy n="89" d="100"/>
        </p:scale>
        <p:origin x="75" y="14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3C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hs.uk/conditions/alcohol-misuse/risks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sinform.scot/healthy-living/alcohol/low-risk-drinking-guidelines#:~:text=The%20Chief%20Medical%20Officers%E2%80%99%20guidelines%20for%20both%20men,your%20drinking%20evenly%20over%203%20or%20more%20days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Alcohol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GB" sz="2000" dirty="0"/>
              <a:t>It is best for pregnant women to avoid alcohol completely as it can damage the unborn baby. </a:t>
            </a:r>
          </a:p>
          <a:p>
            <a:pPr marL="0" indent="0">
              <a:buNone/>
              <a:defRPr/>
            </a:pPr>
            <a:r>
              <a:rPr lang="en-GB" sz="2000" dirty="0"/>
              <a:t>The government now advises no level of alcohol is safe to drink in pregnancy, removing the previous advice for pregnant women to limit themselves to no more than 1-2 units of alcohol once or twice per week.</a:t>
            </a:r>
          </a:p>
          <a:p>
            <a:pPr marL="0" indent="0">
              <a:buNone/>
              <a:defRPr/>
            </a:pPr>
            <a:r>
              <a:rPr lang="en-GB" sz="2000" dirty="0"/>
              <a:t>Heavy drinking during pregnancy can lead to </a:t>
            </a:r>
            <a:r>
              <a:rPr lang="en-GB" sz="2000" b="1" dirty="0"/>
              <a:t>foetal alcohol syndrome</a:t>
            </a:r>
            <a:r>
              <a:rPr lang="en-GB" sz="20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z="2000" dirty="0"/>
              <a:t>Children with this syndrome may have: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restricted growth;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facial abnormalities;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hearing and vision problems;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problems with the liver, kidneys, heart or other organs;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learning and behavioural disorders.</a:t>
            </a:r>
            <a:endParaRPr lang="en-GB" sz="2000" b="1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Drinking in pregnancy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2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happens to alcohol in the body?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313167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Alcohol is absorbed from the stomach and the small intestine. This occurs more slowly if alcohol is consumed with food.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Alcohol is soluble in water and carried around the body in the bloodstream.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Alcohol is removed from the blood by the liver. The rate at which this happens depends on age, sex, body weight, liver size and how much alcohol was consumed.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26" name="Picture 2" descr="Free Beer Mug photo and picture">
            <a:extLst>
              <a:ext uri="{FF2B5EF4-FFF2-40B4-BE49-F238E27FC236}">
                <a16:creationId xmlns:a16="http://schemas.microsoft.com/office/drawing/2014/main" id="{E2C585D7-3D79-6B1D-201C-75194BE15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" r="25080"/>
          <a:stretch/>
        </p:blipFill>
        <p:spPr bwMode="auto">
          <a:xfrm>
            <a:off x="7620461" y="2478418"/>
            <a:ext cx="3970904" cy="378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862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2000" b="0" i="0" dirty="0">
                <a:solidFill>
                  <a:srgbClr val="263143"/>
                </a:solidFill>
                <a:effectLst/>
                <a:latin typeface="Helvetica" panose="020B0604020202020204" pitchFamily="34" charset="0"/>
              </a:rPr>
              <a:t>Regularly drinking more than 14 units a week risks damaging your health and can contribute to increased risk of: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263143"/>
                </a:solidFill>
                <a:effectLst/>
                <a:latin typeface="Helvetica" panose="020B0604020202020204" pitchFamily="34" charset="0"/>
              </a:rPr>
              <a:t>cancers of the mouth and throat;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263143"/>
                </a:solidFill>
                <a:effectLst/>
                <a:latin typeface="Helvetica" panose="020B0604020202020204" pitchFamily="34" charset="0"/>
              </a:rPr>
              <a:t>heart disease and stroke;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263143"/>
                </a:solidFill>
                <a:effectLst/>
                <a:latin typeface="Helvetica" panose="020B0604020202020204" pitchFamily="34" charset="0"/>
              </a:rPr>
              <a:t>liver disease;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263143"/>
                </a:solidFill>
                <a:effectLst/>
                <a:latin typeface="Helvetica" panose="020B0604020202020204" pitchFamily="34" charset="0"/>
              </a:rPr>
              <a:t>brain damage;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263143"/>
                </a:solidFill>
                <a:effectLst/>
                <a:latin typeface="Helvetica" panose="020B0604020202020204" pitchFamily="34" charset="0"/>
              </a:rPr>
              <a:t>damage to the nervous system.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z="2000" b="1" dirty="0"/>
              <a:t>Short term: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dirty="0"/>
              <a:t>slower reaction times;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dirty="0"/>
              <a:t>increased risk-taking;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dirty="0"/>
              <a:t>judgement becomes blurred;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dirty="0"/>
              <a:t>poor co-ordination.</a:t>
            </a:r>
          </a:p>
          <a:p>
            <a:pPr>
              <a:defRPr/>
            </a:pPr>
            <a:endParaRPr lang="en-GB" sz="2000" dirty="0"/>
          </a:p>
          <a:p>
            <a:pPr>
              <a:defRPr/>
            </a:pPr>
            <a:r>
              <a:rPr lang="en-GB" sz="2000" dirty="0"/>
              <a:t>This is why it is dangerous to drink alcohol before driving a car.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alcohol affect the body?</a:t>
            </a:r>
            <a:br>
              <a:rPr lang="en-GB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86308" y="6171092"/>
            <a:ext cx="37092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https://www.nhs.uk/conditions/alcohol-misuse/risks/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3689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Alcohol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F4F2C9-A2A4-E297-860C-6158C6665660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004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3600" dirty="0"/>
              <a:t>Alcohol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960867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Alcohol is not considered a nutrient but is a source of energy in the diet. 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b="1" dirty="0"/>
              <a:t>Did you know?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Each gram of pure alcohol provides 7kcal/29kJ of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energy.</a:t>
            </a:r>
            <a:endParaRPr lang="en-US" alt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439" y="2473625"/>
            <a:ext cx="4147999" cy="276431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is alcohol produced?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Alcohol is produced by a process called fermentation.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During fermentation microbes called yeasts grow by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feeding on the sugars (e.g. glucose).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As they grow, the yeasts produce alcohol and carbon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dioxide. 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This equation shows what happens: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dirty="0"/>
          </a:p>
          <a:p>
            <a:pPr marL="0" indent="0">
              <a:spcBef>
                <a:spcPct val="50000"/>
              </a:spcBef>
              <a:buNone/>
            </a:pPr>
            <a:r>
              <a:rPr lang="en-GB" altLang="en-US" sz="2000" b="1" dirty="0"/>
              <a:t>C</a:t>
            </a:r>
            <a:r>
              <a:rPr lang="en-GB" altLang="en-US" sz="2000" b="1" baseline="-25000" dirty="0"/>
              <a:t>6</a:t>
            </a:r>
            <a:r>
              <a:rPr lang="en-GB" altLang="en-US" sz="2000" b="1" dirty="0"/>
              <a:t>H</a:t>
            </a:r>
            <a:r>
              <a:rPr lang="en-GB" altLang="en-US" sz="2000" b="1" baseline="-25000" dirty="0"/>
              <a:t>12</a:t>
            </a:r>
            <a:r>
              <a:rPr lang="en-GB" altLang="en-US" sz="2000" b="1" dirty="0"/>
              <a:t>O</a:t>
            </a:r>
            <a:r>
              <a:rPr lang="en-GB" altLang="en-US" sz="2000" b="1" baseline="-25000" dirty="0"/>
              <a:t>6</a:t>
            </a:r>
            <a:r>
              <a:rPr lang="en-GB" altLang="en-US" sz="2000" b="1" dirty="0"/>
              <a:t> 		2C</a:t>
            </a:r>
            <a:r>
              <a:rPr lang="en-GB" altLang="en-US" sz="2000" b="1" baseline="-25000" dirty="0"/>
              <a:t>2</a:t>
            </a:r>
            <a:r>
              <a:rPr lang="en-GB" altLang="en-US" sz="2000" b="1" dirty="0"/>
              <a:t>H</a:t>
            </a:r>
            <a:r>
              <a:rPr lang="en-GB" altLang="en-US" sz="2000" b="1" baseline="-25000" dirty="0"/>
              <a:t>5</a:t>
            </a:r>
            <a:r>
              <a:rPr lang="en-GB" altLang="en-US" sz="2000" b="1" dirty="0"/>
              <a:t>OH  +  2CO</a:t>
            </a:r>
            <a:r>
              <a:rPr lang="en-GB" altLang="en-US" sz="2000" b="1" baseline="-25000" dirty="0"/>
              <a:t>2</a:t>
            </a:r>
            <a:r>
              <a:rPr lang="en-GB" altLang="en-US" sz="2000" b="1" dirty="0"/>
              <a:t>  (+  ENERGY)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GB" altLang="en-US" sz="2000" dirty="0"/>
              <a:t>Glucose 		Ethanol	      Carbon dioxide</a:t>
            </a:r>
            <a:endParaRPr lang="en-US" altLang="en-US" sz="2000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2327238" y="5955192"/>
            <a:ext cx="1439862" cy="215900"/>
          </a:xfrm>
          <a:prstGeom prst="rightArrow">
            <a:avLst>
              <a:gd name="adj1" fmla="val 50000"/>
              <a:gd name="adj2" fmla="val 166728"/>
            </a:avLst>
          </a:prstGeom>
          <a:solidFill>
            <a:srgbClr val="263B83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2327238" y="5529928"/>
            <a:ext cx="1439862" cy="215900"/>
          </a:xfrm>
          <a:prstGeom prst="rightArrow">
            <a:avLst>
              <a:gd name="adj1" fmla="val 50000"/>
              <a:gd name="adj2" fmla="val 166728"/>
            </a:avLst>
          </a:prstGeom>
          <a:solidFill>
            <a:srgbClr val="263B83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28" y="3325091"/>
            <a:ext cx="3943180" cy="263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62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Alcoholic drinks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381248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The amount of alcohol in drinks is expressed as a percentage present named as Alcohol by Volume (ABV) and usually varies from 0 - 50%. Spirits such as whisky and vodka have a higher alcohol content than wines or beers. Fruits such as grapes and apples are used to make alcoholic drinks such as wine and cider.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b="1" dirty="0"/>
              <a:t>Did you know?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Cereals, e.g. barley and rye, are used to make beer and spirits. Spirits are made through the distillation process.</a:t>
            </a:r>
            <a:endParaRPr lang="en-GB" altLang="en-US" sz="2000" b="1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2050" name="Picture 2" descr="Free Drink Glass photo and picture">
            <a:extLst>
              <a:ext uri="{FF2B5EF4-FFF2-40B4-BE49-F238E27FC236}">
                <a16:creationId xmlns:a16="http://schemas.microsoft.com/office/drawing/2014/main" id="{80A7AB38-58E4-13FE-F52E-49FEA1685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1" r="20148"/>
          <a:stretch/>
        </p:blipFill>
        <p:spPr bwMode="auto">
          <a:xfrm>
            <a:off x="7940488" y="2364480"/>
            <a:ext cx="3779259" cy="373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862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Typical alcohol content of drinks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2000" b="1" dirty="0"/>
              <a:t>Drink				% alcohol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Spirits				     40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Sherry				     15-20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Wine				     10-15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Strong lager, beer or cider	     3-6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Low alcohol lager, beer or cider	     1-1.5</a:t>
            </a:r>
            <a:endParaRPr lang="en-US" alt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752" y="2047980"/>
            <a:ext cx="4380807" cy="438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62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One unit of alcohol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A standard way of measuring the alcohol content in drinks is in units of alcohol.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One unit contains 8 grams or 10ml of pure alcohol (ethanol). For example:</a:t>
            </a:r>
            <a:endParaRPr lang="en-US" alt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195388" y="4724400"/>
            <a:ext cx="183515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A single pub measure </a:t>
            </a:r>
          </a:p>
          <a:p>
            <a:pPr eaLnBrk="1" hangingPunct="1"/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of spirits. </a:t>
            </a:r>
          </a:p>
          <a:p>
            <a:pPr eaLnBrk="1" hangingPunct="1"/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25ml ~40% alcohol</a:t>
            </a: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8" descr="whiskey dram [320x200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3789363"/>
            <a:ext cx="7048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743200" y="4724400"/>
            <a:ext cx="180022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A glass of sherry or fortified wine</a:t>
            </a:r>
          </a:p>
          <a:p>
            <a:pPr eaLnBrk="1" hangingPunct="1"/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50ml ~20% alcohol </a:t>
            </a:r>
          </a:p>
        </p:txBody>
      </p:sp>
      <p:pic>
        <p:nvPicPr>
          <p:cNvPr id="7" name="Picture 17" descr="sherry glass [320x200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3644900"/>
            <a:ext cx="7556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MPj0314312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16325"/>
            <a:ext cx="619125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254500" y="4724400"/>
            <a:ext cx="16573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½ glass of table wine </a:t>
            </a:r>
          </a:p>
          <a:p>
            <a:pPr eaLnBrk="1" hangingPunct="1"/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100ml ~10% alcohol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767388" y="4724400"/>
            <a:ext cx="180022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½ pint of regular lager, beer or cider  284 ml ~3.8% alcohol</a:t>
            </a: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0" descr="half one light be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88" y="3490913"/>
            <a:ext cx="522287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7567613" y="4724400"/>
            <a:ext cx="17272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1 pint of low alcohol beer or cider</a:t>
            </a:r>
          </a:p>
          <a:p>
            <a:pPr eaLnBrk="1" hangingPunct="1"/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568 ml ~2% alcohol</a:t>
            </a: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1" descr="one light be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050" y="3429000"/>
            <a:ext cx="5762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862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Units and energy within alcohol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You can work out how many units there are in a drink by multiplying the total volume of a drink (in ml) by its ABV (measured as a percentage) and dividing the result by 1,000.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1" t="3829" r="7121" b="10012"/>
          <a:stretch/>
        </p:blipFill>
        <p:spPr bwMode="auto">
          <a:xfrm>
            <a:off x="1753131" y="3028292"/>
            <a:ext cx="5976664" cy="3697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862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Sensible drinking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137611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The government recommends no more than </a:t>
            </a:r>
            <a:r>
              <a:rPr lang="en-GB" altLang="en-US" sz="2000" b="1" dirty="0"/>
              <a:t>14 units of alcohol per week for both men and women</a:t>
            </a:r>
            <a:r>
              <a:rPr lang="en-GB" altLang="en-US" sz="2000" dirty="0"/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b="1" dirty="0"/>
          </a:p>
          <a:p>
            <a:pPr marL="0" indent="0">
              <a:spcBef>
                <a:spcPct val="0"/>
              </a:spcBef>
              <a:buNone/>
            </a:pPr>
            <a:r>
              <a:rPr lang="en-GB" sz="2000" dirty="0"/>
              <a:t>An additional recommendation is not to ‘save up’ the 14 units for 1 or 2 days, but to spread them over 3 or more days. People who have 1 or 2 heavy drinking sessions each week increase the risk of death from long term illnesses, accidents and injuries. </a:t>
            </a:r>
            <a:endParaRPr lang="en-US" altLang="en-US" sz="2000" b="1" dirty="0"/>
          </a:p>
          <a:p>
            <a:pPr>
              <a:spcBef>
                <a:spcPct val="0"/>
              </a:spcBef>
            </a:pPr>
            <a:endParaRPr lang="en-US" altLang="en-US" sz="2000" b="1" dirty="0"/>
          </a:p>
        </p:txBody>
      </p:sp>
      <p:pic>
        <p:nvPicPr>
          <p:cNvPr id="1026" name="Picture 2" descr="C:\Users\AWhite\Downloads\shutterstock_7182457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868" y="2571092"/>
            <a:ext cx="4248241" cy="283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4A7BA7-12F1-7B01-40BA-2D84F0657BE9}"/>
              </a:ext>
            </a:extLst>
          </p:cNvPr>
          <p:cNvSpPr txBox="1"/>
          <p:nvPr/>
        </p:nvSpPr>
        <p:spPr>
          <a:xfrm>
            <a:off x="8436429" y="5986426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Alcohol Guidelines UK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862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Controlling energy when drinking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432464" cy="3600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2000" dirty="0"/>
              <a:t>As alcohol can be high </a:t>
            </a:r>
            <a:r>
              <a:rPr lang="en-GB" sz="2000"/>
              <a:t>in energy </a:t>
            </a:r>
            <a:r>
              <a:rPr lang="en-GB" sz="2000" dirty="0"/>
              <a:t>it is important to try and reduce the amount of calories you consume when drinking. Ways to do this include: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alternating alcohol containing drinks with low calorie soft drinks or water;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making sure you know how much you are actually drinking;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sticking to single measures and use sugar free drinks for mixers;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switching from pints to half pints or bottles and opt for a smaller wine glass;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Avoiding sweet wines or sweet ciders as these will typically have more calories than dry versions.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2050" name="Picture 2" descr="C:\Users\AWhite\Downloads\shutterstock_10578491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740" y="4008475"/>
            <a:ext cx="3481854" cy="232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862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8" ma:contentTypeDescription="Create a new document." ma:contentTypeScope="" ma:versionID="dc6deb05df7d1fcd95eb88bf1a5a26f4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8258fb5370106c49cde09acdb6d5137d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ECB461-BE8B-4533-A1F5-1118A03BE376}">
  <ds:schemaRefs>
    <ds:schemaRef ds:uri="http://schemas.microsoft.com/office/2006/metadata/properties"/>
    <ds:schemaRef ds:uri="http://schemas.microsoft.com/office/infopath/2007/PartnerControls"/>
    <ds:schemaRef ds:uri="ead97cfe-a968-427f-b02b-893e6ba0355a"/>
    <ds:schemaRef ds:uri="c53071f4-7f44-43fd-895c-8e7b6a3746b0"/>
  </ds:schemaRefs>
</ds:datastoreItem>
</file>

<file path=customXml/itemProps2.xml><?xml version="1.0" encoding="utf-8"?>
<ds:datastoreItem xmlns:ds="http://schemas.openxmlformats.org/officeDocument/2006/customXml" ds:itemID="{567D19BB-2825-4433-92C3-3CA54E5C02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E1A5CD-0B80-40DF-A7F1-975E75E172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888</Words>
  <Application>Microsoft Office PowerPoint</Application>
  <PresentationFormat>Widescreen</PresentationFormat>
  <Paragraphs>101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Helvetica</vt:lpstr>
      <vt:lpstr>Office Theme</vt:lpstr>
      <vt:lpstr>Custom Design</vt:lpstr>
      <vt:lpstr>1_Custom Design</vt:lpstr>
      <vt:lpstr>3_Custom Design</vt:lpstr>
      <vt:lpstr>Alcohol  </vt:lpstr>
      <vt:lpstr>Alcohol</vt:lpstr>
      <vt:lpstr>How is alcohol produced?</vt:lpstr>
      <vt:lpstr>Alcoholic drinks </vt:lpstr>
      <vt:lpstr>Typical alcohol content of drinks </vt:lpstr>
      <vt:lpstr>One unit of alcohol</vt:lpstr>
      <vt:lpstr>Units and energy within alcohol </vt:lpstr>
      <vt:lpstr>Sensible drinking </vt:lpstr>
      <vt:lpstr>Controlling energy when drinking </vt:lpstr>
      <vt:lpstr>Drinking in pregnancy</vt:lpstr>
      <vt:lpstr>What happens to alcohol in the body?</vt:lpstr>
      <vt:lpstr>How does alcohol affect the body? </vt:lpstr>
      <vt:lpstr>Alcohol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Alexander White</cp:lastModifiedBy>
  <cp:revision>32</cp:revision>
  <dcterms:created xsi:type="dcterms:W3CDTF">2018-10-10T09:22:08Z</dcterms:created>
  <dcterms:modified xsi:type="dcterms:W3CDTF">2023-10-20T14:14:39Z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