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05" d="100"/>
          <a:sy n="105" d="100"/>
        </p:scale>
        <p:origin x="13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2023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OQJ3qhrt0os?list=PLVq5xgKs37b6Ir2aZq212MG1jKvYWXWPo" TargetMode="External"/><Relationship Id="rId1" Type="http://schemas.openxmlformats.org/officeDocument/2006/relationships/video" Target="https://www.youtube.com/embed/R7bJwX8hItI?list=PLVq5xgKs37b5CB2Gzdt0Ybn9BMu5vPTdv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 on the farm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Down on the farm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76855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These animals produce many of the foods we eat.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is important that we make sure that they have happy lives and have all the things that they need.</a:t>
            </a:r>
          </a:p>
        </p:txBody>
      </p:sp>
      <p:pic>
        <p:nvPicPr>
          <p:cNvPr id="5" name="Picture 12" descr="C:\Users\Jenny\AppData\Local\Microsoft\Windows\Temporary Internet Files\Content.IE5\YD0V4LHM\free range chick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95" y="1363019"/>
            <a:ext cx="2081818" cy="14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Jenny\AppData\Local\Microsoft\Windows\Temporary Internet Files\Content.IE5\X0GN1ZXP\Vet and cows in fiel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441" y="3036558"/>
            <a:ext cx="2103664" cy="14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Users\Jenny\AppData\Local\Microsoft\Windows\Temporary Internet Files\Content.IE5\9Z5LQKTK\MP90004952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85" y="4565803"/>
            <a:ext cx="2177328" cy="14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442" y="4565803"/>
            <a:ext cx="2103663" cy="1466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r="-1"/>
          <a:stretch/>
        </p:blipFill>
        <p:spPr>
          <a:xfrm>
            <a:off x="7448203" y="3036559"/>
            <a:ext cx="2171309" cy="14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you think the animals need?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The right type of food and fresh water.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Somewhere comfortable to rest.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be treated by a vet if they are ill or injured.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57" y="1563798"/>
            <a:ext cx="2336979" cy="46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you think the animals need?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6234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Company of animals of their own kind, space to move around and to be able to do things they like.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Gentle and caring handling and treatment.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2" descr="C:\Users\Jenny\AppData\Local\Microsoft\Windows\Temporary Internet Files\Content.IE5\9Z5LQKTK\RPY_YORKSHIRE_PIGS_JP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92" y="2571091"/>
            <a:ext cx="4489358" cy="29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9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Finding out about our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07607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Sometimes when we buy food, the label tells us more information about the animal welfare standards and how the food was produced. </a:t>
            </a:r>
          </a:p>
          <a:p>
            <a:pPr marL="0" indent="0">
              <a:buNone/>
            </a:pPr>
            <a:r>
              <a:rPr lang="en-GB" sz="2400" dirty="0"/>
              <a:t>Can anyone think of any examples?</a:t>
            </a:r>
          </a:p>
          <a:p>
            <a:pPr marL="0" indent="0">
              <a:buNone/>
            </a:pPr>
            <a:r>
              <a:rPr lang="en-GB" sz="2400" dirty="0"/>
              <a:t>These videos show you:</a:t>
            </a:r>
          </a:p>
          <a:p>
            <a:r>
              <a:rPr lang="en-GB" sz="2400" dirty="0"/>
              <a:t>How British milk is turned into Red Tractor assured cheddar cheese</a:t>
            </a:r>
          </a:p>
          <a:p>
            <a:r>
              <a:rPr lang="en-GB" sz="2400" dirty="0"/>
              <a:t>How Red Tractor wheat is put into breakfast cereals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Online Media 3" title="How Do They turn British milk into Red Tractor assured cheddar cheese? Part 1 - The Cows">
            <a:hlinkClick r:id="" action="ppaction://media"/>
            <a:extLst>
              <a:ext uri="{FF2B5EF4-FFF2-40B4-BE49-F238E27FC236}">
                <a16:creationId xmlns:a16="http://schemas.microsoft.com/office/drawing/2014/main" id="{D10E7A16-4575-EE36-7045-D966144571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78040" y="2283798"/>
            <a:ext cx="3711234" cy="2096848"/>
          </a:xfrm>
          <a:prstGeom prst="rect">
            <a:avLst/>
          </a:prstGeom>
        </p:spPr>
      </p:pic>
      <p:pic>
        <p:nvPicPr>
          <p:cNvPr id="6" name="Online Media 5" title="How Do They put Red Tractor wheat in Weetabix? Part 1">
            <a:hlinkClick r:id="" action="ppaction://media"/>
            <a:extLst>
              <a:ext uri="{FF2B5EF4-FFF2-40B4-BE49-F238E27FC236}">
                <a16:creationId xmlns:a16="http://schemas.microsoft.com/office/drawing/2014/main" id="{ECFDD7BD-CEEF-5EF2-7742-04A52B97F15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178040" y="4574203"/>
            <a:ext cx="3711234" cy="20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5193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Red Tractor tells the shopper that the food meets a set of standards.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There are standards for these foods:</a:t>
            </a:r>
          </a:p>
          <a:p>
            <a:r>
              <a:rPr lang="en-GB" sz="2400" dirty="0"/>
              <a:t>Meat e.g. beef, lamb, pork;</a:t>
            </a:r>
          </a:p>
          <a:p>
            <a:r>
              <a:rPr lang="en-GB" sz="2400" dirty="0"/>
              <a:t>Chicken;	</a:t>
            </a:r>
          </a:p>
          <a:p>
            <a:r>
              <a:rPr lang="en-GB" sz="2400" dirty="0"/>
              <a:t>Milk;</a:t>
            </a:r>
          </a:p>
          <a:p>
            <a:r>
              <a:rPr lang="en-GB" sz="2400" dirty="0"/>
              <a:t>Fruit, vegetables and salad;</a:t>
            </a:r>
          </a:p>
          <a:p>
            <a:r>
              <a:rPr lang="en-GB" sz="2400" dirty="0"/>
              <a:t>Crops, e.g. wheat, sugar.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63" y="2822416"/>
            <a:ext cx="2065771" cy="27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4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Red Tractor standards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Producers and farmers have to show how they meet the standards.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These include:</a:t>
            </a:r>
          </a:p>
          <a:p>
            <a:r>
              <a:rPr lang="en-GB" sz="2400" dirty="0"/>
              <a:t>how the animals are looked after;</a:t>
            </a:r>
          </a:p>
          <a:p>
            <a:r>
              <a:rPr lang="en-GB" sz="2400" dirty="0"/>
              <a:t>how the farmer protects the countryside;</a:t>
            </a:r>
          </a:p>
          <a:p>
            <a:r>
              <a:rPr lang="en-GB" sz="2400" dirty="0"/>
              <a:t>how they keep the food safe to eat;</a:t>
            </a:r>
          </a:p>
          <a:p>
            <a:r>
              <a:rPr lang="en-GB" sz="2400" dirty="0"/>
              <a:t>keeping records of where the meat comes from.</a:t>
            </a:r>
          </a:p>
        </p:txBody>
      </p:sp>
    </p:spTree>
    <p:extLst>
      <p:ext uri="{BB962C8B-B14F-4D97-AF65-F5344CB8AC3E}">
        <p14:creationId xmlns:p14="http://schemas.microsoft.com/office/powerpoint/2010/main" val="100334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106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Next time you visit a shop that sells food, have a look at the labels and see what they tell you about how the food was produced.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82" y="2056433"/>
            <a:ext cx="2709791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enny\AppData\Local\Microsoft\Windows\Temporary Internet Files\Content.IE5\ES8HI3QG\RPY_YORKSHIRE_PIGS_JP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28" y="4074637"/>
            <a:ext cx="2679045" cy="17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519372" y="3985104"/>
            <a:ext cx="2376487" cy="2185988"/>
            <a:chOff x="5311" y="11874"/>
            <a:chExt cx="2217" cy="2599"/>
          </a:xfrm>
        </p:grpSpPr>
        <p:pic>
          <p:nvPicPr>
            <p:cNvPr id="7" name="Picture 6" descr="Description: C:\Users\Jenny\Dropbox\Red Tractor images for BNF\images\COOP_00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44" t="1997" r="19934"/>
            <a:stretch>
              <a:fillRect/>
            </a:stretch>
          </p:blipFill>
          <p:spPr bwMode="auto">
            <a:xfrm>
              <a:off x="5311" y="11874"/>
              <a:ext cx="2217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400" y="12790"/>
              <a:ext cx="690" cy="143"/>
            </a:xfrm>
            <a:prstGeom prst="roundRect">
              <a:avLst>
                <a:gd name="adj" fmla="val 16667"/>
              </a:avLst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519371" y="1464261"/>
            <a:ext cx="2286001" cy="2251577"/>
            <a:chOff x="2627784" y="4869158"/>
            <a:chExt cx="1368152" cy="1650365"/>
          </a:xfrm>
        </p:grpSpPr>
        <p:pic>
          <p:nvPicPr>
            <p:cNvPr id="10" name="Picture 8" descr="C:\Users\Jenny\Dropbox\Red Tractor images for BNF\images\TESCO_03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82" t="10983" r="23799" b="5885"/>
            <a:stretch>
              <a:fillRect/>
            </a:stretch>
          </p:blipFill>
          <p:spPr bwMode="auto">
            <a:xfrm>
              <a:off x="2627784" y="4869158"/>
              <a:ext cx="1368152" cy="165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2843443" y="5013107"/>
              <a:ext cx="288865" cy="9849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/>
              <a:t>Food labels</a:t>
            </a:r>
          </a:p>
        </p:txBody>
      </p:sp>
    </p:spTree>
    <p:extLst>
      <p:ext uri="{BB962C8B-B14F-4D97-AF65-F5344CB8AC3E}">
        <p14:creationId xmlns:p14="http://schemas.microsoft.com/office/powerpoint/2010/main" val="145932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Down on the farm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32423-2035-F1A5-5A62-64B2AF5CE88B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these animals</a:t>
            </a:r>
          </a:p>
        </p:txBody>
      </p:sp>
      <p:pic>
        <p:nvPicPr>
          <p:cNvPr id="5" name="Picture 12" descr="C:\Users\Jenny\AppData\Local\Microsoft\Windows\Temporary Internet Files\Content.IE5\YD0V4LHM\free range chic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06" y="3448336"/>
            <a:ext cx="2507934" cy="19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Users\Jenny\AppData\Local\Microsoft\Windows\Temporary Internet Files\Content.IE5\9Z5LQKTK\MP90004952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13" y="2380058"/>
            <a:ext cx="2783743" cy="19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246" y="4173075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2282" y="5383239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8657" y="4352757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9405" y="5411422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21" y="2283798"/>
            <a:ext cx="2615511" cy="18227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6598" y="4091147"/>
            <a:ext cx="277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beef cattle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802776"/>
            <a:ext cx="2715524" cy="1624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80" y="2360173"/>
            <a:ext cx="2609314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these?</a:t>
            </a:r>
          </a:p>
        </p:txBody>
      </p:sp>
      <p:pic>
        <p:nvPicPr>
          <p:cNvPr id="5" name="Picture 2" descr="C:\Users\Jenny\AppData\Local\Microsoft\Windows\Temporary Internet Files\Content.IE5\P19TIMCJ\MP9102210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5" y="2300534"/>
            <a:ext cx="4640159" cy="37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Jenny\AppData\Local\Microsoft\Windows\Temporary Internet Files\Content.IE5\YD0V4LHM\free range chic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1" y="2276052"/>
            <a:ext cx="4191797" cy="295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8571" y="5481064"/>
            <a:ext cx="419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these?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69274" y="2239164"/>
            <a:ext cx="2625539" cy="3546480"/>
            <a:chOff x="395536" y="1668453"/>
            <a:chExt cx="2625539" cy="3546480"/>
          </a:xfrm>
        </p:grpSpPr>
        <p:pic>
          <p:nvPicPr>
            <p:cNvPr id="8" name="Picture 3" descr="C:\Users\Jenny\AppData\Local\Microsoft\Windows\Temporary Internet Files\Content.IE5\ZG7MJ6ZH\TESCO_08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5" r="26290"/>
            <a:stretch/>
          </p:blipFill>
          <p:spPr bwMode="auto">
            <a:xfrm>
              <a:off x="395536" y="1668453"/>
              <a:ext cx="2625539" cy="354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43608" y="2852936"/>
              <a:ext cx="504056" cy="2160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8" descr="C:\Users\Jenny\AppData\Local\Microsoft\Windows\Temporary Internet Files\Content.IE5\9Z5LQKTK\MP90044302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0" r="26058"/>
          <a:stretch/>
        </p:blipFill>
        <p:spPr bwMode="auto">
          <a:xfrm>
            <a:off x="3257506" y="2582963"/>
            <a:ext cx="2007146" cy="23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69" y="2506570"/>
            <a:ext cx="3136489" cy="3011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9369" y="5518237"/>
            <a:ext cx="313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Which animal produces this drink?</a:t>
            </a:r>
            <a:endParaRPr lang="en-US" dirty="0"/>
          </a:p>
        </p:txBody>
      </p:sp>
      <p:pic>
        <p:nvPicPr>
          <p:cNvPr id="6" name="Picture 13" descr="C:\Users\Jenny\AppData\Local\Microsoft\Windows\Temporary Internet Files\Content.IE5\X0GN1ZXP\Vet and cows in fiel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55" y="2357091"/>
            <a:ext cx="3980803" cy="268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enny\AppData\Local\Microsoft\Windows\Temporary Internet Files\Content.IE5\9Z5LQKTK\MP90044843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410811"/>
            <a:ext cx="4300667" cy="28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28555" y="5281304"/>
            <a:ext cx="398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this?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00999" y="2499907"/>
            <a:ext cx="4343321" cy="2917320"/>
            <a:chOff x="179512" y="1735816"/>
            <a:chExt cx="4968552" cy="3433534"/>
          </a:xfrm>
        </p:grpSpPr>
        <p:pic>
          <p:nvPicPr>
            <p:cNvPr id="6" name="Picture 2" descr="C:\Users\Jenny\AppData\Local\Microsoft\Windows\Temporary Internet Files\Content.IE5\ZG7MJ6ZH\TESCO_0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963" r="5161" b="3911"/>
            <a:stretch/>
          </p:blipFill>
          <p:spPr bwMode="auto">
            <a:xfrm>
              <a:off x="179512" y="1735816"/>
              <a:ext cx="4968552" cy="343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491880" y="2636912"/>
              <a:ext cx="576064" cy="14401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99" y="2405560"/>
            <a:ext cx="3136489" cy="3011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7799" y="5563142"/>
            <a:ext cx="313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these?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C:\Users\Jenny\AppData\Local\Microsoft\Windows\Temporary Internet Files\Content.IE5\P19TIMCJ\ADLI_0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4879" r="13226" b="6572"/>
          <a:stretch/>
        </p:blipFill>
        <p:spPr bwMode="auto">
          <a:xfrm>
            <a:off x="1114062" y="2079082"/>
            <a:ext cx="3751786" cy="29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3079" y="5281304"/>
            <a:ext cx="433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74" y="2283798"/>
            <a:ext cx="4348294" cy="26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this?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11069" y="2453276"/>
            <a:ext cx="4452701" cy="3047638"/>
            <a:chOff x="827584" y="2403838"/>
            <a:chExt cx="3456384" cy="2321305"/>
          </a:xfrm>
        </p:grpSpPr>
        <p:pic>
          <p:nvPicPr>
            <p:cNvPr id="8" name="Picture 7" descr="C:\Users\Jenny\Dropbox\Red Tractor images for BNF\images\MOR_070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" t="9727" r="6322" b="14151"/>
            <a:stretch/>
          </p:blipFill>
          <p:spPr bwMode="auto">
            <a:xfrm>
              <a:off x="827584" y="2403838"/>
              <a:ext cx="3456384" cy="2321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flipV="1">
              <a:off x="3563888" y="4437112"/>
              <a:ext cx="648072" cy="1897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70" y="2502715"/>
            <a:ext cx="3603545" cy="25113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3270" y="5122759"/>
            <a:ext cx="360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beef cattle</a:t>
            </a:r>
          </a:p>
        </p:txBody>
      </p:sp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animal produces this?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12" descr="Description: C:\Users\Jenny\Dropbox\Red Tractor images for BNF\images\MOR_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20956" r="15474" b="20142"/>
          <a:stretch>
            <a:fillRect/>
          </a:stretch>
        </p:blipFill>
        <p:spPr bwMode="auto">
          <a:xfrm>
            <a:off x="1275024" y="2505947"/>
            <a:ext cx="3996567" cy="23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46674" y="5354425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dairy cow</a:t>
            </a:r>
          </a:p>
        </p:txBody>
      </p:sp>
      <p:pic>
        <p:nvPicPr>
          <p:cNvPr id="10" name="Picture 13" descr="C:\Users\Jenny\AppData\Local\Microsoft\Windows\Temporary Internet Files\Content.IE5\X0GN1ZXP\Vet and cows in field.tif">
            <a:extLst>
              <a:ext uri="{FF2B5EF4-FFF2-40B4-BE49-F238E27FC236}">
                <a16:creationId xmlns:a16="http://schemas.microsoft.com/office/drawing/2014/main" id="{B0A1DA86-0C4C-4F11-8BB1-39BE6C8C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57" y="2283798"/>
            <a:ext cx="4256454" cy="28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5F289B-9CF9-430A-B07D-B77422189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8F0D36-A30E-4AA8-BC51-FCBEE3B67E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B11AAA-588B-44D0-9FF4-49A28EB0FB85}">
  <ds:schemaRefs>
    <ds:schemaRef ds:uri="http://schemas.microsoft.com/office/2006/metadata/properties"/>
    <ds:schemaRef ds:uri="8409cf61-8f5f-4421-9a3e-169c7d6c7b5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089966e-1c9a-40c5-9c65-11a87eb6eb5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404</Words>
  <Application>Microsoft Office PowerPoint</Application>
  <PresentationFormat>Widescreen</PresentationFormat>
  <Paragraphs>65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3_Custom Design</vt:lpstr>
      <vt:lpstr>Down on the farm</vt:lpstr>
      <vt:lpstr>Name these animals</vt:lpstr>
      <vt:lpstr>Which animal produces these?</vt:lpstr>
      <vt:lpstr>Which animal produces these?</vt:lpstr>
      <vt:lpstr>Which animal produces this drink?</vt:lpstr>
      <vt:lpstr>Which animal produces this?</vt:lpstr>
      <vt:lpstr>Which animal produces these? </vt:lpstr>
      <vt:lpstr>Which animal produces this? </vt:lpstr>
      <vt:lpstr>Which animal produces this? </vt:lpstr>
      <vt:lpstr>Down on the farm</vt:lpstr>
      <vt:lpstr>What do you think the animals need? </vt:lpstr>
      <vt:lpstr>What do you think the animals need?</vt:lpstr>
      <vt:lpstr>Finding out about our food</vt:lpstr>
      <vt:lpstr>Case study</vt:lpstr>
      <vt:lpstr>Red Tractor standards</vt:lpstr>
      <vt:lpstr>Food labels</vt:lpstr>
      <vt:lpstr>Down on the farm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31</cp:revision>
  <dcterms:created xsi:type="dcterms:W3CDTF">2018-10-10T09:22:08Z</dcterms:created>
  <dcterms:modified xsi:type="dcterms:W3CDTF">2023-11-30T13:00:30Z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