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8" r:id="rId13"/>
    <p:sldId id="269" r:id="rId14"/>
    <p:sldId id="271" r:id="rId15"/>
    <p:sldId id="272" r:id="rId16"/>
    <p:sldId id="273" r:id="rId17"/>
    <p:sldId id="2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B53F1E-5204-4509-89DA-FB6F40221B99}" v="6" dt="2024-05-22T13:25:51.3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ustomXml" Target="../customXml/item2.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 Id="rId27"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D6B53F1E-5204-4509-89DA-FB6F40221B99}"/>
    <pc:docChg chg="delSld modSld modMainMaster">
      <pc:chgData name="Alexander White" userId="3da70261-e0e7-408d-aace-eb577feade9e" providerId="ADAL" clId="{D6B53F1E-5204-4509-89DA-FB6F40221B99}" dt="2024-05-22T13:25:40.016" v="27" actId="1076"/>
      <pc:docMkLst>
        <pc:docMk/>
      </pc:docMkLst>
      <pc:sldChg chg="del">
        <pc:chgData name="Alexander White" userId="3da70261-e0e7-408d-aace-eb577feade9e" providerId="ADAL" clId="{D6B53F1E-5204-4509-89DA-FB6F40221B99}" dt="2024-05-20T09:24:28.814" v="17" actId="47"/>
        <pc:sldMkLst>
          <pc:docMk/>
          <pc:sldMk cId="1833689877" sldId="260"/>
        </pc:sldMkLst>
      </pc:sldChg>
      <pc:sldChg chg="addSp modSp mod">
        <pc:chgData name="Alexander White" userId="3da70261-e0e7-408d-aace-eb577feade9e" providerId="ADAL" clId="{D6B53F1E-5204-4509-89DA-FB6F40221B99}" dt="2024-05-20T09:24:45.806" v="19"/>
        <pc:sldMkLst>
          <pc:docMk/>
          <pc:sldMk cId="2302005153" sldId="261"/>
        </pc:sldMkLst>
        <pc:spChg chg="mod">
          <ac:chgData name="Alexander White" userId="3da70261-e0e7-408d-aace-eb577feade9e" providerId="ADAL" clId="{D6B53F1E-5204-4509-89DA-FB6F40221B99}" dt="2024-05-20T09:24:39.066" v="18"/>
          <ac:spMkLst>
            <pc:docMk/>
            <pc:sldMk cId="2302005153" sldId="261"/>
            <ac:spMk id="2" creationId="{00000000-0000-0000-0000-000000000000}"/>
          </ac:spMkLst>
        </pc:spChg>
        <pc:spChg chg="add mod">
          <ac:chgData name="Alexander White" userId="3da70261-e0e7-408d-aace-eb577feade9e" providerId="ADAL" clId="{D6B53F1E-5204-4509-89DA-FB6F40221B99}" dt="2024-05-20T09:24:45.806" v="19"/>
          <ac:spMkLst>
            <pc:docMk/>
            <pc:sldMk cId="2302005153" sldId="261"/>
            <ac:spMk id="4" creationId="{CB094421-6B20-AA87-ACDF-E1089BB44D10}"/>
          </ac:spMkLst>
        </pc:spChg>
      </pc:sldChg>
      <pc:sldChg chg="modSp mod">
        <pc:chgData name="Alexander White" userId="3da70261-e0e7-408d-aace-eb577feade9e" providerId="ADAL" clId="{D6B53F1E-5204-4509-89DA-FB6F40221B99}" dt="2024-05-22T13:24:28.216" v="20" actId="403"/>
        <pc:sldMkLst>
          <pc:docMk/>
          <pc:sldMk cId="354033229" sldId="263"/>
        </pc:sldMkLst>
        <pc:spChg chg="mod">
          <ac:chgData name="Alexander White" userId="3da70261-e0e7-408d-aace-eb577feade9e" providerId="ADAL" clId="{D6B53F1E-5204-4509-89DA-FB6F40221B99}" dt="2024-05-22T13:24:28.216" v="20" actId="403"/>
          <ac:spMkLst>
            <pc:docMk/>
            <pc:sldMk cId="354033229" sldId="263"/>
            <ac:spMk id="3" creationId="{00000000-0000-0000-0000-000000000000}"/>
          </ac:spMkLst>
        </pc:spChg>
      </pc:sldChg>
      <pc:sldChg chg="modSp mod">
        <pc:chgData name="Alexander White" userId="3da70261-e0e7-408d-aace-eb577feade9e" providerId="ADAL" clId="{D6B53F1E-5204-4509-89DA-FB6F40221B99}" dt="2024-05-22T13:24:33.828" v="21" actId="403"/>
        <pc:sldMkLst>
          <pc:docMk/>
          <pc:sldMk cId="3054403154" sldId="264"/>
        </pc:sldMkLst>
        <pc:spChg chg="mod">
          <ac:chgData name="Alexander White" userId="3da70261-e0e7-408d-aace-eb577feade9e" providerId="ADAL" clId="{D6B53F1E-5204-4509-89DA-FB6F40221B99}" dt="2024-05-22T13:24:33.828" v="21" actId="403"/>
          <ac:spMkLst>
            <pc:docMk/>
            <pc:sldMk cId="3054403154" sldId="264"/>
            <ac:spMk id="3" creationId="{00000000-0000-0000-0000-000000000000}"/>
          </ac:spMkLst>
        </pc:spChg>
      </pc:sldChg>
      <pc:sldChg chg="addSp modSp mod">
        <pc:chgData name="Alexander White" userId="3da70261-e0e7-408d-aace-eb577feade9e" providerId="ADAL" clId="{D6B53F1E-5204-4509-89DA-FB6F40221B99}" dt="2024-05-22T13:25:40.016" v="27" actId="1076"/>
        <pc:sldMkLst>
          <pc:docMk/>
          <pc:sldMk cId="485412704" sldId="269"/>
        </pc:sldMkLst>
        <pc:spChg chg="mod">
          <ac:chgData name="Alexander White" userId="3da70261-e0e7-408d-aace-eb577feade9e" providerId="ADAL" clId="{D6B53F1E-5204-4509-89DA-FB6F40221B99}" dt="2024-05-22T13:24:48.684" v="23" actId="14100"/>
          <ac:spMkLst>
            <pc:docMk/>
            <pc:sldMk cId="485412704" sldId="269"/>
            <ac:spMk id="3" creationId="{00000000-0000-0000-0000-000000000000}"/>
          </ac:spMkLst>
        </pc:spChg>
        <pc:picChg chg="add mod">
          <ac:chgData name="Alexander White" userId="3da70261-e0e7-408d-aace-eb577feade9e" providerId="ADAL" clId="{D6B53F1E-5204-4509-89DA-FB6F40221B99}" dt="2024-05-22T13:25:40.016" v="27" actId="1076"/>
          <ac:picMkLst>
            <pc:docMk/>
            <pc:sldMk cId="485412704" sldId="269"/>
            <ac:picMk id="1026" creationId="{4F427E50-DFE2-DE27-11F7-8CF5C615BE7E}"/>
          </ac:picMkLst>
        </pc:picChg>
      </pc:sldChg>
      <pc:sldChg chg="del">
        <pc:chgData name="Alexander White" userId="3da70261-e0e7-408d-aace-eb577feade9e" providerId="ADAL" clId="{D6B53F1E-5204-4509-89DA-FB6F40221B99}" dt="2024-05-20T09:24:27.777" v="16" actId="47"/>
        <pc:sldMkLst>
          <pc:docMk/>
          <pc:sldMk cId="657394697" sldId="270"/>
        </pc:sldMkLst>
      </pc:sldChg>
      <pc:sldMasterChg chg="modSp mod">
        <pc:chgData name="Alexander White" userId="3da70261-e0e7-408d-aace-eb577feade9e" providerId="ADAL" clId="{D6B53F1E-5204-4509-89DA-FB6F40221B99}" dt="2024-05-20T09:24:07.800" v="3" actId="20577"/>
        <pc:sldMasterMkLst>
          <pc:docMk/>
          <pc:sldMasterMk cId="1328885048" sldId="2147483648"/>
        </pc:sldMasterMkLst>
        <pc:spChg chg="mod">
          <ac:chgData name="Alexander White" userId="3da70261-e0e7-408d-aace-eb577feade9e" providerId="ADAL" clId="{D6B53F1E-5204-4509-89DA-FB6F40221B99}" dt="2024-05-20T09:24:07.800"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D6B53F1E-5204-4509-89DA-FB6F40221B99}" dt="2024-05-20T09:24:11.681" v="7" actId="20577"/>
        <pc:sldMasterMkLst>
          <pc:docMk/>
          <pc:sldMasterMk cId="1498317190" sldId="2147483650"/>
        </pc:sldMasterMkLst>
        <pc:spChg chg="mod">
          <ac:chgData name="Alexander White" userId="3da70261-e0e7-408d-aace-eb577feade9e" providerId="ADAL" clId="{D6B53F1E-5204-4509-89DA-FB6F40221B99}" dt="2024-05-20T09:24:11.681"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D6B53F1E-5204-4509-89DA-FB6F40221B99}" dt="2024-05-20T09:24:15.977" v="11" actId="20577"/>
        <pc:sldMasterMkLst>
          <pc:docMk/>
          <pc:sldMasterMk cId="1822393236" sldId="2147483652"/>
        </pc:sldMasterMkLst>
        <pc:spChg chg="mod">
          <ac:chgData name="Alexander White" userId="3da70261-e0e7-408d-aace-eb577feade9e" providerId="ADAL" clId="{D6B53F1E-5204-4509-89DA-FB6F40221B99}" dt="2024-05-20T09:24:15.977"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D6B53F1E-5204-4509-89DA-FB6F40221B99}" dt="2024-05-20T09:24:19.764" v="15" actId="20577"/>
        <pc:sldMasterMkLst>
          <pc:docMk/>
          <pc:sldMasterMk cId="1788143608" sldId="2147483656"/>
        </pc:sldMasterMkLst>
        <pc:spChg chg="mod">
          <ac:chgData name="Alexander White" userId="3da70261-e0e7-408d-aace-eb577feade9e" providerId="ADAL" clId="{D6B53F1E-5204-4509-89DA-FB6F40221B99}" dt="2024-05-20T09:24:19.764" v="15"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1" y="3531477"/>
            <a:ext cx="9721491" cy="733096"/>
          </a:xfrm>
        </p:spPr>
        <p:txBody>
          <a:bodyPr/>
          <a:lstStyle/>
          <a:p>
            <a:r>
              <a:rPr lang="en-US" dirty="0"/>
              <a:t>Religion and food traditions around Europe</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cs typeface="Arial" panose="020B0604020202020204" pitchFamily="34" charset="0"/>
              </a:rPr>
              <a:t>Iceland – </a:t>
            </a:r>
            <a:r>
              <a:rPr lang="en-GB" altLang="en-US" sz="3600" dirty="0" err="1">
                <a:latin typeface="Arial" panose="020B0604020202020204" pitchFamily="34" charset="0"/>
                <a:cs typeface="Arial" panose="020B0604020202020204" pitchFamily="34" charset="0"/>
              </a:rPr>
              <a:t>Sprengidagur</a:t>
            </a:r>
            <a:r>
              <a:rPr lang="en-GB" altLang="en-US" sz="3600" dirty="0">
                <a:latin typeface="Arial" panose="020B0604020202020204" pitchFamily="34" charset="0"/>
                <a:cs typeface="Arial" panose="020B0604020202020204" pitchFamily="34" charset="0"/>
              </a:rPr>
              <a:t> (Bursting Day)</a:t>
            </a:r>
            <a:br>
              <a:rPr lang="en-GB"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5720997" cy="3600000"/>
          </a:xfrm>
        </p:spPr>
        <p:txBody>
          <a:bodyPr/>
          <a:lstStyle/>
          <a:p>
            <a:pPr marL="0" indent="0">
              <a:buNone/>
            </a:pPr>
            <a:r>
              <a:rPr lang="en-GB" sz="2000" dirty="0"/>
              <a:t>Bursting Day is celebrated on Shrove Tuesday when heavily salted lamb is consumed with a side serving of pea soup. </a:t>
            </a:r>
          </a:p>
          <a:p>
            <a:pPr marL="0" indent="0">
              <a:buNone/>
            </a:pPr>
            <a:endParaRPr lang="en-GB" sz="2000" dirty="0"/>
          </a:p>
          <a:p>
            <a:pPr marL="0" indent="0">
              <a:buNone/>
            </a:pPr>
            <a:r>
              <a:rPr lang="en-GB" sz="2000" dirty="0"/>
              <a:t>Traditionally, Icelanders were encouraged to eat to bursting point, during what would be their last proper meal before Lent. </a:t>
            </a:r>
          </a:p>
        </p:txBody>
      </p:sp>
      <p:pic>
        <p:nvPicPr>
          <p:cNvPr id="1026" name="Picture 2" descr="Free Iceland Mountains photo and picture">
            <a:extLst>
              <a:ext uri="{FF2B5EF4-FFF2-40B4-BE49-F238E27FC236}">
                <a16:creationId xmlns:a16="http://schemas.microsoft.com/office/drawing/2014/main" id="{4F427E50-DFE2-DE27-11F7-8CF5C615BE7E}"/>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149167" y="2374749"/>
            <a:ext cx="4764648" cy="31788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412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cs typeface="Arial" panose="020B0604020202020204" pitchFamily="34" charset="0"/>
              </a:rPr>
              <a:t>Denmark – </a:t>
            </a:r>
            <a:r>
              <a:rPr lang="en-GB" altLang="en-US" sz="3600" dirty="0" err="1">
                <a:latin typeface="Arial" panose="020B0604020202020204" pitchFamily="34" charset="0"/>
                <a:cs typeface="Arial" panose="020B0604020202020204" pitchFamily="34" charset="0"/>
              </a:rPr>
              <a:t>Fastelavn</a:t>
            </a:r>
            <a:br>
              <a:rPr lang="en-GB"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6102381" cy="3600000"/>
          </a:xfrm>
        </p:spPr>
        <p:txBody>
          <a:bodyPr/>
          <a:lstStyle/>
          <a:p>
            <a:pPr marL="0" indent="0">
              <a:buNone/>
            </a:pPr>
            <a:r>
              <a:rPr lang="en-GB" altLang="en-US" sz="2000" dirty="0" err="1">
                <a:latin typeface="Arial" panose="020B0604020202020204" pitchFamily="34" charset="0"/>
                <a:cs typeface="Arial" panose="020B0604020202020204" pitchFamily="34" charset="0"/>
              </a:rPr>
              <a:t>Fastelavn</a:t>
            </a:r>
            <a:r>
              <a:rPr lang="en-GB" altLang="en-US" sz="2000" dirty="0">
                <a:latin typeface="Arial" panose="020B0604020202020204" pitchFamily="34" charset="0"/>
                <a:cs typeface="Arial" panose="020B0604020202020204" pitchFamily="34" charset="0"/>
              </a:rPr>
              <a:t> is celebrated on either the Sunday or Monday before Ash Wednesday. Eating </a:t>
            </a:r>
            <a:r>
              <a:rPr lang="en-GB" altLang="en-US" sz="2000" dirty="0" err="1">
                <a:latin typeface="Arial" panose="020B0604020202020204" pitchFamily="34" charset="0"/>
                <a:cs typeface="Arial" panose="020B0604020202020204" pitchFamily="34" charset="0"/>
              </a:rPr>
              <a:t>Fastelavnsboller</a:t>
            </a:r>
            <a:r>
              <a:rPr lang="en-GB" altLang="en-US" sz="2000" dirty="0">
                <a:latin typeface="Arial" panose="020B0604020202020204" pitchFamily="34" charset="0"/>
                <a:cs typeface="Arial" panose="020B0604020202020204" pitchFamily="34" charset="0"/>
              </a:rPr>
              <a:t> which are buns made from pastry dough and decorated with icing, commonly marks the day.  </a:t>
            </a:r>
          </a:p>
          <a:p>
            <a:pPr marL="0" indent="0">
              <a:buNone/>
            </a:pPr>
            <a:r>
              <a:rPr lang="en-GB" altLang="en-US" sz="2000" dirty="0">
                <a:latin typeface="Arial" panose="020B0604020202020204" pitchFamily="34" charset="0"/>
                <a:cs typeface="Arial" panose="020B0604020202020204" pitchFamily="34" charset="0"/>
              </a:rPr>
              <a:t>Children beat a barrel which is filled with sweets (similar to a piñata). </a:t>
            </a:r>
          </a:p>
          <a:p>
            <a:endParaRPr lang="en-GB" dirty="0"/>
          </a:p>
        </p:txBody>
      </p:sp>
      <p:pic>
        <p:nvPicPr>
          <p:cNvPr id="4" name="Picture 2"/>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21486" y="2571092"/>
            <a:ext cx="3048000"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4318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t>Scandinavia - Saint Lucy’s/Lucia’s Day</a:t>
            </a:r>
            <a:br>
              <a:rPr lang="en-GB" altLang="en-US" sz="3600" dirty="0"/>
            </a:br>
            <a:br>
              <a:rPr lang="en-GB" altLang="en-US" sz="3600" u="sng" dirty="0"/>
            </a:br>
            <a:endParaRPr lang="en-GB" dirty="0"/>
          </a:p>
        </p:txBody>
      </p:sp>
      <p:sp>
        <p:nvSpPr>
          <p:cNvPr id="3" name="Subtitle 2"/>
          <p:cNvSpPr>
            <a:spLocks noGrp="1"/>
          </p:cNvSpPr>
          <p:nvPr>
            <p:ph type="subTitle" idx="1"/>
          </p:nvPr>
        </p:nvSpPr>
        <p:spPr>
          <a:xfrm>
            <a:off x="1147505" y="2571092"/>
            <a:ext cx="7669924" cy="3600000"/>
          </a:xfrm>
        </p:spPr>
        <p:txBody>
          <a:bodyPr/>
          <a:lstStyle/>
          <a:p>
            <a:pPr marL="0" indent="0">
              <a:buNone/>
            </a:pPr>
            <a:r>
              <a:rPr lang="en-GB" altLang="en-US" sz="2000" dirty="0">
                <a:latin typeface="Arial" panose="020B0604020202020204" pitchFamily="34" charset="0"/>
                <a:cs typeface="Arial" panose="020B0604020202020204" pitchFamily="34" charset="0"/>
              </a:rPr>
              <a:t>Although celebrated in other parts of the world, Saint Lucy’s day is especially celebrated in Scandinavia (e.g. Sweden). </a:t>
            </a:r>
          </a:p>
          <a:p>
            <a:pPr marL="0" indent="0">
              <a:buNone/>
            </a:pPr>
            <a:endParaRPr lang="en-GB" altLang="en-US" sz="2000" dirty="0">
              <a:latin typeface="Arial" panose="020B0604020202020204" pitchFamily="34" charset="0"/>
              <a:cs typeface="Arial" panose="020B0604020202020204" pitchFamily="34" charset="0"/>
            </a:endParaRPr>
          </a:p>
          <a:p>
            <a:pPr marL="0" indent="0">
              <a:buNone/>
            </a:pPr>
            <a:r>
              <a:rPr lang="en-GB" altLang="en-US" sz="2000" dirty="0">
                <a:latin typeface="Arial" panose="020B0604020202020204" pitchFamily="34" charset="0"/>
                <a:cs typeface="Arial" panose="020B0604020202020204" pitchFamily="34" charset="0"/>
              </a:rPr>
              <a:t>The 13</a:t>
            </a:r>
            <a:r>
              <a:rPr lang="en-GB" altLang="en-US" sz="2000" baseline="30000" dirty="0">
                <a:latin typeface="Arial" panose="020B0604020202020204" pitchFamily="34" charset="0"/>
                <a:cs typeface="Arial" panose="020B0604020202020204" pitchFamily="34" charset="0"/>
              </a:rPr>
              <a:t>th</a:t>
            </a:r>
            <a:r>
              <a:rPr lang="en-GB" altLang="en-US" sz="2000" dirty="0">
                <a:latin typeface="Arial" panose="020B0604020202020204" pitchFamily="34" charset="0"/>
                <a:cs typeface="Arial" panose="020B0604020202020204" pitchFamily="34" charset="0"/>
              </a:rPr>
              <a:t> of December is the feast day of Saint Lucy. </a:t>
            </a:r>
          </a:p>
          <a:p>
            <a:endParaRPr lang="en-GB" altLang="en-US" sz="2000" dirty="0">
              <a:latin typeface="Arial" panose="020B0604020202020204" pitchFamily="34" charset="0"/>
              <a:cs typeface="Arial" panose="020B0604020202020204" pitchFamily="34" charset="0"/>
            </a:endParaRPr>
          </a:p>
          <a:p>
            <a:pPr marL="0" indent="0">
              <a:buNone/>
            </a:pPr>
            <a:r>
              <a:rPr lang="en-GB" altLang="en-US" sz="2000" dirty="0">
                <a:latin typeface="Arial" panose="020B0604020202020204" pitchFamily="34" charset="0"/>
                <a:cs typeface="Arial" panose="020B0604020202020204" pitchFamily="34" charset="0"/>
              </a:rPr>
              <a:t>A popular food eaten at Saint Lucy’s day are </a:t>
            </a:r>
            <a:r>
              <a:rPr lang="en-GB" altLang="en-US" sz="2000" dirty="0" err="1">
                <a:latin typeface="Arial" panose="020B0604020202020204" pitchFamily="34" charset="0"/>
                <a:cs typeface="Arial" panose="020B0604020202020204" pitchFamily="34" charset="0"/>
              </a:rPr>
              <a:t>Lussekatts</a:t>
            </a:r>
            <a:r>
              <a:rPr lang="en-GB" altLang="en-US" sz="2000" dirty="0">
                <a:latin typeface="Arial" panose="020B0604020202020204" pitchFamily="34" charset="0"/>
                <a:cs typeface="Arial" panose="020B0604020202020204" pitchFamily="34" charset="0"/>
              </a:rPr>
              <a:t> (St Lucy's day buns) which are buns flavoured with saffron and dotted with raisins which are eaten for breakfast.</a:t>
            </a:r>
          </a:p>
          <a:p>
            <a:endParaRPr lang="en-GB" dirty="0"/>
          </a:p>
        </p:txBody>
      </p:sp>
      <p:pic>
        <p:nvPicPr>
          <p:cNvPr id="4" name="Picture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00457" y="2917372"/>
            <a:ext cx="2858131"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935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dirty="0">
                <a:latin typeface="Arial" panose="020B0604020202020204" pitchFamily="34" charset="0"/>
                <a:cs typeface="Arial" panose="020B0604020202020204" pitchFamily="34" charset="0"/>
              </a:rPr>
              <a:t>Food traditions</a:t>
            </a:r>
            <a:br>
              <a:rPr lang="en-GB"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648153" cy="3600000"/>
          </a:xfrm>
        </p:spPr>
        <p:txBody>
          <a:bodyPr/>
          <a:lstStyle/>
          <a:p>
            <a:pPr marL="0" indent="0">
              <a:buNone/>
            </a:pPr>
            <a:r>
              <a:rPr lang="en-GB" sz="2000" dirty="0">
                <a:latin typeface="Arial" panose="020B0604020202020204" pitchFamily="34" charset="0"/>
                <a:cs typeface="Arial" panose="020B0604020202020204" pitchFamily="34" charset="0"/>
              </a:rPr>
              <a:t>Hot cross buns are traditionally eaten on Good Friday after the Good Friday Liturgy, to break the fast of Christians on that day.</a:t>
            </a:r>
          </a:p>
          <a:p>
            <a:pPr marL="0" indent="0">
              <a:buNone/>
            </a:pPr>
            <a:r>
              <a:rPr lang="en-GB" sz="2000" dirty="0">
                <a:latin typeface="Arial" panose="020B0604020202020204" pitchFamily="34" charset="0"/>
                <a:cs typeface="Arial" panose="020B0604020202020204" pitchFamily="34" charset="0"/>
              </a:rPr>
              <a:t>Koulourakia  is a pastry dessert served on Easter Day in parts of Greece.</a:t>
            </a:r>
          </a:p>
          <a:p>
            <a:pPr marL="0" indent="0">
              <a:buNone/>
            </a:pPr>
            <a:r>
              <a:rPr lang="en-GB" sz="2000" dirty="0">
                <a:latin typeface="Arial" panose="020B0604020202020204" pitchFamily="34" charset="0"/>
                <a:cs typeface="Arial" panose="020B0604020202020204" pitchFamily="34" charset="0"/>
              </a:rPr>
              <a:t>Monks in southern France baked thin strips of dough into the shape of a child's arms folded in prayer, known as a pretzel.</a:t>
            </a:r>
          </a:p>
          <a:p>
            <a:pPr marL="0" indent="0">
              <a:buNone/>
            </a:pPr>
            <a:r>
              <a:rPr lang="en-GB" sz="2000" dirty="0">
                <a:latin typeface="Arial" panose="020B0604020202020204" pitchFamily="34" charset="0"/>
                <a:cs typeface="Arial" panose="020B0604020202020204" pitchFamily="34" charset="0"/>
              </a:rPr>
              <a:t>Traditionally dates are eaten at the </a:t>
            </a:r>
            <a:r>
              <a:rPr lang="en-GB" sz="2000" dirty="0" err="1">
                <a:latin typeface="Arial" panose="020B0604020202020204" pitchFamily="34" charset="0"/>
                <a:cs typeface="Arial" panose="020B0604020202020204" pitchFamily="34" charset="0"/>
              </a:rPr>
              <a:t>Iftar</a:t>
            </a:r>
            <a:r>
              <a:rPr lang="en-GB" sz="2000" dirty="0">
                <a:latin typeface="Arial" panose="020B0604020202020204" pitchFamily="34" charset="0"/>
                <a:cs typeface="Arial" panose="020B0604020202020204" pitchFamily="34" charset="0"/>
              </a:rPr>
              <a:t> meal to break the fast of Ramadan.</a:t>
            </a:r>
          </a:p>
          <a:p>
            <a:pPr marL="0" indent="0">
              <a:buNone/>
            </a:pPr>
            <a:endParaRPr lang="en-GB" dirty="0"/>
          </a:p>
        </p:txBody>
      </p:sp>
      <p:pic>
        <p:nvPicPr>
          <p:cNvPr id="4" name="Picture 4" descr="C:\Users\Jenny\AppData\Local\Microsoft\Windows\INetCache\IE\W52D0TNO\pretzel[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42354" y="1923798"/>
            <a:ext cx="2205360" cy="16187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216977" y="3902531"/>
            <a:ext cx="2656114" cy="1770743"/>
          </a:xfrm>
          <a:prstGeom prst="rect">
            <a:avLst/>
          </a:prstGeom>
        </p:spPr>
      </p:pic>
    </p:spTree>
    <p:extLst>
      <p:ext uri="{BB962C8B-B14F-4D97-AF65-F5344CB8AC3E}">
        <p14:creationId xmlns:p14="http://schemas.microsoft.com/office/powerpoint/2010/main" val="2056612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Religion and food traditions around Europe</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CB094421-6B20-AA87-ACDF-E1089BB44D10}"/>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dirty="0">
                <a:latin typeface="Arial" panose="020B0604020202020204" pitchFamily="34" charset="0"/>
                <a:cs typeface="Arial" panose="020B0604020202020204" pitchFamily="34" charset="0"/>
              </a:rPr>
              <a:t>France – Christmas</a:t>
            </a:r>
            <a:br>
              <a:rPr lang="en-GB" sz="3600" dirty="0">
                <a:latin typeface="Arial" panose="020B0604020202020204" pitchFamily="34" charset="0"/>
                <a:cs typeface="Arial" panose="020B0604020202020204" pitchFamily="34" charset="0"/>
              </a:rPr>
            </a:br>
            <a:endParaRPr lang="en-US" dirty="0"/>
          </a:p>
        </p:txBody>
      </p:sp>
      <p:sp>
        <p:nvSpPr>
          <p:cNvPr id="3" name="Subtitle 2"/>
          <p:cNvSpPr>
            <a:spLocks noGrp="1"/>
          </p:cNvSpPr>
          <p:nvPr>
            <p:ph type="subTitle" idx="1"/>
          </p:nvPr>
        </p:nvSpPr>
        <p:spPr>
          <a:xfrm>
            <a:off x="1169276" y="2571092"/>
            <a:ext cx="7038553" cy="3600000"/>
          </a:xfrm>
        </p:spPr>
        <p:txBody>
          <a:bodyPr/>
          <a:lstStyle/>
          <a:p>
            <a:pPr marL="0" indent="0">
              <a:spcBef>
                <a:spcPts val="0"/>
              </a:spcBef>
              <a:buNone/>
              <a:defRPr/>
            </a:pPr>
            <a:r>
              <a:rPr lang="en-GB" sz="2000" dirty="0">
                <a:latin typeface="Arial" panose="020B0604020202020204" pitchFamily="34" charset="0"/>
                <a:cs typeface="Arial" panose="020B0604020202020204" pitchFamily="34" charset="0"/>
              </a:rPr>
              <a:t>In some parts of France (North and North East), Christmas begins on the feast day of Saint-Nicolas, December the 6</a:t>
            </a:r>
            <a:r>
              <a:rPr lang="en-GB" sz="2000" baseline="30000" dirty="0">
                <a:latin typeface="Arial" panose="020B0604020202020204" pitchFamily="34" charset="0"/>
                <a:cs typeface="Arial" panose="020B0604020202020204" pitchFamily="34" charset="0"/>
              </a:rPr>
              <a:t>th</a:t>
            </a:r>
            <a:r>
              <a:rPr lang="en-GB" sz="2000" dirty="0">
                <a:latin typeface="Arial" panose="020B0604020202020204" pitchFamily="34" charset="0"/>
                <a:cs typeface="Arial" panose="020B0604020202020204" pitchFamily="34" charset="0"/>
              </a:rPr>
              <a:t> when Father Christmas (le </a:t>
            </a:r>
            <a:r>
              <a:rPr lang="en-GB" sz="2000" dirty="0" err="1">
                <a:latin typeface="Arial" panose="020B0604020202020204" pitchFamily="34" charset="0"/>
                <a:cs typeface="Arial" panose="020B0604020202020204" pitchFamily="34" charset="0"/>
              </a:rPr>
              <a:t>Père</a:t>
            </a:r>
            <a:r>
              <a:rPr lang="en-GB" sz="2000" dirty="0">
                <a:latin typeface="Arial" panose="020B0604020202020204" pitchFamily="34" charset="0"/>
                <a:cs typeface="Arial" panose="020B0604020202020204" pitchFamily="34" charset="0"/>
              </a:rPr>
              <a:t> Noël) brings small gifts and sweets for children. </a:t>
            </a:r>
          </a:p>
          <a:p>
            <a:pPr>
              <a:spcBef>
                <a:spcPts val="0"/>
              </a:spcBef>
              <a:defRPr/>
            </a:pPr>
            <a:endParaRPr lang="en-GB" sz="2000" dirty="0">
              <a:latin typeface="Arial" panose="020B0604020202020204" pitchFamily="34" charset="0"/>
              <a:cs typeface="Arial" panose="020B0604020202020204" pitchFamily="34" charset="0"/>
            </a:endParaRPr>
          </a:p>
          <a:p>
            <a:pPr marL="0" indent="0">
              <a:spcBef>
                <a:spcPts val="0"/>
              </a:spcBef>
              <a:buNone/>
              <a:defRPr/>
            </a:pPr>
            <a:r>
              <a:rPr lang="en-GB" sz="2000" dirty="0">
                <a:latin typeface="Arial" panose="020B0604020202020204" pitchFamily="34" charset="0"/>
                <a:cs typeface="Arial" panose="020B0604020202020204" pitchFamily="34" charset="0"/>
              </a:rPr>
              <a:t>In other parts of the country, children place their shoes by the fire and awake on Christmas day to find them filled with presents from le </a:t>
            </a:r>
            <a:r>
              <a:rPr lang="en-GB" sz="2000" dirty="0" err="1">
                <a:latin typeface="Arial" panose="020B0604020202020204" pitchFamily="34" charset="0"/>
                <a:cs typeface="Arial" panose="020B0604020202020204" pitchFamily="34" charset="0"/>
              </a:rPr>
              <a:t>Père</a:t>
            </a:r>
            <a:r>
              <a:rPr lang="en-GB" sz="2000" dirty="0">
                <a:latin typeface="Arial" panose="020B0604020202020204" pitchFamily="34" charset="0"/>
                <a:cs typeface="Arial" panose="020B0604020202020204" pitchFamily="34" charset="0"/>
              </a:rPr>
              <a:t> Noël and the tree decorated with fruit, nuts and small toys.  </a:t>
            </a:r>
          </a:p>
          <a:p>
            <a:pPr>
              <a:spcBef>
                <a:spcPts val="0"/>
              </a:spcBef>
              <a:defRPr/>
            </a:pPr>
            <a:endParaRPr lang="en-GB" sz="2000" dirty="0">
              <a:latin typeface="Arial" panose="020B0604020202020204" pitchFamily="34" charset="0"/>
              <a:cs typeface="Arial" panose="020B0604020202020204" pitchFamily="34" charset="0"/>
            </a:endParaRPr>
          </a:p>
          <a:p>
            <a:pPr marL="0" indent="0">
              <a:buNone/>
            </a:pPr>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25543" y="2571092"/>
            <a:ext cx="3328108" cy="2405962"/>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France - Christmas</a:t>
            </a:r>
            <a:endParaRPr lang="en-GB" dirty="0"/>
          </a:p>
        </p:txBody>
      </p:sp>
      <p:sp>
        <p:nvSpPr>
          <p:cNvPr id="3" name="Subtitle 2"/>
          <p:cNvSpPr>
            <a:spLocks noGrp="1"/>
          </p:cNvSpPr>
          <p:nvPr>
            <p:ph type="subTitle" idx="1"/>
          </p:nvPr>
        </p:nvSpPr>
        <p:spPr>
          <a:xfrm>
            <a:off x="1169276" y="2571092"/>
            <a:ext cx="6058838" cy="3600000"/>
          </a:xfrm>
        </p:spPr>
        <p:txBody>
          <a:bodyPr/>
          <a:lstStyle/>
          <a:p>
            <a:pPr marL="0" indent="0">
              <a:buNone/>
            </a:pPr>
            <a:r>
              <a:rPr lang="en-GB" sz="2000" dirty="0">
                <a:latin typeface="Arial" panose="020B0604020202020204" pitchFamily="34" charset="0"/>
                <a:cs typeface="Arial" panose="020B0604020202020204" pitchFamily="34" charset="0"/>
              </a:rPr>
              <a:t>After Midnight Mass on Christmas Eve people gather for a feast called le </a:t>
            </a:r>
            <a:r>
              <a:rPr lang="en-GB" sz="2000" dirty="0" err="1">
                <a:latin typeface="Arial" panose="020B0604020202020204" pitchFamily="34" charset="0"/>
                <a:cs typeface="Arial" panose="020B0604020202020204" pitchFamily="34" charset="0"/>
              </a:rPr>
              <a:t>réveillon</a:t>
            </a:r>
            <a:r>
              <a:rPr lang="en-GB" sz="2000" dirty="0">
                <a:latin typeface="Arial" panose="020B0604020202020204" pitchFamily="34" charset="0"/>
                <a:cs typeface="Arial" panose="020B0604020202020204" pitchFamily="34" charset="0"/>
              </a:rPr>
              <a:t>. This usually consists of oysters, snails, seafood, smoked salmon, or  caviar as a starter, followed by goose, or some other roasted bird for the main course. Wine and champagne are served as drinks. </a:t>
            </a:r>
          </a:p>
          <a:p>
            <a:pPr marL="0" indent="0">
              <a:buNone/>
            </a:pPr>
            <a:endParaRPr lang="en-GB" dirty="0"/>
          </a:p>
        </p:txBody>
      </p:sp>
      <p:pic>
        <p:nvPicPr>
          <p:cNvPr id="4" name="Picture 5" descr="C:\Users\Jenny\AppData\Local\Microsoft\Windows\INetCache\IE\W52D0TNO\tomales_oysters[1].jpg"/>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9501868" y="2283798"/>
            <a:ext cx="2026983" cy="15052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5" name="Picture 4" descr="C:\Users\Jenny\AppData\Local\Microsoft\Windows\INetCache\IE\0RYEYTLC\Roast_goose[1].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flipH="1">
            <a:off x="9501868" y="3988793"/>
            <a:ext cx="2026983" cy="183442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301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dirty="0">
                <a:latin typeface="Arial" panose="020B0604020202020204" pitchFamily="34" charset="0"/>
                <a:cs typeface="Arial" panose="020B0604020202020204" pitchFamily="34" charset="0"/>
              </a:rPr>
              <a:t>Germany – Christmas </a:t>
            </a:r>
            <a:br>
              <a:rPr lang="en-GB"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7365124" cy="3600000"/>
          </a:xfrm>
        </p:spPr>
        <p:txBody>
          <a:bodyPr/>
          <a:lstStyle/>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Similar to France, Christmas starts on the night of December 5</a:t>
            </a:r>
            <a:r>
              <a:rPr lang="en-GB" sz="2000" baseline="30000" dirty="0">
                <a:latin typeface="Arial" panose="020B0604020202020204" pitchFamily="34" charset="0"/>
                <a:cs typeface="Arial" panose="020B0604020202020204" pitchFamily="34" charset="0"/>
              </a:rPr>
              <a:t>th</a:t>
            </a:r>
            <a:r>
              <a:rPr lang="en-GB" sz="2000" dirty="0">
                <a:latin typeface="Arial" panose="020B0604020202020204" pitchFamily="34" charset="0"/>
                <a:cs typeface="Arial" panose="020B0604020202020204" pitchFamily="34" charset="0"/>
              </a:rPr>
              <a:t> – 6</a:t>
            </a:r>
            <a:r>
              <a:rPr lang="en-GB" sz="2000" baseline="30000" dirty="0">
                <a:latin typeface="Arial" panose="020B0604020202020204" pitchFamily="34" charset="0"/>
                <a:cs typeface="Arial" panose="020B0604020202020204" pitchFamily="34" charset="0"/>
              </a:rPr>
              <a:t>th</a:t>
            </a:r>
            <a:r>
              <a:rPr lang="en-GB" sz="2000" dirty="0">
                <a:latin typeface="Arial" panose="020B0604020202020204" pitchFamily="34" charset="0"/>
                <a:cs typeface="Arial" panose="020B0604020202020204" pitchFamily="34" charset="0"/>
              </a:rPr>
              <a:t> (</a:t>
            </a:r>
            <a:r>
              <a:rPr lang="en-GB" sz="2000" dirty="0" err="1">
                <a:latin typeface="Arial" panose="020B0604020202020204" pitchFamily="34" charset="0"/>
                <a:cs typeface="Arial" panose="020B0604020202020204" pitchFamily="34" charset="0"/>
              </a:rPr>
              <a:t>Nikolaustag</a:t>
            </a:r>
            <a:r>
              <a:rPr lang="en-GB" sz="2000" dirty="0">
                <a:latin typeface="Arial" panose="020B0604020202020204" pitchFamily="34" charset="0"/>
                <a:cs typeface="Arial" panose="020B0604020202020204" pitchFamily="34" charset="0"/>
              </a:rPr>
              <a:t> - St. Nicholas Day) when children leave their shoes or boots outside the front door. Santa Claus, </a:t>
            </a:r>
            <a:r>
              <a:rPr lang="en-GB" sz="2000" dirty="0" err="1">
                <a:latin typeface="Arial" panose="020B0604020202020204" pitchFamily="34" charset="0"/>
                <a:cs typeface="Arial" panose="020B0604020202020204" pitchFamily="34" charset="0"/>
              </a:rPr>
              <a:t>Nikolaus</a:t>
            </a:r>
            <a:r>
              <a:rPr lang="en-GB" sz="2000" dirty="0">
                <a:latin typeface="Arial" panose="020B0604020202020204" pitchFamily="34" charset="0"/>
                <a:cs typeface="Arial" panose="020B0604020202020204" pitchFamily="34" charset="0"/>
              </a:rPr>
              <a:t>, visits and fills them with chocolates, oranges and nuts. </a:t>
            </a:r>
          </a:p>
          <a:p>
            <a:pPr>
              <a:spcBef>
                <a:spcPts val="0"/>
              </a:spcBef>
              <a:buFont typeface="Arial" panose="020B0604020202020204" pitchFamily="34" charset="0"/>
              <a:buChar char="•"/>
              <a:defRPr/>
            </a:pPr>
            <a:endParaRPr lang="en-GB" sz="2000" dirty="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Spiced cakes, cookies and gingerbread houses are made. The German Christmas tree pastry, das </a:t>
            </a:r>
            <a:r>
              <a:rPr lang="en-GB" sz="2000" dirty="0" err="1">
                <a:latin typeface="Arial" panose="020B0604020202020204" pitchFamily="34" charset="0"/>
                <a:cs typeface="Arial" panose="020B0604020202020204" pitchFamily="34" charset="0"/>
              </a:rPr>
              <a:t>Christbaumgebäck</a:t>
            </a:r>
            <a:r>
              <a:rPr lang="en-GB" sz="2000" dirty="0">
                <a:latin typeface="Arial" panose="020B0604020202020204" pitchFamily="34" charset="0"/>
                <a:cs typeface="Arial" panose="020B0604020202020204" pitchFamily="34" charset="0"/>
              </a:rPr>
              <a:t>, is moulded into shapes and baked to make tree decorations.</a:t>
            </a:r>
          </a:p>
          <a:p>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59698" y="2283798"/>
            <a:ext cx="3432302" cy="2288201"/>
          </a:xfrm>
          <a:prstGeom prst="rect">
            <a:avLst/>
          </a:prstGeom>
        </p:spPr>
      </p:pic>
    </p:spTree>
    <p:extLst>
      <p:ext uri="{BB962C8B-B14F-4D97-AF65-F5344CB8AC3E}">
        <p14:creationId xmlns:p14="http://schemas.microsoft.com/office/powerpoint/2010/main" val="354033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Germany - Christmas</a:t>
            </a:r>
            <a:endParaRPr lang="en-GB" dirty="0"/>
          </a:p>
        </p:txBody>
      </p:sp>
      <p:sp>
        <p:nvSpPr>
          <p:cNvPr id="3" name="Subtitle 2"/>
          <p:cNvSpPr>
            <a:spLocks noGrp="1"/>
          </p:cNvSpPr>
          <p:nvPr>
            <p:ph type="subTitle" idx="1"/>
          </p:nvPr>
        </p:nvSpPr>
        <p:spPr>
          <a:xfrm>
            <a:off x="1169276" y="2571092"/>
            <a:ext cx="7517524" cy="3600000"/>
          </a:xfrm>
        </p:spPr>
        <p:txBody>
          <a:bodyPr/>
          <a:lstStyle/>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On Christmas Eve, there is an evening feast, generally of carp and potato salad - meat is avoided for religious reasons. </a:t>
            </a:r>
          </a:p>
          <a:p>
            <a:pPr fontAlgn="auto">
              <a:spcBef>
                <a:spcPts val="0"/>
              </a:spcBef>
              <a:spcAft>
                <a:spcPts val="0"/>
              </a:spcAft>
              <a:defRPr/>
            </a:pPr>
            <a:endParaRPr lang="en-GB" sz="2000" dirty="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Christmas day dishes include suckling pig or roasted goose, white sausage, macaroni salad, and regional dishes. Sweet foods such as der </a:t>
            </a:r>
            <a:r>
              <a:rPr lang="en-GB" sz="2000" dirty="0" err="1">
                <a:latin typeface="Arial" panose="020B0604020202020204" pitchFamily="34" charset="0"/>
                <a:cs typeface="Arial" panose="020B0604020202020204" pitchFamily="34" charset="0"/>
              </a:rPr>
              <a:t>Christstollen</a:t>
            </a:r>
            <a:r>
              <a:rPr lang="en-GB" sz="2000" dirty="0">
                <a:latin typeface="Arial" panose="020B0604020202020204" pitchFamily="34" charset="0"/>
                <a:cs typeface="Arial" panose="020B0604020202020204" pitchFamily="34" charset="0"/>
              </a:rPr>
              <a:t> (long loaves of bread with nuts, raisins, lemon and dried fruit), der </a:t>
            </a:r>
            <a:r>
              <a:rPr lang="en-GB" sz="2000" dirty="0" err="1">
                <a:latin typeface="Arial" panose="020B0604020202020204" pitchFamily="34" charset="0"/>
                <a:cs typeface="Arial" panose="020B0604020202020204" pitchFamily="34" charset="0"/>
              </a:rPr>
              <a:t>Lebkuchen</a:t>
            </a:r>
            <a:r>
              <a:rPr lang="en-GB" sz="2000" dirty="0">
                <a:latin typeface="Arial" panose="020B0604020202020204" pitchFamily="34" charset="0"/>
                <a:cs typeface="Arial" panose="020B0604020202020204" pitchFamily="34" charset="0"/>
              </a:rPr>
              <a:t> (ginger spice cookies) are also eaten</a:t>
            </a:r>
            <a:r>
              <a:rPr lang="en-GB" sz="2000" dirty="0"/>
              <a:t>. </a:t>
            </a:r>
          </a:p>
          <a:p>
            <a:pPr marL="0" indent="0">
              <a:buNone/>
            </a:pPr>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86800" y="2283798"/>
            <a:ext cx="3215529" cy="2139656"/>
          </a:xfrm>
          <a:prstGeom prst="rect">
            <a:avLst/>
          </a:prstGeom>
        </p:spPr>
      </p:pic>
    </p:spTree>
    <p:extLst>
      <p:ext uri="{BB962C8B-B14F-4D97-AF65-F5344CB8AC3E}">
        <p14:creationId xmlns:p14="http://schemas.microsoft.com/office/powerpoint/2010/main" val="3054403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Poland - Christmas</a:t>
            </a:r>
            <a:endParaRPr lang="en-GB" dirty="0"/>
          </a:p>
        </p:txBody>
      </p:sp>
      <p:sp>
        <p:nvSpPr>
          <p:cNvPr id="3" name="Subtitle 2"/>
          <p:cNvSpPr>
            <a:spLocks noGrp="1"/>
          </p:cNvSpPr>
          <p:nvPr>
            <p:ph type="subTitle" idx="1"/>
          </p:nvPr>
        </p:nvSpPr>
        <p:spPr>
          <a:xfrm>
            <a:off x="1169276" y="2571092"/>
            <a:ext cx="6711981" cy="3600000"/>
          </a:xfrm>
        </p:spPr>
        <p:txBody>
          <a:bodyPr/>
          <a:lstStyle/>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Early on in the day of Wigilia (Christmas Eve), family start preparing the meal.  This traditionally consists of 12 meatless dishes, and includes many kinds of fish, beet or mushroom soup, various dishes made from cabbage, mushrooms, or potatoes, pierogi, followed by dried fruit compote and pastries for dessert.</a:t>
            </a:r>
          </a:p>
          <a:p>
            <a:pPr fontAlgn="auto">
              <a:spcBef>
                <a:spcPts val="0"/>
              </a:spcBef>
              <a:spcAft>
                <a:spcPts val="0"/>
              </a:spcAft>
              <a:defRPr/>
            </a:pPr>
            <a:endParaRPr lang="en-GB" sz="2000" dirty="0">
              <a:latin typeface="Arial" panose="020B0604020202020204" pitchFamily="34" charset="0"/>
              <a:cs typeface="Arial" panose="020B0604020202020204" pitchFamily="34" charset="0"/>
            </a:endParaRPr>
          </a:p>
          <a:p>
            <a:pPr marL="0" indent="0" fontAlgn="auto">
              <a:spcBef>
                <a:spcPts val="0"/>
              </a:spcBef>
              <a:spcAft>
                <a:spcPts val="0"/>
              </a:spcAft>
              <a:buNone/>
              <a:defRPr/>
            </a:pPr>
            <a:r>
              <a:rPr lang="en-GB" sz="2000" dirty="0">
                <a:latin typeface="Arial" panose="020B0604020202020204" pitchFamily="34" charset="0"/>
                <a:cs typeface="Arial" panose="020B0604020202020204" pitchFamily="34" charset="0"/>
              </a:rPr>
              <a:t>When the first star, </a:t>
            </a:r>
            <a:r>
              <a:rPr lang="en-GB" sz="2000" dirty="0" err="1">
                <a:latin typeface="Arial" panose="020B0604020202020204" pitchFamily="34" charset="0"/>
                <a:cs typeface="Arial" panose="020B0604020202020204" pitchFamily="34" charset="0"/>
              </a:rPr>
              <a:t>gwiazdka</a:t>
            </a:r>
            <a:r>
              <a:rPr lang="en-GB" sz="2000" dirty="0">
                <a:latin typeface="Arial" panose="020B0604020202020204" pitchFamily="34" charset="0"/>
                <a:cs typeface="Arial" panose="020B0604020202020204" pitchFamily="34" charset="0"/>
              </a:rPr>
              <a:t>, appears in the night sky, the meal can finally begin. A prayer is said first </a:t>
            </a:r>
            <a:r>
              <a:rPr lang="en-GB" sz="2000">
                <a:latin typeface="Arial" panose="020B0604020202020204" pitchFamily="34" charset="0"/>
                <a:cs typeface="Arial" panose="020B0604020202020204" pitchFamily="34" charset="0"/>
              </a:rPr>
              <a:t>and then there is </a:t>
            </a:r>
            <a:r>
              <a:rPr lang="en-GB" sz="2000" dirty="0">
                <a:latin typeface="Arial" panose="020B0604020202020204" pitchFamily="34" charset="0"/>
                <a:cs typeface="Arial" panose="020B0604020202020204" pitchFamily="34" charset="0"/>
              </a:rPr>
              <a:t>the ancient Polish Christmas tradition of sharing the </a:t>
            </a:r>
            <a:r>
              <a:rPr lang="en-GB" sz="2000" dirty="0" err="1">
                <a:latin typeface="Arial" panose="020B0604020202020204" pitchFamily="34" charset="0"/>
                <a:cs typeface="Arial" panose="020B0604020202020204" pitchFamily="34" charset="0"/>
              </a:rPr>
              <a:t>Optalek</a:t>
            </a:r>
            <a:r>
              <a:rPr lang="en-GB" sz="2000" dirty="0">
                <a:latin typeface="Arial" panose="020B0604020202020204" pitchFamily="34" charset="0"/>
                <a:cs typeface="Arial" panose="020B0604020202020204" pitchFamily="34" charset="0"/>
              </a:rPr>
              <a:t> (the Christmas wafer).</a:t>
            </a:r>
          </a:p>
          <a:p>
            <a:pPr marL="0" indent="0">
              <a:buNone/>
            </a:pPr>
            <a:endParaRPr lang="en-GB" dirty="0"/>
          </a:p>
        </p:txBody>
      </p:sp>
      <p:pic>
        <p:nvPicPr>
          <p:cNvPr id="4" name="Picture 8"/>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9361713" y="4612644"/>
            <a:ext cx="2159702" cy="144462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90580" y="1780291"/>
            <a:ext cx="2701969" cy="2590800"/>
          </a:xfrm>
          <a:prstGeom prst="rect">
            <a:avLst/>
          </a:prstGeom>
        </p:spPr>
      </p:pic>
    </p:spTree>
    <p:extLst>
      <p:ext uri="{BB962C8B-B14F-4D97-AF65-F5344CB8AC3E}">
        <p14:creationId xmlns:p14="http://schemas.microsoft.com/office/powerpoint/2010/main" val="2428637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Poland - Christmas</a:t>
            </a:r>
            <a:endParaRPr lang="en-GB" dirty="0"/>
          </a:p>
        </p:txBody>
      </p:sp>
      <p:sp>
        <p:nvSpPr>
          <p:cNvPr id="3" name="Subtitle 2"/>
          <p:cNvSpPr>
            <a:spLocks noGrp="1"/>
          </p:cNvSpPr>
          <p:nvPr>
            <p:ph type="subTitle" idx="1"/>
          </p:nvPr>
        </p:nvSpPr>
        <p:spPr>
          <a:xfrm>
            <a:off x="1169276" y="2571092"/>
            <a:ext cx="6537810" cy="3600000"/>
          </a:xfrm>
        </p:spPr>
        <p:txBody>
          <a:bodyPr/>
          <a:lstStyle/>
          <a:p>
            <a:pPr marL="0" indent="0">
              <a:buNone/>
            </a:pPr>
            <a:r>
              <a:rPr lang="en-GB" sz="2000" dirty="0">
                <a:latin typeface="Arial" panose="020B0604020202020204" pitchFamily="34" charset="0"/>
                <a:cs typeface="Arial" panose="020B0604020202020204" pitchFamily="34" charset="0"/>
              </a:rPr>
              <a:t>The </a:t>
            </a:r>
            <a:r>
              <a:rPr lang="en-GB" sz="2000" dirty="0" err="1">
                <a:latin typeface="Arial" panose="020B0604020202020204" pitchFamily="34" charset="0"/>
                <a:cs typeface="Arial" panose="020B0604020202020204" pitchFamily="34" charset="0"/>
              </a:rPr>
              <a:t>Oplatek</a:t>
            </a:r>
            <a:r>
              <a:rPr lang="en-GB" sz="2000" dirty="0">
                <a:latin typeface="Arial" panose="020B0604020202020204" pitchFamily="34" charset="0"/>
                <a:cs typeface="Arial" panose="020B0604020202020204" pitchFamily="34" charset="0"/>
              </a:rPr>
              <a:t> is a thin wafer made of flour and water. The head of the house starts by breaking the wafer and then continues to share with everyone at the Wigilia table. Wishes for peace and prosperity are exchanged as the wafer is shared.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95658" y="1923798"/>
            <a:ext cx="2730874" cy="4079454"/>
          </a:xfrm>
          <a:prstGeom prst="rect">
            <a:avLst/>
          </a:prstGeom>
        </p:spPr>
      </p:pic>
    </p:spTree>
    <p:extLst>
      <p:ext uri="{BB962C8B-B14F-4D97-AF65-F5344CB8AC3E}">
        <p14:creationId xmlns:p14="http://schemas.microsoft.com/office/powerpoint/2010/main" val="4263223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ltLang="en-US" sz="3600" dirty="0">
                <a:latin typeface="Arial" panose="020B0604020202020204" pitchFamily="34" charset="0"/>
                <a:cs typeface="Arial" panose="020B0604020202020204" pitchFamily="34" charset="0"/>
              </a:rPr>
              <a:t>United Kingdom – Shrove Tuesday</a:t>
            </a:r>
            <a:endParaRPr lang="en-GB" dirty="0"/>
          </a:p>
        </p:txBody>
      </p:sp>
      <p:sp>
        <p:nvSpPr>
          <p:cNvPr id="3" name="Subtitle 2"/>
          <p:cNvSpPr>
            <a:spLocks noGrp="1"/>
          </p:cNvSpPr>
          <p:nvPr>
            <p:ph type="subTitle" idx="1"/>
          </p:nvPr>
        </p:nvSpPr>
        <p:spPr>
          <a:xfrm>
            <a:off x="1169276" y="2571092"/>
            <a:ext cx="7038553" cy="3600000"/>
          </a:xfrm>
        </p:spPr>
        <p:txBody>
          <a:bodyPr/>
          <a:lstStyle/>
          <a:p>
            <a:pPr marL="0" indent="0">
              <a:buNone/>
            </a:pPr>
            <a:r>
              <a:rPr lang="en-GB" altLang="en-US" sz="2000" dirty="0">
                <a:latin typeface="Arial" panose="020B0604020202020204" pitchFamily="34" charset="0"/>
                <a:cs typeface="Arial" panose="020B0604020202020204" pitchFamily="34" charset="0"/>
              </a:rPr>
              <a:t>Shrove Tuesday is the day preceding Ash Wednesday, the first day of Lent. </a:t>
            </a:r>
          </a:p>
          <a:p>
            <a:endParaRPr lang="en-GB" altLang="en-US" sz="2000" dirty="0">
              <a:latin typeface="Arial" panose="020B0604020202020204" pitchFamily="34" charset="0"/>
              <a:cs typeface="Arial" panose="020B0604020202020204" pitchFamily="34" charset="0"/>
            </a:endParaRPr>
          </a:p>
          <a:p>
            <a:pPr marL="0" indent="0">
              <a:buNone/>
            </a:pPr>
            <a:r>
              <a:rPr lang="en-GB" altLang="en-US" sz="2000" dirty="0">
                <a:latin typeface="Arial" panose="020B0604020202020204" pitchFamily="34" charset="0"/>
                <a:cs typeface="Arial" panose="020B0604020202020204" pitchFamily="34" charset="0"/>
              </a:rPr>
              <a:t>In the United Kingdom, it is traditional to eat pancakes on this day.  </a:t>
            </a:r>
          </a:p>
          <a:p>
            <a:endParaRPr lang="en-GB" altLang="en-US" sz="2000" dirty="0">
              <a:latin typeface="Arial" panose="020B0604020202020204" pitchFamily="34" charset="0"/>
              <a:cs typeface="Arial" panose="020B0604020202020204" pitchFamily="34" charset="0"/>
            </a:endParaRPr>
          </a:p>
          <a:p>
            <a:pPr marL="0" indent="0">
              <a:buNone/>
            </a:pPr>
            <a:r>
              <a:rPr lang="en-GB" altLang="en-US" sz="2000" dirty="0">
                <a:latin typeface="Arial" panose="020B0604020202020204" pitchFamily="34" charset="0"/>
                <a:cs typeface="Arial" panose="020B0604020202020204" pitchFamily="34" charset="0"/>
              </a:rPr>
              <a:t>This is because traditionally, pancakes were made to use up all the eggs, milk and butter before the start of the Lenten fast.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21484" y="2810578"/>
            <a:ext cx="3331029" cy="2220686"/>
          </a:xfrm>
          <a:prstGeom prst="rect">
            <a:avLst/>
          </a:prstGeom>
        </p:spPr>
      </p:pic>
    </p:spTree>
    <p:extLst>
      <p:ext uri="{BB962C8B-B14F-4D97-AF65-F5344CB8AC3E}">
        <p14:creationId xmlns:p14="http://schemas.microsoft.com/office/powerpoint/2010/main" val="3282937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US" sz="3600" dirty="0">
                <a:latin typeface="Arial" panose="020B0604020202020204" pitchFamily="34" charset="0"/>
                <a:cs typeface="Arial" panose="020B0604020202020204" pitchFamily="34" charset="0"/>
              </a:rPr>
              <a:t>Poland – Fat Thursday</a:t>
            </a:r>
            <a:br>
              <a:rPr lang="en-US" altLang="en-US" sz="3600" dirty="0">
                <a:latin typeface="Arial" panose="020B0604020202020204" pitchFamily="34" charset="0"/>
                <a:cs typeface="Arial" panose="020B0604020202020204" pitchFamily="34" charset="0"/>
              </a:rPr>
            </a:br>
            <a:endParaRPr lang="en-GB" dirty="0"/>
          </a:p>
        </p:txBody>
      </p:sp>
      <p:sp>
        <p:nvSpPr>
          <p:cNvPr id="3" name="Subtitle 2"/>
          <p:cNvSpPr>
            <a:spLocks noGrp="1"/>
          </p:cNvSpPr>
          <p:nvPr>
            <p:ph type="subTitle" idx="1"/>
          </p:nvPr>
        </p:nvSpPr>
        <p:spPr>
          <a:xfrm>
            <a:off x="1169276" y="2571092"/>
            <a:ext cx="6973238" cy="3600000"/>
          </a:xfrm>
        </p:spPr>
        <p:txBody>
          <a:bodyPr/>
          <a:lstStyle/>
          <a:p>
            <a:pPr marL="0" indent="0">
              <a:buNone/>
            </a:pPr>
            <a:r>
              <a:rPr lang="en-GB" altLang="en-US" sz="2000" dirty="0">
                <a:latin typeface="Arial" panose="020B0604020202020204" pitchFamily="34" charset="0"/>
                <a:cs typeface="Arial" panose="020B0604020202020204" pitchFamily="34" charset="0"/>
              </a:rPr>
              <a:t>Poland start their festivities almost a week earlier than the UK, on the Thursday prior to Shrove Tuesday. </a:t>
            </a:r>
          </a:p>
          <a:p>
            <a:pPr marL="0" indent="0">
              <a:buNone/>
            </a:pPr>
            <a:r>
              <a:rPr lang="en-GB" altLang="en-US" sz="2000" dirty="0">
                <a:latin typeface="Arial" panose="020B0604020202020204" pitchFamily="34" charset="0"/>
                <a:cs typeface="Arial" panose="020B0604020202020204" pitchFamily="34" charset="0"/>
              </a:rPr>
              <a:t>The most popular tradition in Poland on Fat Thursday is the making and eating pączeks, a filled baked good in a round shape, fried in fat. </a:t>
            </a:r>
          </a:p>
          <a:p>
            <a:pPr marL="0" indent="0">
              <a:buNone/>
            </a:pPr>
            <a:r>
              <a:rPr lang="en-GB" altLang="en-US" sz="2000" dirty="0">
                <a:latin typeface="Arial" panose="020B0604020202020204" pitchFamily="34" charset="0"/>
                <a:cs typeface="Arial" panose="020B0604020202020204" pitchFamily="34" charset="0"/>
              </a:rPr>
              <a:t>There are a wide variety of possible fillings including plum butter, marmalades and whipped cream. </a:t>
            </a:r>
          </a:p>
          <a:p>
            <a:pPr marL="0" indent="0">
              <a:buNone/>
            </a:pPr>
            <a:endParaRPr lang="en-GB" dirty="0"/>
          </a:p>
        </p:txBody>
      </p:sp>
      <p:pic>
        <p:nvPicPr>
          <p:cNvPr id="4" name="Picture 9"/>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8427294" y="2362198"/>
            <a:ext cx="3523208" cy="2362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6530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D7BF1BA-2198-4402-A7F6-F45F552A9AB4}"/>
</file>

<file path=customXml/itemProps2.xml><?xml version="1.0" encoding="utf-8"?>
<ds:datastoreItem xmlns:ds="http://schemas.openxmlformats.org/officeDocument/2006/customXml" ds:itemID="{DC5DE6F0-6F9F-45F4-A3D3-06219DF81BA6}"/>
</file>

<file path=customXml/itemProps3.xml><?xml version="1.0" encoding="utf-8"?>
<ds:datastoreItem xmlns:ds="http://schemas.openxmlformats.org/officeDocument/2006/customXml" ds:itemID="{544D758E-C615-4603-8895-B5FF7E07CBBB}"/>
</file>

<file path=docProps/app.xml><?xml version="1.0" encoding="utf-8"?>
<Properties xmlns="http://schemas.openxmlformats.org/officeDocument/2006/extended-properties" xmlns:vt="http://schemas.openxmlformats.org/officeDocument/2006/docPropsVTypes">
  <TotalTime>0</TotalTime>
  <Words>896</Words>
  <Application>Microsoft Office PowerPoint</Application>
  <PresentationFormat>Widescreen</PresentationFormat>
  <Paragraphs>53</Paragraphs>
  <Slides>14</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14</vt:i4>
      </vt:variant>
    </vt:vector>
  </HeadingPairs>
  <TitlesOfParts>
    <vt:vector size="19" baseType="lpstr">
      <vt:lpstr>Arial</vt:lpstr>
      <vt:lpstr>Office Theme</vt:lpstr>
      <vt:lpstr>Custom Design</vt:lpstr>
      <vt:lpstr>1_Custom Design</vt:lpstr>
      <vt:lpstr>3_Custom Design</vt:lpstr>
      <vt:lpstr>Religion and food traditions around Europe</vt:lpstr>
      <vt:lpstr>France – Christmas </vt:lpstr>
      <vt:lpstr>France - Christmas</vt:lpstr>
      <vt:lpstr>Germany – Christmas  </vt:lpstr>
      <vt:lpstr>Germany - Christmas</vt:lpstr>
      <vt:lpstr>Poland - Christmas</vt:lpstr>
      <vt:lpstr>Poland - Christmas</vt:lpstr>
      <vt:lpstr>United Kingdom – Shrove Tuesday</vt:lpstr>
      <vt:lpstr>Poland – Fat Thursday </vt:lpstr>
      <vt:lpstr>Iceland – Sprengidagur (Bursting Day) </vt:lpstr>
      <vt:lpstr>Denmark – Fastelavn </vt:lpstr>
      <vt:lpstr>Scandinavia - Saint Lucy’s/Lucia’s Day  </vt:lpstr>
      <vt:lpstr>Food traditions </vt:lpstr>
      <vt:lpstr>Religion and food traditions around Europe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34</cp:revision>
  <dcterms:created xsi:type="dcterms:W3CDTF">2018-10-10T09:22:08Z</dcterms:created>
  <dcterms:modified xsi:type="dcterms:W3CDTF">2024-05-22T13:25:58Z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