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 id="2147483662" r:id="rId8"/>
  </p:sldMasterIdLst>
  <p:sldIdLst>
    <p:sldId id="256" r:id="rId9"/>
    <p:sldId id="263" r:id="rId10"/>
    <p:sldId id="259" r:id="rId11"/>
    <p:sldId id="276"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16" clrIdx="0">
    <p:extLst>
      <p:ext uri="{19B8F6BF-5375-455C-9EA6-DF929625EA0E}">
        <p15:presenceInfo xmlns:p15="http://schemas.microsoft.com/office/powerpoint/2012/main" userId="Ewen Traffor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8DF03F-ECEB-4A2F-9A0C-31CFECA27862}" v="1" dt="2024-08-30T08:16:27.8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53" autoAdjust="0"/>
    <p:restoredTop sz="94655"/>
  </p:normalViewPr>
  <p:slideViewPr>
    <p:cSldViewPr snapToGrid="0" snapToObjects="1">
      <p:cViewPr varScale="1">
        <p:scale>
          <a:sx n="79" d="100"/>
          <a:sy n="79" d="100"/>
        </p:scale>
        <p:origin x="112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591F966B-C89A-4691-90A9-EE8951AF181B}"/>
    <pc:docChg chg="modSld modMainMaster">
      <pc:chgData name="Alexander White" userId="3da70261-e0e7-408d-aace-eb577feade9e" providerId="ADAL" clId="{591F966B-C89A-4691-90A9-EE8951AF181B}" dt="2024-05-20T13:08:26.443" v="20" actId="20577"/>
      <pc:docMkLst>
        <pc:docMk/>
      </pc:docMkLst>
      <pc:sldChg chg="addSp modSp">
        <pc:chgData name="Alexander White" userId="3da70261-e0e7-408d-aace-eb577feade9e" providerId="ADAL" clId="{591F966B-C89A-4691-90A9-EE8951AF181B}" dt="2024-05-20T13:07:09.565" v="0"/>
        <pc:sldMkLst>
          <pc:docMk/>
          <pc:sldMk cId="1219004254" sldId="261"/>
        </pc:sldMkLst>
        <pc:spChg chg="add mod">
          <ac:chgData name="Alexander White" userId="3da70261-e0e7-408d-aace-eb577feade9e" providerId="ADAL" clId="{591F966B-C89A-4691-90A9-EE8951AF181B}" dt="2024-05-20T13:07:09.565" v="0"/>
          <ac:spMkLst>
            <pc:docMk/>
            <pc:sldMk cId="1219004254" sldId="261"/>
            <ac:spMk id="4" creationId="{900F4AE3-E925-ABA2-378A-533CDA9F124E}"/>
          </ac:spMkLst>
        </pc:spChg>
      </pc:sldChg>
      <pc:sldMasterChg chg="modSp mod">
        <pc:chgData name="Alexander White" userId="3da70261-e0e7-408d-aace-eb577feade9e" providerId="ADAL" clId="{591F966B-C89A-4691-90A9-EE8951AF181B}" dt="2024-05-20T13:07:20.893" v="4" actId="20577"/>
        <pc:sldMasterMkLst>
          <pc:docMk/>
          <pc:sldMasterMk cId="1328885048" sldId="2147483648"/>
        </pc:sldMasterMkLst>
        <pc:spChg chg="mod">
          <ac:chgData name="Alexander White" userId="3da70261-e0e7-408d-aace-eb577feade9e" providerId="ADAL" clId="{591F966B-C89A-4691-90A9-EE8951AF181B}" dt="2024-05-20T13:07:20.893"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591F966B-C89A-4691-90A9-EE8951AF181B}" dt="2024-05-20T13:07:26.992" v="8" actId="20577"/>
        <pc:sldMasterMkLst>
          <pc:docMk/>
          <pc:sldMasterMk cId="1498317190" sldId="2147483650"/>
        </pc:sldMasterMkLst>
        <pc:spChg chg="mod">
          <ac:chgData name="Alexander White" userId="3da70261-e0e7-408d-aace-eb577feade9e" providerId="ADAL" clId="{591F966B-C89A-4691-90A9-EE8951AF181B}" dt="2024-05-20T13:07:26.992"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591F966B-C89A-4691-90A9-EE8951AF181B}" dt="2024-05-20T13:08:11.889" v="12" actId="20577"/>
        <pc:sldMasterMkLst>
          <pc:docMk/>
          <pc:sldMasterMk cId="1822393236" sldId="2147483652"/>
        </pc:sldMasterMkLst>
        <pc:spChg chg="mod">
          <ac:chgData name="Alexander White" userId="3da70261-e0e7-408d-aace-eb577feade9e" providerId="ADAL" clId="{591F966B-C89A-4691-90A9-EE8951AF181B}" dt="2024-05-20T13:08:11.889"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591F966B-C89A-4691-90A9-EE8951AF181B}" dt="2024-05-20T13:08:16.609" v="16" actId="20577"/>
        <pc:sldMasterMkLst>
          <pc:docMk/>
          <pc:sldMasterMk cId="1788143608" sldId="2147483656"/>
        </pc:sldMasterMkLst>
        <pc:spChg chg="mod">
          <ac:chgData name="Alexander White" userId="3da70261-e0e7-408d-aace-eb577feade9e" providerId="ADAL" clId="{591F966B-C89A-4691-90A9-EE8951AF181B}" dt="2024-05-20T13:08:16.609" v="16" actId="20577"/>
          <ac:spMkLst>
            <pc:docMk/>
            <pc:sldMasterMk cId="1788143608" sldId="2147483656"/>
            <ac:spMk id="8" creationId="{00000000-0000-0000-0000-000000000000}"/>
          </ac:spMkLst>
        </pc:spChg>
      </pc:sldMasterChg>
      <pc:sldMasterChg chg="modSp mod">
        <pc:chgData name="Alexander White" userId="3da70261-e0e7-408d-aace-eb577feade9e" providerId="ADAL" clId="{591F966B-C89A-4691-90A9-EE8951AF181B}" dt="2024-05-20T13:08:26.443" v="20" actId="20577"/>
        <pc:sldMasterMkLst>
          <pc:docMk/>
          <pc:sldMasterMk cId="2910614091" sldId="2147483662"/>
        </pc:sldMasterMkLst>
        <pc:spChg chg="mod">
          <ac:chgData name="Alexander White" userId="3da70261-e0e7-408d-aace-eb577feade9e" providerId="ADAL" clId="{591F966B-C89A-4691-90A9-EE8951AF181B}" dt="2024-05-20T13:08:26.443" v="20" actId="20577"/>
          <ac:spMkLst>
            <pc:docMk/>
            <pc:sldMasterMk cId="2910614091" sldId="2147483662"/>
            <ac:spMk id="9"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Why did it go wrong? </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20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20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20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32212796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5.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2910614091"/>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Why did it go wrong? </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C256D-7C49-4CCD-B463-9503811CB6C3}"/>
              </a:ext>
            </a:extLst>
          </p:cNvPr>
          <p:cNvSpPr>
            <a:spLocks noGrp="1"/>
          </p:cNvSpPr>
          <p:nvPr>
            <p:ph type="ctrTitle"/>
          </p:nvPr>
        </p:nvSpPr>
        <p:spPr/>
        <p:txBody>
          <a:bodyPr/>
          <a:lstStyle/>
          <a:p>
            <a:r>
              <a:rPr lang="en-US" dirty="0"/>
              <a:t>Successful pastry making</a:t>
            </a:r>
            <a:endParaRPr lang="en-GB" dirty="0"/>
          </a:p>
        </p:txBody>
      </p:sp>
      <p:sp>
        <p:nvSpPr>
          <p:cNvPr id="3" name="Subtitle 2">
            <a:extLst>
              <a:ext uri="{FF2B5EF4-FFF2-40B4-BE49-F238E27FC236}">
                <a16:creationId xmlns:a16="http://schemas.microsoft.com/office/drawing/2014/main" id="{8503E1C8-1C26-40E8-9748-4E98896ACAC6}"/>
              </a:ext>
            </a:extLst>
          </p:cNvPr>
          <p:cNvSpPr>
            <a:spLocks noGrp="1"/>
          </p:cNvSpPr>
          <p:nvPr>
            <p:ph type="subTitle" idx="1"/>
          </p:nvPr>
        </p:nvSpPr>
        <p:spPr/>
        <p:txBody>
          <a:bodyPr/>
          <a:lstStyle/>
          <a:p>
            <a:pPr marL="0" indent="0">
              <a:buNone/>
            </a:pPr>
            <a:r>
              <a:rPr lang="en-US" dirty="0"/>
              <a:t>Some key points for pastry making:</a:t>
            </a:r>
          </a:p>
          <a:p>
            <a:r>
              <a:rPr lang="en-US" dirty="0"/>
              <a:t>use the correct weight of ingredients according to the type of pastry being made;</a:t>
            </a:r>
          </a:p>
          <a:p>
            <a:r>
              <a:rPr lang="en-US" dirty="0"/>
              <a:t>select the correct ingredients. For example, the type of flour used should be appropriate as the gluten content will affect the finished pastry;</a:t>
            </a:r>
          </a:p>
          <a:p>
            <a:r>
              <a:rPr lang="en-US" dirty="0"/>
              <a:t>keep everything as cool as possible and do not over handle the pastry;</a:t>
            </a:r>
          </a:p>
          <a:p>
            <a:r>
              <a:rPr lang="en-US" dirty="0"/>
              <a:t>keep the amount of flour used on the rolling pin and surface to a minimum; otherwise the fat/flour proportions will change;</a:t>
            </a:r>
          </a:p>
          <a:p>
            <a:r>
              <a:rPr lang="en-US" dirty="0"/>
              <a:t>allow the pastry to rest in the fridge before rolling and before baking to help the pastry ‘relax’.</a:t>
            </a:r>
          </a:p>
          <a:p>
            <a:endParaRPr lang="en-GB" dirty="0"/>
          </a:p>
        </p:txBody>
      </p:sp>
    </p:spTree>
    <p:extLst>
      <p:ext uri="{BB962C8B-B14F-4D97-AF65-F5344CB8AC3E}">
        <p14:creationId xmlns:p14="http://schemas.microsoft.com/office/powerpoint/2010/main" val="2830749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4CFEA-CEB8-4DFA-8628-E97001E05E76}"/>
              </a:ext>
            </a:extLst>
          </p:cNvPr>
          <p:cNvSpPr>
            <a:spLocks noGrp="1"/>
          </p:cNvSpPr>
          <p:nvPr>
            <p:ph type="ctrTitle"/>
          </p:nvPr>
        </p:nvSpPr>
        <p:spPr/>
        <p:txBody>
          <a:bodyPr/>
          <a:lstStyle/>
          <a:p>
            <a:r>
              <a:rPr lang="en-US" dirty="0"/>
              <a:t>Sauce making</a:t>
            </a:r>
            <a:endParaRPr lang="en-GB" dirty="0"/>
          </a:p>
        </p:txBody>
      </p:sp>
      <p:sp>
        <p:nvSpPr>
          <p:cNvPr id="3" name="Subtitle 2">
            <a:extLst>
              <a:ext uri="{FF2B5EF4-FFF2-40B4-BE49-F238E27FC236}">
                <a16:creationId xmlns:a16="http://schemas.microsoft.com/office/drawing/2014/main" id="{B4E9650B-9C71-4E09-947A-60E005CBE10A}"/>
              </a:ext>
            </a:extLst>
          </p:cNvPr>
          <p:cNvSpPr>
            <a:spLocks noGrp="1"/>
          </p:cNvSpPr>
          <p:nvPr>
            <p:ph type="subTitle" idx="1"/>
          </p:nvPr>
        </p:nvSpPr>
        <p:spPr/>
        <p:txBody>
          <a:bodyPr/>
          <a:lstStyle/>
          <a:p>
            <a:pPr marL="0" indent="0">
              <a:buNone/>
            </a:pPr>
            <a:r>
              <a:rPr lang="en-US" dirty="0"/>
              <a:t>There are many different types of sauces each having their own characteristics. These include:</a:t>
            </a:r>
          </a:p>
          <a:p>
            <a:r>
              <a:rPr lang="en-US" dirty="0"/>
              <a:t>roux sauce – </a:t>
            </a:r>
            <a:r>
              <a:rPr lang="en-GB" dirty="0"/>
              <a:t>béchamel, velouté, </a:t>
            </a:r>
            <a:r>
              <a:rPr lang="en-GB" dirty="0" err="1"/>
              <a:t>espagnole</a:t>
            </a:r>
            <a:r>
              <a:rPr lang="en-GB" dirty="0"/>
              <a:t>;</a:t>
            </a:r>
          </a:p>
          <a:p>
            <a:r>
              <a:rPr lang="en-GB" dirty="0"/>
              <a:t>reduction sauce – tomato sauce,  gravy;</a:t>
            </a:r>
          </a:p>
          <a:p>
            <a:r>
              <a:rPr lang="en-GB" dirty="0"/>
              <a:t>emulsion – hollandaise, mayonnaise;</a:t>
            </a:r>
          </a:p>
          <a:p>
            <a:r>
              <a:rPr lang="en-GB" dirty="0"/>
              <a:t>blended sauce – custard.</a:t>
            </a:r>
          </a:p>
          <a:p>
            <a:pPr marL="0" indent="0">
              <a:buNone/>
            </a:pPr>
            <a:endParaRPr lang="en-GB" dirty="0"/>
          </a:p>
          <a:p>
            <a:pPr marL="0" indent="0">
              <a:buNone/>
            </a:pPr>
            <a:endParaRPr lang="en-GB" dirty="0"/>
          </a:p>
          <a:p>
            <a:pPr marL="0" indent="0">
              <a:buNone/>
            </a:pPr>
            <a:r>
              <a:rPr lang="en-GB" dirty="0"/>
              <a:t>The type and weight of ingredients used and the method is determined by the type of sauce being prepared. </a:t>
            </a:r>
          </a:p>
        </p:txBody>
      </p:sp>
      <p:pic>
        <p:nvPicPr>
          <p:cNvPr id="4" name="Picture 3">
            <a:extLst>
              <a:ext uri="{FF2B5EF4-FFF2-40B4-BE49-F238E27FC236}">
                <a16:creationId xmlns:a16="http://schemas.microsoft.com/office/drawing/2014/main" id="{6D9F4D3F-7B68-45FF-B0E1-AF71571D4F3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94467" y="3171958"/>
            <a:ext cx="4294809" cy="2267659"/>
          </a:xfrm>
          <a:prstGeom prst="rect">
            <a:avLst/>
          </a:prstGeom>
        </p:spPr>
      </p:pic>
    </p:spTree>
    <p:extLst>
      <p:ext uri="{BB962C8B-B14F-4D97-AF65-F5344CB8AC3E}">
        <p14:creationId xmlns:p14="http://schemas.microsoft.com/office/powerpoint/2010/main" val="1337396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FAEC-B916-474D-BD94-AB0D1DECFFAD}"/>
              </a:ext>
            </a:extLst>
          </p:cNvPr>
          <p:cNvSpPr>
            <a:spLocks noGrp="1"/>
          </p:cNvSpPr>
          <p:nvPr>
            <p:ph type="ctrTitle"/>
          </p:nvPr>
        </p:nvSpPr>
        <p:spPr/>
        <p:txBody>
          <a:bodyPr/>
          <a:lstStyle/>
          <a:p>
            <a:r>
              <a:rPr lang="en-US" dirty="0"/>
              <a:t>Roux sauces</a:t>
            </a:r>
            <a:endParaRPr lang="en-GB" dirty="0"/>
          </a:p>
        </p:txBody>
      </p:sp>
      <p:sp>
        <p:nvSpPr>
          <p:cNvPr id="3" name="Subtitle 2">
            <a:extLst>
              <a:ext uri="{FF2B5EF4-FFF2-40B4-BE49-F238E27FC236}">
                <a16:creationId xmlns:a16="http://schemas.microsoft.com/office/drawing/2014/main" id="{CA2D4015-23A8-477F-9619-A04AC27F35C6}"/>
              </a:ext>
            </a:extLst>
          </p:cNvPr>
          <p:cNvSpPr>
            <a:spLocks noGrp="1"/>
          </p:cNvSpPr>
          <p:nvPr>
            <p:ph type="subTitle" idx="1"/>
          </p:nvPr>
        </p:nvSpPr>
        <p:spPr>
          <a:xfrm>
            <a:off x="1169276" y="2571092"/>
            <a:ext cx="7190953" cy="3600000"/>
          </a:xfrm>
        </p:spPr>
        <p:txBody>
          <a:bodyPr/>
          <a:lstStyle/>
          <a:p>
            <a:pPr marL="0" indent="0">
              <a:buNone/>
            </a:pPr>
            <a:r>
              <a:rPr lang="en-US" dirty="0"/>
              <a:t>The characteristics of good quality roux sauces are:</a:t>
            </a:r>
          </a:p>
          <a:p>
            <a:r>
              <a:rPr lang="en-US" dirty="0"/>
              <a:t>a smooth, glossy appearance;</a:t>
            </a:r>
          </a:p>
          <a:p>
            <a:r>
              <a:rPr lang="en-US" dirty="0"/>
              <a:t>the required consistency or thickness;</a:t>
            </a:r>
          </a:p>
          <a:p>
            <a:r>
              <a:rPr lang="en-US" dirty="0"/>
              <a:t>a good flavour.</a:t>
            </a:r>
          </a:p>
          <a:p>
            <a:endParaRPr lang="en-US" dirty="0"/>
          </a:p>
          <a:p>
            <a:pPr marL="0" indent="0">
              <a:buNone/>
            </a:pPr>
            <a:r>
              <a:rPr lang="en-US" dirty="0"/>
              <a:t>Additional ingredients are often added to roux sauces to add extra flavour. </a:t>
            </a:r>
          </a:p>
          <a:p>
            <a:endParaRPr lang="en-US" dirty="0"/>
          </a:p>
          <a:p>
            <a:endParaRPr lang="en-US" dirty="0"/>
          </a:p>
          <a:p>
            <a:endParaRPr lang="en-US" dirty="0"/>
          </a:p>
          <a:p>
            <a:endParaRPr lang="en-GB" dirty="0"/>
          </a:p>
        </p:txBody>
      </p:sp>
      <p:pic>
        <p:nvPicPr>
          <p:cNvPr id="4" name="Picture 3">
            <a:extLst>
              <a:ext uri="{FF2B5EF4-FFF2-40B4-BE49-F238E27FC236}">
                <a16:creationId xmlns:a16="http://schemas.microsoft.com/office/drawing/2014/main" id="{9708AD6F-3993-41F2-A981-22870B8239C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60229" y="2571092"/>
            <a:ext cx="3274181" cy="2167508"/>
          </a:xfrm>
          <a:prstGeom prst="rect">
            <a:avLst/>
          </a:prstGeom>
        </p:spPr>
      </p:pic>
    </p:spTree>
    <p:extLst>
      <p:ext uri="{BB962C8B-B14F-4D97-AF65-F5344CB8AC3E}">
        <p14:creationId xmlns:p14="http://schemas.microsoft.com/office/powerpoint/2010/main" val="750564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91EAD-0CEC-4633-AD89-8BD0255F8BA4}"/>
              </a:ext>
            </a:extLst>
          </p:cNvPr>
          <p:cNvSpPr>
            <a:spLocks noGrp="1"/>
          </p:cNvSpPr>
          <p:nvPr>
            <p:ph type="ctrTitle"/>
          </p:nvPr>
        </p:nvSpPr>
        <p:spPr/>
        <p:txBody>
          <a:bodyPr/>
          <a:lstStyle/>
          <a:p>
            <a:r>
              <a:rPr lang="en-US" dirty="0"/>
              <a:t>Sauce making – what went wrong? </a:t>
            </a:r>
            <a:endParaRPr lang="en-GB" dirty="0"/>
          </a:p>
        </p:txBody>
      </p:sp>
      <p:sp>
        <p:nvSpPr>
          <p:cNvPr id="3" name="Subtitle 2">
            <a:extLst>
              <a:ext uri="{FF2B5EF4-FFF2-40B4-BE49-F238E27FC236}">
                <a16:creationId xmlns:a16="http://schemas.microsoft.com/office/drawing/2014/main" id="{74E0A77B-1E2B-4345-ADCB-2E1D0C6EDE77}"/>
              </a:ext>
            </a:extLst>
          </p:cNvPr>
          <p:cNvSpPr>
            <a:spLocks noGrp="1"/>
          </p:cNvSpPr>
          <p:nvPr>
            <p:ph type="subTitle" idx="1"/>
          </p:nvPr>
        </p:nvSpPr>
        <p:spPr/>
        <p:txBody>
          <a:bodyPr/>
          <a:lstStyle/>
          <a:p>
            <a:pPr marL="0" indent="0">
              <a:buNone/>
            </a:pPr>
            <a:r>
              <a:rPr lang="en-US" dirty="0"/>
              <a:t>Common problems with roux sauces include:</a:t>
            </a:r>
          </a:p>
          <a:p>
            <a:r>
              <a:rPr lang="en-GB" b="1" dirty="0"/>
              <a:t>the sauce is too thick/thin </a:t>
            </a:r>
            <a:r>
              <a:rPr lang="en-GB" dirty="0"/>
              <a:t>-  incorrect proportions of fat to flour and liquid have been used;</a:t>
            </a:r>
          </a:p>
          <a:p>
            <a:r>
              <a:rPr lang="en-GB" b="1" dirty="0"/>
              <a:t>the sauce has a raw flour taste </a:t>
            </a:r>
            <a:r>
              <a:rPr lang="en-GB" dirty="0"/>
              <a:t>– the roux has not been cooked sufficiently;</a:t>
            </a:r>
          </a:p>
          <a:p>
            <a:r>
              <a:rPr lang="en-GB" b="1" dirty="0"/>
              <a:t>the sauce is lumpy </a:t>
            </a:r>
            <a:r>
              <a:rPr lang="en-GB" dirty="0"/>
              <a:t>– there may be a number of reasons: the liquid was too hot when added, the liquid was added all at once, the sauce was not stirred/whisked continuously during cooking;</a:t>
            </a:r>
          </a:p>
          <a:p>
            <a:r>
              <a:rPr lang="en-GB" b="1" dirty="0"/>
              <a:t>the sauce lacks flavour </a:t>
            </a:r>
            <a:r>
              <a:rPr lang="en-GB" dirty="0"/>
              <a:t>– insufficient seasoning or other ingredients added to the sauce. </a:t>
            </a:r>
          </a:p>
          <a:p>
            <a:endParaRPr lang="en-GB" dirty="0"/>
          </a:p>
        </p:txBody>
      </p:sp>
    </p:spTree>
    <p:extLst>
      <p:ext uri="{BB962C8B-B14F-4D97-AF65-F5344CB8AC3E}">
        <p14:creationId xmlns:p14="http://schemas.microsoft.com/office/powerpoint/2010/main" val="4143245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5B536-4445-4FA0-9CBA-8141AAC4D2B2}"/>
              </a:ext>
            </a:extLst>
          </p:cNvPr>
          <p:cNvSpPr>
            <a:spLocks noGrp="1"/>
          </p:cNvSpPr>
          <p:nvPr>
            <p:ph type="ctrTitle"/>
          </p:nvPr>
        </p:nvSpPr>
        <p:spPr/>
        <p:txBody>
          <a:bodyPr/>
          <a:lstStyle/>
          <a:p>
            <a:r>
              <a:rPr lang="en-US" dirty="0"/>
              <a:t>Cake making</a:t>
            </a:r>
            <a:endParaRPr lang="en-GB" dirty="0"/>
          </a:p>
        </p:txBody>
      </p:sp>
      <p:sp>
        <p:nvSpPr>
          <p:cNvPr id="3" name="Subtitle 2">
            <a:extLst>
              <a:ext uri="{FF2B5EF4-FFF2-40B4-BE49-F238E27FC236}">
                <a16:creationId xmlns:a16="http://schemas.microsoft.com/office/drawing/2014/main" id="{DD4FCD66-A8FF-4889-88A2-A823C6B90D91}"/>
              </a:ext>
            </a:extLst>
          </p:cNvPr>
          <p:cNvSpPr>
            <a:spLocks noGrp="1"/>
          </p:cNvSpPr>
          <p:nvPr>
            <p:ph type="subTitle" idx="1"/>
          </p:nvPr>
        </p:nvSpPr>
        <p:spPr/>
        <p:txBody>
          <a:bodyPr/>
          <a:lstStyle/>
          <a:p>
            <a:pPr marL="0" indent="0">
              <a:buNone/>
            </a:pPr>
            <a:r>
              <a:rPr lang="en-US" dirty="0"/>
              <a:t>There are four main methods of making cakes each having their own type and proportions of ingredients.</a:t>
            </a:r>
          </a:p>
          <a:p>
            <a:pPr marL="0" indent="0">
              <a:buNone/>
            </a:pPr>
            <a:r>
              <a:rPr lang="en-US" dirty="0"/>
              <a:t>The main methods are:</a:t>
            </a:r>
          </a:p>
          <a:p>
            <a:r>
              <a:rPr lang="en-US" dirty="0"/>
              <a:t>rubbing in – rock cakes, fruit cake;</a:t>
            </a:r>
          </a:p>
          <a:p>
            <a:r>
              <a:rPr lang="en-US" dirty="0"/>
              <a:t>creaming – Victoria sandwich, fairy cakes;</a:t>
            </a:r>
          </a:p>
          <a:p>
            <a:r>
              <a:rPr lang="en-US" dirty="0"/>
              <a:t>whisking – Swiss roll, sponge flan;</a:t>
            </a:r>
          </a:p>
          <a:p>
            <a:r>
              <a:rPr lang="en-US" dirty="0"/>
              <a:t>melting – gingerbread, brownies.</a:t>
            </a:r>
          </a:p>
          <a:p>
            <a:pPr marL="0" indent="0">
              <a:buNone/>
            </a:pPr>
            <a:r>
              <a:rPr lang="en-US" dirty="0"/>
              <a:t>There is also a quick method known as ‘all in one’ where all the ingredients are added and mixed at the same time. Extra raising agent is often added. </a:t>
            </a:r>
          </a:p>
          <a:p>
            <a:pPr marL="0" indent="0">
              <a:buNone/>
            </a:pPr>
            <a:r>
              <a:rPr lang="en-US" dirty="0"/>
              <a:t>The main ingredients used are sugar, fat, flour, raising agent and eggs. </a:t>
            </a:r>
            <a:endParaRPr lang="en-GB" dirty="0"/>
          </a:p>
        </p:txBody>
      </p:sp>
      <p:pic>
        <p:nvPicPr>
          <p:cNvPr id="4" name="Picture 3">
            <a:extLst>
              <a:ext uri="{FF2B5EF4-FFF2-40B4-BE49-F238E27FC236}">
                <a16:creationId xmlns:a16="http://schemas.microsoft.com/office/drawing/2014/main" id="{09B948E2-6CFA-4CB9-850E-3125218580F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86651" y="3019017"/>
            <a:ext cx="2773137" cy="2079853"/>
          </a:xfrm>
          <a:prstGeom prst="rect">
            <a:avLst/>
          </a:prstGeom>
        </p:spPr>
      </p:pic>
    </p:spTree>
    <p:extLst>
      <p:ext uri="{BB962C8B-B14F-4D97-AF65-F5344CB8AC3E}">
        <p14:creationId xmlns:p14="http://schemas.microsoft.com/office/powerpoint/2010/main" val="3217092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885BB-C094-4BF0-B233-E4DF0511A31B}"/>
              </a:ext>
            </a:extLst>
          </p:cNvPr>
          <p:cNvSpPr>
            <a:spLocks noGrp="1"/>
          </p:cNvSpPr>
          <p:nvPr>
            <p:ph type="ctrTitle"/>
          </p:nvPr>
        </p:nvSpPr>
        <p:spPr/>
        <p:txBody>
          <a:bodyPr/>
          <a:lstStyle/>
          <a:p>
            <a:r>
              <a:rPr lang="en-US" dirty="0"/>
              <a:t>Cake making</a:t>
            </a:r>
            <a:endParaRPr lang="en-GB" dirty="0"/>
          </a:p>
        </p:txBody>
      </p:sp>
      <p:sp>
        <p:nvSpPr>
          <p:cNvPr id="3" name="Subtitle 2">
            <a:extLst>
              <a:ext uri="{FF2B5EF4-FFF2-40B4-BE49-F238E27FC236}">
                <a16:creationId xmlns:a16="http://schemas.microsoft.com/office/drawing/2014/main" id="{4433C9EE-4D49-40A8-A9EE-5527627DAD52}"/>
              </a:ext>
            </a:extLst>
          </p:cNvPr>
          <p:cNvSpPr>
            <a:spLocks noGrp="1"/>
          </p:cNvSpPr>
          <p:nvPr>
            <p:ph type="subTitle" idx="1"/>
          </p:nvPr>
        </p:nvSpPr>
        <p:spPr/>
        <p:txBody>
          <a:bodyPr/>
          <a:lstStyle/>
          <a:p>
            <a:pPr marL="0" indent="0">
              <a:buNone/>
            </a:pPr>
            <a:r>
              <a:rPr lang="en-US" dirty="0"/>
              <a:t>There are certain general characteristics that are associated with good quality cakes. These are:</a:t>
            </a:r>
          </a:p>
          <a:p>
            <a:r>
              <a:rPr lang="en-US" dirty="0"/>
              <a:t>a uniform, golden-brown finish (some cakes such as gingerbread loaves will have a different finished colour);</a:t>
            </a:r>
          </a:p>
          <a:p>
            <a:r>
              <a:rPr lang="en-US" dirty="0"/>
              <a:t>a soft, light, uniform crumb;</a:t>
            </a:r>
          </a:p>
          <a:p>
            <a:r>
              <a:rPr lang="en-US" dirty="0"/>
              <a:t>tender, moist (not dry) texture;</a:t>
            </a:r>
          </a:p>
          <a:p>
            <a:r>
              <a:rPr lang="en-US" dirty="0"/>
              <a:t>a good </a:t>
            </a:r>
            <a:r>
              <a:rPr lang="en-US" dirty="0" err="1"/>
              <a:t>flavour</a:t>
            </a:r>
            <a:r>
              <a:rPr lang="en-US" dirty="0"/>
              <a:t>.</a:t>
            </a:r>
          </a:p>
          <a:p>
            <a:pPr marL="0" indent="0">
              <a:buNone/>
            </a:pPr>
            <a:endParaRPr lang="en-GB" dirty="0"/>
          </a:p>
        </p:txBody>
      </p:sp>
      <p:pic>
        <p:nvPicPr>
          <p:cNvPr id="4" name="Picture 3">
            <a:extLst>
              <a:ext uri="{FF2B5EF4-FFF2-40B4-BE49-F238E27FC236}">
                <a16:creationId xmlns:a16="http://schemas.microsoft.com/office/drawing/2014/main" id="{BF14C51B-6026-46E3-985E-588640F3CAC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89420" y="4027188"/>
            <a:ext cx="3199856" cy="2143904"/>
          </a:xfrm>
          <a:prstGeom prst="rect">
            <a:avLst/>
          </a:prstGeom>
        </p:spPr>
      </p:pic>
    </p:spTree>
    <p:extLst>
      <p:ext uri="{BB962C8B-B14F-4D97-AF65-F5344CB8AC3E}">
        <p14:creationId xmlns:p14="http://schemas.microsoft.com/office/powerpoint/2010/main" val="3184518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52CC8-7066-4534-A7D5-FD3051AECC56}"/>
              </a:ext>
            </a:extLst>
          </p:cNvPr>
          <p:cNvSpPr>
            <a:spLocks noGrp="1"/>
          </p:cNvSpPr>
          <p:nvPr>
            <p:ph type="ctrTitle"/>
          </p:nvPr>
        </p:nvSpPr>
        <p:spPr/>
        <p:txBody>
          <a:bodyPr/>
          <a:lstStyle/>
          <a:p>
            <a:r>
              <a:rPr lang="en-US" dirty="0"/>
              <a:t>Cake making - what went wrong?</a:t>
            </a:r>
            <a:endParaRPr lang="en-GB" dirty="0"/>
          </a:p>
        </p:txBody>
      </p:sp>
      <p:sp>
        <p:nvSpPr>
          <p:cNvPr id="3" name="Subtitle 2">
            <a:extLst>
              <a:ext uri="{FF2B5EF4-FFF2-40B4-BE49-F238E27FC236}">
                <a16:creationId xmlns:a16="http://schemas.microsoft.com/office/drawing/2014/main" id="{C1965D2B-E625-4B86-AB0C-4FFCC1D37925}"/>
              </a:ext>
            </a:extLst>
          </p:cNvPr>
          <p:cNvSpPr>
            <a:spLocks noGrp="1"/>
          </p:cNvSpPr>
          <p:nvPr>
            <p:ph type="subTitle" idx="1"/>
          </p:nvPr>
        </p:nvSpPr>
        <p:spPr>
          <a:xfrm>
            <a:off x="1169276" y="2571092"/>
            <a:ext cx="8550796" cy="3600000"/>
          </a:xfrm>
        </p:spPr>
        <p:txBody>
          <a:bodyPr/>
          <a:lstStyle/>
          <a:p>
            <a:pPr marL="0" indent="0">
              <a:buNone/>
            </a:pPr>
            <a:r>
              <a:rPr lang="en-US" dirty="0"/>
              <a:t>Common problems include:</a:t>
            </a:r>
          </a:p>
          <a:p>
            <a:r>
              <a:rPr lang="en-US" b="1" dirty="0"/>
              <a:t>the cake has a cracked, peaked top </a:t>
            </a:r>
            <a:r>
              <a:rPr lang="en-US" dirty="0"/>
              <a:t>– too much raising agent added, cake tin was over-filled or too small, cake may have cooked too quickly (oven too hot, too near the top of oven);</a:t>
            </a:r>
          </a:p>
          <a:p>
            <a:r>
              <a:rPr lang="en-US" b="1" dirty="0"/>
              <a:t>the cake sank when it was baking </a:t>
            </a:r>
            <a:r>
              <a:rPr lang="en-US" dirty="0"/>
              <a:t>– too much raising agent, over-creamed fat and sugar, over-beaten mixture after adding the egg, under-baked or the oven on too low a temperature; </a:t>
            </a:r>
          </a:p>
          <a:p>
            <a:r>
              <a:rPr lang="en-US" b="1" dirty="0"/>
              <a:t>the top of the cake is speckled </a:t>
            </a:r>
            <a:r>
              <a:rPr lang="en-US" dirty="0"/>
              <a:t>- the use of too much sugar, or granulated sugar instead of caster sugar;</a:t>
            </a:r>
          </a:p>
          <a:p>
            <a:r>
              <a:rPr lang="en-US" b="1" dirty="0"/>
              <a:t>the cake is very dense </a:t>
            </a:r>
            <a:r>
              <a:rPr lang="en-US" dirty="0"/>
              <a:t>– there was not enough air beaten into the mixture, eggs added too quickly causing curdling, not enough raising agent. </a:t>
            </a:r>
          </a:p>
          <a:p>
            <a:pPr marL="0" indent="0">
              <a:buNone/>
            </a:pPr>
            <a:endParaRPr lang="en-US" dirty="0"/>
          </a:p>
          <a:p>
            <a:endParaRPr lang="en-US" dirty="0"/>
          </a:p>
          <a:p>
            <a:endParaRPr lang="en-US" dirty="0"/>
          </a:p>
          <a:p>
            <a:endParaRPr lang="en-GB" dirty="0"/>
          </a:p>
        </p:txBody>
      </p:sp>
      <p:pic>
        <p:nvPicPr>
          <p:cNvPr id="4" name="Picture 3"/>
          <p:cNvPicPr/>
          <p:nvPr/>
        </p:nvPicPr>
        <p:blipFill>
          <a:blip r:embed="rId2" cstate="email">
            <a:extLst>
              <a:ext uri="{28A0092B-C50C-407E-A947-70E740481C1C}">
                <a14:useLocalDpi xmlns:a14="http://schemas.microsoft.com/office/drawing/2010/main"/>
              </a:ext>
            </a:extLst>
          </a:blip>
          <a:srcRect/>
          <a:stretch>
            <a:fillRect/>
          </a:stretch>
        </p:blipFill>
        <p:spPr bwMode="auto">
          <a:xfrm>
            <a:off x="9763038" y="3075876"/>
            <a:ext cx="2252472" cy="1715579"/>
          </a:xfrm>
          <a:prstGeom prst="rect">
            <a:avLst/>
          </a:prstGeom>
          <a:noFill/>
          <a:ln>
            <a:noFill/>
          </a:ln>
        </p:spPr>
      </p:pic>
    </p:spTree>
    <p:extLst>
      <p:ext uri="{BB962C8B-B14F-4D97-AF65-F5344CB8AC3E}">
        <p14:creationId xmlns:p14="http://schemas.microsoft.com/office/powerpoint/2010/main" val="3812254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Why did it go wrong?</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900F4AE3-E925-ABA2-378A-533CDA9F124E}"/>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9274" y="1563798"/>
            <a:ext cx="9720000" cy="720000"/>
          </a:xfrm>
        </p:spPr>
        <p:txBody>
          <a:bodyPr/>
          <a:lstStyle/>
          <a:p>
            <a:r>
              <a:rPr lang="en-US"/>
              <a:t>Avoiding mistakes</a:t>
            </a:r>
            <a:endParaRPr lang="en-GB" dirty="0"/>
          </a:p>
        </p:txBody>
      </p:sp>
      <p:sp>
        <p:nvSpPr>
          <p:cNvPr id="3" name="Subtitle 2"/>
          <p:cNvSpPr>
            <a:spLocks noGrp="1"/>
          </p:cNvSpPr>
          <p:nvPr>
            <p:ph type="subTitle" idx="1"/>
          </p:nvPr>
        </p:nvSpPr>
        <p:spPr>
          <a:xfrm>
            <a:off x="1169276" y="2571092"/>
            <a:ext cx="8209616" cy="3600000"/>
          </a:xfrm>
        </p:spPr>
        <p:txBody>
          <a:bodyPr/>
          <a:lstStyle/>
          <a:p>
            <a:pPr marL="0" indent="0">
              <a:buNone/>
            </a:pPr>
            <a:r>
              <a:rPr lang="en-US" sz="2000" dirty="0"/>
              <a:t>Recipes provide the information needed to make a successful dish. </a:t>
            </a:r>
          </a:p>
          <a:p>
            <a:pPr marL="0" indent="0">
              <a:buNone/>
            </a:pPr>
            <a:r>
              <a:rPr lang="en-US" dirty="0"/>
              <a:t>Often they can be modified, but understanding the basic principles of the ingredients and method used is important. </a:t>
            </a:r>
          </a:p>
          <a:p>
            <a:pPr marL="0" indent="0">
              <a:buNone/>
            </a:pPr>
            <a:r>
              <a:rPr lang="en-US" sz="2000" dirty="0"/>
              <a:t>Before cooking, think about:</a:t>
            </a:r>
          </a:p>
          <a:p>
            <a:r>
              <a:rPr lang="en-US" dirty="0"/>
              <a:t>The ingredients and their function – why are they used?</a:t>
            </a:r>
          </a:p>
          <a:p>
            <a:r>
              <a:rPr lang="en-US" sz="2000" dirty="0"/>
              <a:t>How to weigh and measure accurately.</a:t>
            </a:r>
          </a:p>
          <a:p>
            <a:pPr marL="0" indent="0">
              <a:buNone/>
            </a:pPr>
            <a:endParaRPr lang="en-GB"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378892" y="1923798"/>
            <a:ext cx="2450592" cy="3675888"/>
          </a:xfrm>
          <a:prstGeom prst="rect">
            <a:avLst/>
          </a:prstGeom>
        </p:spPr>
      </p:pic>
    </p:spTree>
    <p:extLst>
      <p:ext uri="{BB962C8B-B14F-4D97-AF65-F5344CB8AC3E}">
        <p14:creationId xmlns:p14="http://schemas.microsoft.com/office/powerpoint/2010/main" val="145016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Why do things go wrong? </a:t>
            </a:r>
          </a:p>
        </p:txBody>
      </p:sp>
      <p:sp>
        <p:nvSpPr>
          <p:cNvPr id="3" name="Subtitle 2"/>
          <p:cNvSpPr>
            <a:spLocks noGrp="1"/>
          </p:cNvSpPr>
          <p:nvPr>
            <p:ph type="subTitle" idx="1"/>
          </p:nvPr>
        </p:nvSpPr>
        <p:spPr>
          <a:xfrm>
            <a:off x="1169276" y="2571092"/>
            <a:ext cx="8327062" cy="3600000"/>
          </a:xfrm>
        </p:spPr>
        <p:txBody>
          <a:bodyPr/>
          <a:lstStyle/>
          <a:p>
            <a:pPr marL="0" indent="0">
              <a:buNone/>
            </a:pPr>
            <a:r>
              <a:rPr lang="en-US" sz="2000" dirty="0"/>
              <a:t>When the dish does not turn out as expected this might be for a variety of reasons. </a:t>
            </a:r>
            <a:r>
              <a:rPr lang="en-US" dirty="0"/>
              <a:t>F</a:t>
            </a:r>
            <a:r>
              <a:rPr lang="en-US" sz="2000" dirty="0"/>
              <a:t>or example:</a:t>
            </a:r>
          </a:p>
          <a:p>
            <a:r>
              <a:rPr lang="en-US" dirty="0"/>
              <a:t>alternative ingredients were used that may not have the same functionality;</a:t>
            </a:r>
          </a:p>
          <a:p>
            <a:r>
              <a:rPr lang="en-US" dirty="0"/>
              <a:t>wrong weights and measures of ingredients were added</a:t>
            </a:r>
            <a:r>
              <a:rPr lang="en-US" sz="2000" dirty="0"/>
              <a:t>;</a:t>
            </a:r>
          </a:p>
          <a:p>
            <a:r>
              <a:rPr lang="en-US" dirty="0"/>
              <a:t>the method was not followed accurately;</a:t>
            </a:r>
          </a:p>
          <a:p>
            <a:r>
              <a:rPr lang="en-US" dirty="0"/>
              <a:t>t</a:t>
            </a:r>
            <a:r>
              <a:rPr lang="en-US" sz="2000" dirty="0"/>
              <a:t>he size of baking tins/containers were changed;</a:t>
            </a:r>
          </a:p>
          <a:p>
            <a:r>
              <a:rPr lang="en-US" dirty="0"/>
              <a:t>the oven temperature and/or cooking method were changed.</a:t>
            </a:r>
          </a:p>
          <a:p>
            <a:pPr marL="0" indent="0">
              <a:buNone/>
            </a:pPr>
            <a:endParaRPr lang="en-US" dirty="0"/>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69096" y="3150616"/>
            <a:ext cx="3188208" cy="2125472"/>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Why do things go wrong?</a:t>
            </a:r>
            <a:endParaRPr lang="en-GB" dirty="0"/>
          </a:p>
        </p:txBody>
      </p:sp>
      <p:sp>
        <p:nvSpPr>
          <p:cNvPr id="3" name="Subtitle 2"/>
          <p:cNvSpPr>
            <a:spLocks noGrp="1"/>
          </p:cNvSpPr>
          <p:nvPr>
            <p:ph type="subTitle" idx="1"/>
          </p:nvPr>
        </p:nvSpPr>
        <p:spPr>
          <a:xfrm>
            <a:off x="1169274" y="2205332"/>
            <a:ext cx="7819276" cy="3600000"/>
          </a:xfrm>
        </p:spPr>
        <p:txBody>
          <a:bodyPr/>
          <a:lstStyle/>
          <a:p>
            <a:pPr marL="0" indent="0">
              <a:buNone/>
            </a:pPr>
            <a:r>
              <a:rPr lang="en-US" dirty="0"/>
              <a:t>It is important to be aware of what could go wrong when making recipes such as bread, pastry and cakes.  However, other dishes such as curries, risotto, stews and stir-fry recipes can also be unsuccessful due to:</a:t>
            </a:r>
          </a:p>
          <a:p>
            <a:r>
              <a:rPr lang="en-US" dirty="0"/>
              <a:t>too much seasoning, e.g. curry powder or salt, making a dish unpalatable;</a:t>
            </a:r>
          </a:p>
          <a:p>
            <a:r>
              <a:rPr lang="en-US" dirty="0"/>
              <a:t>too little seasoning, making the dish bland and uninteresting;</a:t>
            </a:r>
          </a:p>
          <a:p>
            <a:r>
              <a:rPr lang="en-US" dirty="0"/>
              <a:t>poor temperature control, e.g. risotto rice sticking to the bottom of the saucepan and burning;</a:t>
            </a:r>
          </a:p>
          <a:p>
            <a:r>
              <a:rPr lang="en-US" dirty="0"/>
              <a:t>not cooking for long enough, e.g. tough meat in stews or casseroles;</a:t>
            </a:r>
          </a:p>
          <a:p>
            <a:r>
              <a:rPr lang="en-US" dirty="0"/>
              <a:t>cooking for too long, e.g. soft vegetables in a stir-fry.</a:t>
            </a:r>
          </a:p>
          <a:p>
            <a:pPr marL="0" indent="0">
              <a:buNone/>
            </a:pPr>
            <a:r>
              <a:rPr lang="en-US" dirty="0"/>
              <a:t>What other examples can you identify?</a:t>
            </a:r>
          </a:p>
          <a:p>
            <a:endParaRPr lang="en-US" dirty="0"/>
          </a:p>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69680" y="1908824"/>
            <a:ext cx="3048000" cy="2033016"/>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869680" y="4068824"/>
            <a:ext cx="3048000" cy="2033016"/>
          </a:xfrm>
          <a:prstGeom prst="rect">
            <a:avLst/>
          </a:prstGeom>
        </p:spPr>
      </p:pic>
    </p:spTree>
    <p:extLst>
      <p:ext uri="{BB962C8B-B14F-4D97-AF65-F5344CB8AC3E}">
        <p14:creationId xmlns:p14="http://schemas.microsoft.com/office/powerpoint/2010/main" val="4114063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38755-02C2-401E-92D4-1772988F84A2}"/>
              </a:ext>
            </a:extLst>
          </p:cNvPr>
          <p:cNvSpPr>
            <a:spLocks noGrp="1"/>
          </p:cNvSpPr>
          <p:nvPr>
            <p:ph type="ctrTitle"/>
          </p:nvPr>
        </p:nvSpPr>
        <p:spPr/>
        <p:txBody>
          <a:bodyPr/>
          <a:lstStyle/>
          <a:p>
            <a:r>
              <a:rPr lang="en-US" dirty="0"/>
              <a:t>Bread making </a:t>
            </a:r>
            <a:endParaRPr lang="en-GB" dirty="0"/>
          </a:p>
        </p:txBody>
      </p:sp>
      <p:sp>
        <p:nvSpPr>
          <p:cNvPr id="3" name="Subtitle 2">
            <a:extLst>
              <a:ext uri="{FF2B5EF4-FFF2-40B4-BE49-F238E27FC236}">
                <a16:creationId xmlns:a16="http://schemas.microsoft.com/office/drawing/2014/main" id="{43ED6EB4-B7DE-4EBE-AC95-2B132C4BE1E0}"/>
              </a:ext>
            </a:extLst>
          </p:cNvPr>
          <p:cNvSpPr>
            <a:spLocks noGrp="1"/>
          </p:cNvSpPr>
          <p:nvPr>
            <p:ph type="subTitle" idx="1"/>
          </p:nvPr>
        </p:nvSpPr>
        <p:spPr>
          <a:xfrm>
            <a:off x="1169276" y="2571092"/>
            <a:ext cx="6978027" cy="3600000"/>
          </a:xfrm>
        </p:spPr>
        <p:txBody>
          <a:bodyPr/>
          <a:lstStyle/>
          <a:p>
            <a:pPr marL="0" indent="0">
              <a:buNone/>
            </a:pPr>
            <a:r>
              <a:rPr lang="en-US" dirty="0"/>
              <a:t>There are certain characteristics that are associated with a good quality bread. It should have:</a:t>
            </a:r>
          </a:p>
          <a:p>
            <a:r>
              <a:rPr lang="en-US" dirty="0"/>
              <a:t>a uniform, golden-brown crust (some breads, such as wholemeal, will have a different finished colour);</a:t>
            </a:r>
          </a:p>
          <a:p>
            <a:r>
              <a:rPr lang="en-US" dirty="0"/>
              <a:t>a well-risen appearance, without being overinflated;</a:t>
            </a:r>
          </a:p>
          <a:p>
            <a:r>
              <a:rPr lang="en-GB" dirty="0"/>
              <a:t>a light texture and a soft, tender crumb;</a:t>
            </a:r>
          </a:p>
          <a:p>
            <a:r>
              <a:rPr lang="en-GB" dirty="0"/>
              <a:t>a moist mouthfeel;</a:t>
            </a:r>
          </a:p>
          <a:p>
            <a:r>
              <a:rPr lang="en-GB" dirty="0"/>
              <a:t>a ‘nutty’ flavour, without the taste of yeast.</a:t>
            </a:r>
          </a:p>
          <a:p>
            <a:endParaRPr lang="en-GB" dirty="0"/>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21040" y="2485643"/>
            <a:ext cx="3651504" cy="2435553"/>
          </a:xfrm>
          <a:prstGeom prst="rect">
            <a:avLst/>
          </a:prstGeom>
        </p:spPr>
      </p:pic>
    </p:spTree>
    <p:extLst>
      <p:ext uri="{BB962C8B-B14F-4D97-AF65-F5344CB8AC3E}">
        <p14:creationId xmlns:p14="http://schemas.microsoft.com/office/powerpoint/2010/main" val="3588526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FF39B-C289-4A4D-BC58-994871DB9C33}"/>
              </a:ext>
            </a:extLst>
          </p:cNvPr>
          <p:cNvSpPr>
            <a:spLocks noGrp="1"/>
          </p:cNvSpPr>
          <p:nvPr>
            <p:ph type="ctrTitle"/>
          </p:nvPr>
        </p:nvSpPr>
        <p:spPr/>
        <p:txBody>
          <a:bodyPr/>
          <a:lstStyle/>
          <a:p>
            <a:r>
              <a:rPr lang="en-US" dirty="0"/>
              <a:t>Bread making – what went wrong?</a:t>
            </a:r>
            <a:endParaRPr lang="en-GB" dirty="0"/>
          </a:p>
        </p:txBody>
      </p:sp>
      <p:sp>
        <p:nvSpPr>
          <p:cNvPr id="3" name="Subtitle 2">
            <a:extLst>
              <a:ext uri="{FF2B5EF4-FFF2-40B4-BE49-F238E27FC236}">
                <a16:creationId xmlns:a16="http://schemas.microsoft.com/office/drawing/2014/main" id="{C5B5C696-564F-421D-A509-D4588382658D}"/>
              </a:ext>
            </a:extLst>
          </p:cNvPr>
          <p:cNvSpPr>
            <a:spLocks noGrp="1"/>
          </p:cNvSpPr>
          <p:nvPr>
            <p:ph type="subTitle" idx="1"/>
          </p:nvPr>
        </p:nvSpPr>
        <p:spPr>
          <a:xfrm>
            <a:off x="1169276" y="2571092"/>
            <a:ext cx="8066164" cy="3600000"/>
          </a:xfrm>
        </p:spPr>
        <p:txBody>
          <a:bodyPr/>
          <a:lstStyle/>
          <a:p>
            <a:pPr marL="0" indent="0">
              <a:buNone/>
            </a:pPr>
            <a:r>
              <a:rPr lang="en-US" dirty="0"/>
              <a:t>The use of different ingredients, incorrect method or handling and cooking temperatures can all affect the final loaf. </a:t>
            </a:r>
          </a:p>
          <a:p>
            <a:pPr marL="0" indent="0">
              <a:buNone/>
            </a:pPr>
            <a:r>
              <a:rPr lang="en-US" dirty="0"/>
              <a:t>Some common problems are: </a:t>
            </a:r>
          </a:p>
          <a:p>
            <a:r>
              <a:rPr lang="en-US" b="1" dirty="0"/>
              <a:t>the bread has a coarse, open texture </a:t>
            </a:r>
            <a:r>
              <a:rPr lang="en-US" dirty="0"/>
              <a:t>- the dough could have been too wet, over-proved or the oven temperature was not high enough;</a:t>
            </a:r>
          </a:p>
          <a:p>
            <a:r>
              <a:rPr lang="en-US" b="1" dirty="0"/>
              <a:t>the bread tastes sour and yeasty </a:t>
            </a:r>
            <a:r>
              <a:rPr lang="en-US" dirty="0"/>
              <a:t>- too much yeast was used;</a:t>
            </a:r>
          </a:p>
          <a:p>
            <a:r>
              <a:rPr lang="en-US" b="1" dirty="0"/>
              <a:t>the bread has a dense, heavy texture </a:t>
            </a:r>
            <a:r>
              <a:rPr lang="en-US" dirty="0"/>
              <a:t>– could be a number of reasons: the flour could have too low a protein (gluten) content, too much salt in the recipe, it was not kneaded enough, not left to prove for long enough, the yeast was destroyed by leaving the dough to rise in a place that was too hot.</a:t>
            </a:r>
          </a:p>
          <a:p>
            <a:endParaRPr lang="en-US" dirty="0"/>
          </a:p>
          <a:p>
            <a:pPr marL="0" indent="0">
              <a:buNone/>
            </a:pPr>
            <a:endParaRPr lang="en-US" dirty="0"/>
          </a:p>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381744" y="4371092"/>
            <a:ext cx="2609088" cy="1732434"/>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27792" y="1923798"/>
            <a:ext cx="2663040" cy="1880106"/>
          </a:xfrm>
          <a:prstGeom prst="rect">
            <a:avLst/>
          </a:prstGeom>
        </p:spPr>
      </p:pic>
    </p:spTree>
    <p:extLst>
      <p:ext uri="{BB962C8B-B14F-4D97-AF65-F5344CB8AC3E}">
        <p14:creationId xmlns:p14="http://schemas.microsoft.com/office/powerpoint/2010/main" val="2922381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F877-5258-4BB8-A67D-1E44A7F3CAD8}"/>
              </a:ext>
            </a:extLst>
          </p:cNvPr>
          <p:cNvSpPr>
            <a:spLocks noGrp="1"/>
          </p:cNvSpPr>
          <p:nvPr>
            <p:ph type="ctrTitle"/>
          </p:nvPr>
        </p:nvSpPr>
        <p:spPr/>
        <p:txBody>
          <a:bodyPr/>
          <a:lstStyle/>
          <a:p>
            <a:r>
              <a:rPr lang="en-US" dirty="0"/>
              <a:t>Bread making – what went wrong?</a:t>
            </a:r>
            <a:endParaRPr lang="en-GB" dirty="0"/>
          </a:p>
        </p:txBody>
      </p:sp>
      <p:sp>
        <p:nvSpPr>
          <p:cNvPr id="3" name="Subtitle 2">
            <a:extLst>
              <a:ext uri="{FF2B5EF4-FFF2-40B4-BE49-F238E27FC236}">
                <a16:creationId xmlns:a16="http://schemas.microsoft.com/office/drawing/2014/main" id="{8360E5A7-AA2A-47C7-AB09-DA1935AC75B6}"/>
              </a:ext>
            </a:extLst>
          </p:cNvPr>
          <p:cNvSpPr>
            <a:spLocks noGrp="1"/>
          </p:cNvSpPr>
          <p:nvPr>
            <p:ph type="subTitle" idx="1"/>
          </p:nvPr>
        </p:nvSpPr>
        <p:spPr>
          <a:xfrm>
            <a:off x="1169277" y="2571092"/>
            <a:ext cx="7539294" cy="3600000"/>
          </a:xfrm>
        </p:spPr>
        <p:txBody>
          <a:bodyPr/>
          <a:lstStyle/>
          <a:p>
            <a:r>
              <a:rPr lang="en-US" b="1" dirty="0"/>
              <a:t>The dough collapsed when put in the oven </a:t>
            </a:r>
            <a:r>
              <a:rPr lang="en-US" dirty="0"/>
              <a:t>- the dough was over-proved.</a:t>
            </a:r>
          </a:p>
          <a:p>
            <a:r>
              <a:rPr lang="en-US" b="1" dirty="0"/>
              <a:t>The crust has broken away from the loaf </a:t>
            </a:r>
            <a:r>
              <a:rPr lang="en-US" dirty="0"/>
              <a:t>– this is sometimes called a ‘flying crust’. It is most likely caused by under proving.</a:t>
            </a:r>
          </a:p>
          <a:p>
            <a:r>
              <a:rPr lang="en-US" b="1" dirty="0"/>
              <a:t>The bread is holey </a:t>
            </a:r>
            <a:r>
              <a:rPr lang="en-US" dirty="0"/>
              <a:t>- an uneven texture with large holes can be caused when the dough is not knocked back properly, or the dough has been left uncovered during rising. It can also be the result of over-proving, when too much gas is produced.</a:t>
            </a:r>
          </a:p>
          <a:p>
            <a:endParaRPr lang="en-US" dirty="0"/>
          </a:p>
          <a:p>
            <a:endParaRPr lang="en-GB" dirty="0"/>
          </a:p>
        </p:txBody>
      </p:sp>
      <p:pic>
        <p:nvPicPr>
          <p:cNvPr id="5" name="Picture 4">
            <a:extLst>
              <a:ext uri="{FF2B5EF4-FFF2-40B4-BE49-F238E27FC236}">
                <a16:creationId xmlns:a16="http://schemas.microsoft.com/office/drawing/2014/main" id="{A2226746-A1EA-4D45-BCB8-988730933F7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56615" y="2742740"/>
            <a:ext cx="2764427" cy="2089907"/>
          </a:xfrm>
          <a:prstGeom prst="rect">
            <a:avLst/>
          </a:prstGeom>
        </p:spPr>
      </p:pic>
    </p:spTree>
    <p:extLst>
      <p:ext uri="{BB962C8B-B14F-4D97-AF65-F5344CB8AC3E}">
        <p14:creationId xmlns:p14="http://schemas.microsoft.com/office/powerpoint/2010/main" val="1040710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2BAED-A9A8-4E42-810B-3162BF6989B4}"/>
              </a:ext>
            </a:extLst>
          </p:cNvPr>
          <p:cNvSpPr>
            <a:spLocks noGrp="1"/>
          </p:cNvSpPr>
          <p:nvPr>
            <p:ph type="ctrTitle"/>
          </p:nvPr>
        </p:nvSpPr>
        <p:spPr/>
        <p:txBody>
          <a:bodyPr/>
          <a:lstStyle/>
          <a:p>
            <a:r>
              <a:rPr lang="en-US" dirty="0"/>
              <a:t>Pastry making</a:t>
            </a:r>
            <a:endParaRPr lang="en-GB" dirty="0"/>
          </a:p>
        </p:txBody>
      </p:sp>
      <p:sp>
        <p:nvSpPr>
          <p:cNvPr id="3" name="Subtitle 2">
            <a:extLst>
              <a:ext uri="{FF2B5EF4-FFF2-40B4-BE49-F238E27FC236}">
                <a16:creationId xmlns:a16="http://schemas.microsoft.com/office/drawing/2014/main" id="{7E84829B-F006-45CD-BB3F-9EC702BC2F61}"/>
              </a:ext>
            </a:extLst>
          </p:cNvPr>
          <p:cNvSpPr>
            <a:spLocks noGrp="1"/>
          </p:cNvSpPr>
          <p:nvPr>
            <p:ph type="subTitle" idx="1"/>
          </p:nvPr>
        </p:nvSpPr>
        <p:spPr>
          <a:xfrm>
            <a:off x="1169275" y="2571092"/>
            <a:ext cx="9141673" cy="3600000"/>
          </a:xfrm>
        </p:spPr>
        <p:txBody>
          <a:bodyPr/>
          <a:lstStyle/>
          <a:p>
            <a:pPr marL="0" indent="0">
              <a:buNone/>
            </a:pPr>
            <a:r>
              <a:rPr lang="en-US" dirty="0"/>
              <a:t>There are different types of pastry with different characteristics, e.g. shortcrust, flaky, rough puff. Good quality pastry should have:</a:t>
            </a:r>
          </a:p>
          <a:p>
            <a:r>
              <a:rPr lang="en-US" dirty="0"/>
              <a:t>an even, light golden-brown colour;</a:t>
            </a:r>
          </a:p>
          <a:p>
            <a:r>
              <a:rPr lang="en-US" dirty="0"/>
              <a:t>crispness (not soggy or doughy);</a:t>
            </a:r>
          </a:p>
          <a:p>
            <a:r>
              <a:rPr lang="en-US" dirty="0"/>
              <a:t>a short, tender, crumbly or flaky texture;</a:t>
            </a:r>
          </a:p>
          <a:p>
            <a:r>
              <a:rPr lang="en-US" dirty="0"/>
              <a:t>a good flavour.</a:t>
            </a:r>
          </a:p>
          <a:p>
            <a:pPr marL="0" indent="0">
              <a:buNone/>
            </a:pPr>
            <a:endParaRPr lang="en-US" dirty="0"/>
          </a:p>
          <a:p>
            <a:endParaRPr lang="en-US" dirty="0"/>
          </a:p>
          <a:p>
            <a:endParaRPr lang="en-US" dirty="0"/>
          </a:p>
          <a:p>
            <a:endParaRPr lang="en-US" dirty="0"/>
          </a:p>
          <a:p>
            <a:endParaRPr lang="en-US" dirty="0"/>
          </a:p>
          <a:p>
            <a:endParaRPr lang="en-US" dirty="0"/>
          </a:p>
          <a:p>
            <a:pPr marL="0" indent="0">
              <a:buNone/>
            </a:pPr>
            <a:endParaRPr lang="en-US" dirty="0"/>
          </a:p>
          <a:p>
            <a:pPr marL="0" indent="0">
              <a:buNone/>
            </a:pPr>
            <a:endParaRPr lang="en-GB" dirty="0"/>
          </a:p>
        </p:txBody>
      </p:sp>
      <p:pic>
        <p:nvPicPr>
          <p:cNvPr id="4" name="Picture 3">
            <a:extLst>
              <a:ext uri="{FF2B5EF4-FFF2-40B4-BE49-F238E27FC236}">
                <a16:creationId xmlns:a16="http://schemas.microsoft.com/office/drawing/2014/main" id="{412EA918-0775-4C52-8239-9340F2CC8BE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48847" y="3354504"/>
            <a:ext cx="3330484" cy="2224763"/>
          </a:xfrm>
          <a:prstGeom prst="rect">
            <a:avLst/>
          </a:prstGeom>
        </p:spPr>
      </p:pic>
    </p:spTree>
    <p:extLst>
      <p:ext uri="{BB962C8B-B14F-4D97-AF65-F5344CB8AC3E}">
        <p14:creationId xmlns:p14="http://schemas.microsoft.com/office/powerpoint/2010/main" val="1069103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FADAE-DF5F-4A19-8C7E-E08B6FE2A05A}"/>
              </a:ext>
            </a:extLst>
          </p:cNvPr>
          <p:cNvSpPr>
            <a:spLocks noGrp="1"/>
          </p:cNvSpPr>
          <p:nvPr>
            <p:ph type="ctrTitle"/>
          </p:nvPr>
        </p:nvSpPr>
        <p:spPr/>
        <p:txBody>
          <a:bodyPr/>
          <a:lstStyle/>
          <a:p>
            <a:r>
              <a:rPr lang="en-US" dirty="0"/>
              <a:t>Pastry making – what went wrong?</a:t>
            </a:r>
            <a:endParaRPr lang="en-GB" dirty="0"/>
          </a:p>
        </p:txBody>
      </p:sp>
      <p:sp>
        <p:nvSpPr>
          <p:cNvPr id="3" name="Subtitle 2">
            <a:extLst>
              <a:ext uri="{FF2B5EF4-FFF2-40B4-BE49-F238E27FC236}">
                <a16:creationId xmlns:a16="http://schemas.microsoft.com/office/drawing/2014/main" id="{FF0CEA83-E141-457F-AA3D-ED994185630C}"/>
              </a:ext>
            </a:extLst>
          </p:cNvPr>
          <p:cNvSpPr>
            <a:spLocks noGrp="1"/>
          </p:cNvSpPr>
          <p:nvPr>
            <p:ph type="subTitle" idx="1"/>
          </p:nvPr>
        </p:nvSpPr>
        <p:spPr/>
        <p:txBody>
          <a:bodyPr/>
          <a:lstStyle/>
          <a:p>
            <a:pPr marL="0" indent="0">
              <a:buNone/>
            </a:pPr>
            <a:r>
              <a:rPr lang="en-US" dirty="0"/>
              <a:t>The use of different ingredients, modified weights of ingredients, incorrect method or poor handling, and cooking temperatures can all affect the final pastry.</a:t>
            </a:r>
          </a:p>
          <a:p>
            <a:pPr marL="0" indent="0">
              <a:buNone/>
            </a:pPr>
            <a:r>
              <a:rPr lang="en-US" dirty="0"/>
              <a:t>Common problems include:</a:t>
            </a:r>
          </a:p>
          <a:p>
            <a:r>
              <a:rPr lang="en-US" b="1" dirty="0"/>
              <a:t>the pastry is very hard </a:t>
            </a:r>
            <a:r>
              <a:rPr lang="en-US" dirty="0"/>
              <a:t>- not enough fat used or the fat hasn’t been mixed into the pastry well enough. The pastry may have been too wet or over handled;</a:t>
            </a:r>
          </a:p>
          <a:p>
            <a:r>
              <a:rPr lang="en-US" b="1" dirty="0"/>
              <a:t>the pastry is very crumbly </a:t>
            </a:r>
            <a:r>
              <a:rPr lang="en-US" dirty="0"/>
              <a:t>- too much fat used or the pastry was over mixed. The pastry may be too dry and may not contain enough liquid to properly bind the fat and flour;</a:t>
            </a:r>
          </a:p>
          <a:p>
            <a:r>
              <a:rPr lang="en-US" b="1" dirty="0"/>
              <a:t>the pastry shrunk when baked </a:t>
            </a:r>
            <a:r>
              <a:rPr lang="en-US" dirty="0"/>
              <a:t>- the pastry may have been overstretched when it was rolled out. It needs time to rest before rolling and baking. </a:t>
            </a:r>
          </a:p>
          <a:p>
            <a:endParaRPr lang="en-US" dirty="0"/>
          </a:p>
          <a:p>
            <a:endParaRPr lang="en-US" dirty="0"/>
          </a:p>
          <a:p>
            <a:endParaRPr lang="en-US" dirty="0"/>
          </a:p>
          <a:p>
            <a:endParaRPr lang="en-US" dirty="0"/>
          </a:p>
          <a:p>
            <a:pPr marL="0" indent="0">
              <a:buNone/>
            </a:pPr>
            <a:endParaRPr lang="en-GB" dirty="0"/>
          </a:p>
        </p:txBody>
      </p:sp>
    </p:spTree>
    <p:extLst>
      <p:ext uri="{BB962C8B-B14F-4D97-AF65-F5344CB8AC3E}">
        <p14:creationId xmlns:p14="http://schemas.microsoft.com/office/powerpoint/2010/main" val="2103052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6294FE-FEF2-4C44-9118-A5E4BB8A1692}">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8EE08091-E88B-4E6A-85E1-AF90512C698E}">
  <ds:schemaRefs>
    <ds:schemaRef ds:uri="http://schemas.microsoft.com/sharepoint/v3/contenttype/forms"/>
  </ds:schemaRefs>
</ds:datastoreItem>
</file>

<file path=customXml/itemProps3.xml><?xml version="1.0" encoding="utf-8"?>
<ds:datastoreItem xmlns:ds="http://schemas.openxmlformats.org/officeDocument/2006/customXml" ds:itemID="{CB3B696D-7E4D-4A71-81B9-D3284351CC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1437</Words>
  <Application>Microsoft Office PowerPoint</Application>
  <PresentationFormat>Widescreen</PresentationFormat>
  <Paragraphs>119</Paragraphs>
  <Slides>17</Slides>
  <Notes>0</Notes>
  <HiddenSlides>0</HiddenSlides>
  <MMClips>0</MMClips>
  <ScaleCrop>false</ScaleCrop>
  <HeadingPairs>
    <vt:vector size="6" baseType="variant">
      <vt:variant>
        <vt:lpstr>Fonts Used</vt:lpstr>
      </vt:variant>
      <vt:variant>
        <vt:i4>1</vt:i4>
      </vt:variant>
      <vt:variant>
        <vt:lpstr>Theme</vt:lpstr>
      </vt:variant>
      <vt:variant>
        <vt:i4>5</vt:i4>
      </vt:variant>
      <vt:variant>
        <vt:lpstr>Slide Titles</vt:lpstr>
      </vt:variant>
      <vt:variant>
        <vt:i4>17</vt:i4>
      </vt:variant>
    </vt:vector>
  </HeadingPairs>
  <TitlesOfParts>
    <vt:vector size="23" baseType="lpstr">
      <vt:lpstr>Arial</vt:lpstr>
      <vt:lpstr>Office Theme</vt:lpstr>
      <vt:lpstr>Custom Design</vt:lpstr>
      <vt:lpstr>1_Custom Design</vt:lpstr>
      <vt:lpstr>3_Custom Design</vt:lpstr>
      <vt:lpstr>2_Custom Design</vt:lpstr>
      <vt:lpstr>Why did it go wrong? </vt:lpstr>
      <vt:lpstr>Avoiding mistakes</vt:lpstr>
      <vt:lpstr>Why do things go wrong? </vt:lpstr>
      <vt:lpstr>Why do things go wrong?</vt:lpstr>
      <vt:lpstr>Bread making </vt:lpstr>
      <vt:lpstr>Bread making – what went wrong?</vt:lpstr>
      <vt:lpstr>Bread making – what went wrong?</vt:lpstr>
      <vt:lpstr>Pastry making</vt:lpstr>
      <vt:lpstr>Pastry making – what went wrong?</vt:lpstr>
      <vt:lpstr>Successful pastry making</vt:lpstr>
      <vt:lpstr>Sauce making</vt:lpstr>
      <vt:lpstr>Roux sauces</vt:lpstr>
      <vt:lpstr>Sauce making – what went wrong? </vt:lpstr>
      <vt:lpstr>Cake making</vt:lpstr>
      <vt:lpstr>Cake making</vt:lpstr>
      <vt:lpstr>Cake making - what went wrong?</vt:lpstr>
      <vt:lpstr>Why did it go wrong?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69</cp:revision>
  <dcterms:created xsi:type="dcterms:W3CDTF">2018-10-10T09:22:08Z</dcterms:created>
  <dcterms:modified xsi:type="dcterms:W3CDTF">2024-08-30T08:16:32Z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