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4D9"/>
    <a:srgbClr val="B8B8D1"/>
    <a:srgbClr val="263B83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95E721-C930-4C8C-9F9C-7A44C2FD5B46}" v="2" dt="2024-05-23T10:57:48.5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75" y="14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Relationship Id="rId27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3495E721-C930-4C8C-9F9C-7A44C2FD5B46}"/>
    <pc:docChg chg="modSld modMainMaster">
      <pc:chgData name="Alexander White" userId="3da70261-e0e7-408d-aace-eb577feade9e" providerId="ADAL" clId="{3495E721-C930-4C8C-9F9C-7A44C2FD5B46}" dt="2024-05-23T10:57:51.876" v="19" actId="14100"/>
      <pc:docMkLst>
        <pc:docMk/>
      </pc:docMkLst>
      <pc:sldChg chg="addSp modSp">
        <pc:chgData name="Alexander White" userId="3da70261-e0e7-408d-aace-eb577feade9e" providerId="ADAL" clId="{3495E721-C930-4C8C-9F9C-7A44C2FD5B46}" dt="2024-05-21T08:20:03.097" v="0"/>
        <pc:sldMkLst>
          <pc:docMk/>
          <pc:sldMk cId="1219004254" sldId="261"/>
        </pc:sldMkLst>
        <pc:spChg chg="add mod">
          <ac:chgData name="Alexander White" userId="3da70261-e0e7-408d-aace-eb577feade9e" providerId="ADAL" clId="{3495E721-C930-4C8C-9F9C-7A44C2FD5B46}" dt="2024-05-21T08:20:03.097" v="0"/>
          <ac:spMkLst>
            <pc:docMk/>
            <pc:sldMk cId="1219004254" sldId="261"/>
            <ac:spMk id="4" creationId="{4882C1FB-E223-60A9-EE67-5864F1A007C8}"/>
          </ac:spMkLst>
        </pc:spChg>
      </pc:sldChg>
      <pc:sldChg chg="modSp mod">
        <pc:chgData name="Alexander White" userId="3da70261-e0e7-408d-aace-eb577feade9e" providerId="ADAL" clId="{3495E721-C930-4C8C-9F9C-7A44C2FD5B46}" dt="2024-05-21T08:20:33.666" v="17" actId="14100"/>
        <pc:sldMkLst>
          <pc:docMk/>
          <pc:sldMk cId="2875905725" sldId="264"/>
        </pc:sldMkLst>
        <pc:spChg chg="mod">
          <ac:chgData name="Alexander White" userId="3da70261-e0e7-408d-aace-eb577feade9e" providerId="ADAL" clId="{3495E721-C930-4C8C-9F9C-7A44C2FD5B46}" dt="2024-05-21T08:20:33.666" v="17" actId="14100"/>
          <ac:spMkLst>
            <pc:docMk/>
            <pc:sldMk cId="2875905725" sldId="264"/>
            <ac:spMk id="3" creationId="{00000000-0000-0000-0000-000000000000}"/>
          </ac:spMkLst>
        </pc:spChg>
      </pc:sldChg>
      <pc:sldChg chg="addSp modSp mod">
        <pc:chgData name="Alexander White" userId="3da70261-e0e7-408d-aace-eb577feade9e" providerId="ADAL" clId="{3495E721-C930-4C8C-9F9C-7A44C2FD5B46}" dt="2024-05-23T10:57:51.876" v="19" actId="14100"/>
        <pc:sldMkLst>
          <pc:docMk/>
          <pc:sldMk cId="2875905725" sldId="272"/>
        </pc:sldMkLst>
        <pc:spChg chg="mod">
          <ac:chgData name="Alexander White" userId="3da70261-e0e7-408d-aace-eb577feade9e" providerId="ADAL" clId="{3495E721-C930-4C8C-9F9C-7A44C2FD5B46}" dt="2024-05-23T10:57:51.876" v="19" actId="14100"/>
          <ac:spMkLst>
            <pc:docMk/>
            <pc:sldMk cId="2875905725" sldId="272"/>
            <ac:spMk id="3" creationId="{00000000-0000-0000-0000-000000000000}"/>
          </ac:spMkLst>
        </pc:spChg>
        <pc:picChg chg="add mod">
          <ac:chgData name="Alexander White" userId="3da70261-e0e7-408d-aace-eb577feade9e" providerId="ADAL" clId="{3495E721-C930-4C8C-9F9C-7A44C2FD5B46}" dt="2024-05-23T10:57:48.503" v="18"/>
          <ac:picMkLst>
            <pc:docMk/>
            <pc:sldMk cId="2875905725" sldId="272"/>
            <ac:picMk id="4" creationId="{3B823764-742D-00BA-099B-44F68BEF19D1}"/>
          </ac:picMkLst>
        </pc:picChg>
      </pc:sldChg>
      <pc:sldMasterChg chg="modSp mod">
        <pc:chgData name="Alexander White" userId="3da70261-e0e7-408d-aace-eb577feade9e" providerId="ADAL" clId="{3495E721-C930-4C8C-9F9C-7A44C2FD5B46}" dt="2024-05-21T08:20:10.781" v="4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3495E721-C930-4C8C-9F9C-7A44C2FD5B46}" dt="2024-05-21T08:20:10.781" v="4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3495E721-C930-4C8C-9F9C-7A44C2FD5B46}" dt="2024-05-21T08:20:15.284" v="8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3495E721-C930-4C8C-9F9C-7A44C2FD5B46}" dt="2024-05-21T08:20:15.284" v="8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3495E721-C930-4C8C-9F9C-7A44C2FD5B46}" dt="2024-05-21T08:20:19.380" v="12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3495E721-C930-4C8C-9F9C-7A44C2FD5B46}" dt="2024-05-21T08:20:19.380" v="12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3495E721-C930-4C8C-9F9C-7A44C2FD5B46}" dt="2024-05-21T08:20:23.398" v="16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3495E721-C930-4C8C-9F9C-7A44C2FD5B46}" dt="2024-05-21T08:20:23.398" v="16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Umami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Umami around the world</a:t>
            </a:r>
          </a:p>
        </p:txBody>
      </p:sp>
      <p:pic>
        <p:nvPicPr>
          <p:cNvPr id="5" name="Picture 4" descr="umami world map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69273" y="2892829"/>
            <a:ext cx="6039601" cy="3680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umami world map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998423" y="2187957"/>
            <a:ext cx="8113222" cy="1101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5905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Familiar foods with a umami taste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en-GB" altLang="en-US" sz="2000" dirty="0"/>
              <a:t>These are foods which all have an umami taste: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dirty="0"/>
              <a:t> tomatoes;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dirty="0"/>
              <a:t> cured pork, e.g. ham, sausage, bacon;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dirty="0"/>
              <a:t> cheddar cheese;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dirty="0"/>
              <a:t> parmesan;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dirty="0"/>
              <a:t> meat, e.g. beef;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dirty="0"/>
              <a:t> anchovies;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dirty="0"/>
              <a:t> yeast extract.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46274" y="2017984"/>
            <a:ext cx="2286000" cy="3048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50524" y="4297948"/>
            <a:ext cx="3152702" cy="2102852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75905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Cooking and umami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054562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Several chefs around the world feature the umami taste in their cooking.</a:t>
            </a:r>
          </a:p>
          <a:p>
            <a:pPr marL="0" indent="0">
              <a:buNone/>
            </a:pPr>
            <a:r>
              <a:rPr lang="en-GB" sz="2000" dirty="0"/>
              <a:t>In the UK, Heston Blumenthal uses umami-rich Japanese ingredients in Western style preparation in order to deliver a umami hit. Other chefs include Claude Bosi and Sat Bains.</a:t>
            </a:r>
          </a:p>
          <a:p>
            <a:pPr marL="0" indent="0">
              <a:buNone/>
            </a:pPr>
            <a:r>
              <a:rPr lang="en-GB" sz="2000" dirty="0"/>
              <a:t>However, the umami taste can be delivered using familiar foods, such as yeast extract, Parmesan cheese, ketchup and tomatoes.</a:t>
            </a:r>
          </a:p>
          <a:p>
            <a:pPr marL="0" indent="0">
              <a:buNone/>
            </a:pPr>
            <a:r>
              <a:rPr lang="en-GB" sz="2000" dirty="0"/>
              <a:t>An umami-rich food is pizza – featuring tomatoes, Parmesan cheese and anchovies.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62061" y="3200977"/>
            <a:ext cx="3506093" cy="3220511"/>
          </a:xfrm>
          <a:prstGeom prst="rect">
            <a:avLst/>
          </a:prstGeom>
          <a:ln w="127000" cap="sq">
            <a:noFill/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75905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554715" cy="3600000"/>
          </a:xfrm>
        </p:spPr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sz="2000" dirty="0"/>
              <a:t>Umami is the 5</a:t>
            </a:r>
            <a:r>
              <a:rPr lang="en-GB" altLang="en-US" sz="2000" baseline="30000" dirty="0"/>
              <a:t>th</a:t>
            </a:r>
            <a:r>
              <a:rPr lang="en-GB" altLang="en-US" sz="2000" dirty="0"/>
              <a:t> taste – it imparts a savoury flavour.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sz="2000" dirty="0"/>
              <a:t>Umami was discovered by Dr </a:t>
            </a:r>
            <a:r>
              <a:rPr lang="en-GB" altLang="en-US" sz="2000" dirty="0" err="1"/>
              <a:t>Kikunae</a:t>
            </a:r>
            <a:r>
              <a:rPr lang="en-GB" altLang="en-US" sz="2000" dirty="0"/>
              <a:t> Ikeda, from Tokyo Imperial University, Japan, in 1908.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sz="2000" dirty="0"/>
              <a:t>Umami tasting foods are found throughout the world.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823764-742D-00BA-099B-44F68BEF1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97433" y="1883468"/>
            <a:ext cx="3006691" cy="4510908"/>
          </a:xfrm>
          <a:prstGeom prst="rect">
            <a:avLst/>
          </a:prstGeom>
          <a:ln w="127000" cap="sq">
            <a:noFill/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905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Umami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82C1FB-E223-60A9-EE67-5864F1A007C8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umami?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83608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Umami is a savoury taste, often known as the fifth taste. It is a subtle taste and blends well with other tastes. Most people do not recognise the taste unless attention is especially drawn towards it.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After eating Cheddar cheese or tomatoes, there may be a ‘savoury’ taste lingering - this is umami.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Have you tasted umami?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 descr="Japanese miso soup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575881" y="1770906"/>
            <a:ext cx="3312368" cy="4570831"/>
          </a:xfrm>
          <a:prstGeom prst="rect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was it discovered?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198547" cy="360000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en-GB" altLang="en-US" sz="2000" dirty="0"/>
              <a:t>Umami was discovered by </a:t>
            </a:r>
            <a:r>
              <a:rPr lang="en-GB" altLang="en-US" sz="2000" b="1" dirty="0"/>
              <a:t>Dr </a:t>
            </a:r>
            <a:r>
              <a:rPr lang="en-GB" altLang="en-US" sz="2000" b="1" dirty="0" err="1"/>
              <a:t>Kikunae</a:t>
            </a:r>
            <a:r>
              <a:rPr lang="en-GB" altLang="en-US" sz="2000" b="1" dirty="0"/>
              <a:t> Ikeda</a:t>
            </a:r>
            <a:r>
              <a:rPr lang="en-GB" altLang="en-US" sz="2000" dirty="0"/>
              <a:t>, from Tokyo Imperial University, Japan, in 1908. 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GB" altLang="en-US" sz="2000" dirty="0"/>
              <a:t>He undertook research into Dashi, a traditional Japanese stock made from kombu (kelp). His research lead to describing the savoury taste as ‘umami’.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GB" altLang="en-US" sz="2000" dirty="0"/>
              <a:t>He was sure that this taste was held in common by other foods with a savoury flavour, including those used in Western meals such as tomatoes and meat. Upon investigation it was discovered that these foods also had ‘umami’.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97433" y="1883468"/>
            <a:ext cx="3006691" cy="4510908"/>
          </a:xfrm>
          <a:prstGeom prst="rect">
            <a:avLst/>
          </a:prstGeom>
          <a:ln w="127000" cap="sq">
            <a:noFill/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905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 is dashi?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187915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Dashi is a traditional stock used in Japanese cooking. It has been used for over 1,000 years.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Dashi is made from dried kombu (kelp), katsuobushi (dried bonito – fish) or dried shiitake mushrooms.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Dashi means ‘boiled extract’.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57732" y="1698902"/>
            <a:ext cx="3327400" cy="4608512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905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is dashi made?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867148" cy="3600000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en-GB" altLang="en-US" sz="2000" dirty="0"/>
              <a:t>Japanese stock, </a:t>
            </a:r>
            <a:r>
              <a:rPr lang="en-GB" altLang="en-US" sz="2000" b="1" dirty="0"/>
              <a:t>dashi</a:t>
            </a:r>
            <a:r>
              <a:rPr lang="en-GB" altLang="en-US" sz="2000" dirty="0"/>
              <a:t>, is the key element of the authentic Japanese cuisine. The recipe is simple and quick!</a:t>
            </a:r>
          </a:p>
          <a:p>
            <a:pPr marL="0" indent="0">
              <a:spcBef>
                <a:spcPct val="0"/>
              </a:spcBef>
              <a:buNone/>
              <a:defRPr/>
            </a:pPr>
            <a:br>
              <a:rPr lang="en-GB" altLang="en-US" sz="2000" b="1" dirty="0"/>
            </a:br>
            <a:r>
              <a:rPr lang="en-GB" altLang="en-US" sz="2000" b="1" dirty="0"/>
              <a:t>Ingredients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GB" altLang="en-US" sz="2000" dirty="0"/>
              <a:t>4cm x 4cm dried kombu (kelp)</a:t>
            </a:r>
            <a:br>
              <a:rPr lang="en-GB" altLang="en-US" sz="2000" dirty="0"/>
            </a:br>
            <a:r>
              <a:rPr lang="en-GB" altLang="en-US" sz="2000" dirty="0"/>
              <a:t>600ml water</a:t>
            </a:r>
            <a:br>
              <a:rPr lang="en-GB" altLang="en-US" sz="2000" dirty="0"/>
            </a:br>
            <a:r>
              <a:rPr lang="en-GB" altLang="en-US" sz="2000" dirty="0"/>
              <a:t>8g bonito flakes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en-GB" altLang="en-US" sz="2000" dirty="0"/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GB" altLang="en-US" sz="2000" b="1" dirty="0"/>
              <a:t>Method</a:t>
            </a: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en-US" sz="2000" dirty="0"/>
              <a:t>Make a few slits in the kombu and cook it in the water on a medium heat. </a:t>
            </a:r>
          </a:p>
          <a:p>
            <a:pPr marL="342900" indent="-342900">
              <a:spcBef>
                <a:spcPct val="0"/>
              </a:spcBef>
              <a:buFont typeface="Arial" charset="0"/>
              <a:buAutoNum type="arabicPeriod"/>
              <a:defRPr/>
            </a:pPr>
            <a:endParaRPr lang="en-GB" altLang="en-US" sz="1200" dirty="0"/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en-US" sz="2000" dirty="0"/>
              <a:t>Remove the kelp just before it boils and add the bonito flakes. </a:t>
            </a:r>
          </a:p>
          <a:p>
            <a:pPr marL="228600" indent="-228600">
              <a:spcBef>
                <a:spcPct val="0"/>
              </a:spcBef>
              <a:buFont typeface="+mj-lt"/>
              <a:buAutoNum type="arabicPeriod"/>
              <a:defRPr/>
            </a:pPr>
            <a:endParaRPr lang="en-GB" altLang="en-US" sz="1200" dirty="0"/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en-US" sz="2000" dirty="0"/>
              <a:t>Bring to the boil and strain.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75905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is dashi made?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Kombu dashi, made without the bonito flakes, is vegetarian. </a:t>
            </a:r>
          </a:p>
          <a:p>
            <a:pPr marL="0" indent="0">
              <a:buNone/>
            </a:pPr>
            <a:r>
              <a:rPr lang="en-GB" sz="2000" dirty="0"/>
              <a:t>Vegetarian dashi can be made by soaking 2-3 dried shiitake mushrooms in 600ml for 1 hour. Drain and use.</a:t>
            </a:r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218079" y="3899661"/>
            <a:ext cx="2275367" cy="2638088"/>
            <a:chOff x="4930775" y="692150"/>
            <a:chExt cx="1570038" cy="2139950"/>
          </a:xfrm>
        </p:grpSpPr>
        <p:pic>
          <p:nvPicPr>
            <p:cNvPr id="9" name="Picture 8" descr="Kombu (Kelp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0775" y="692150"/>
              <a:ext cx="1570038" cy="2139950"/>
            </a:xfrm>
            <a:prstGeom prst="rect">
              <a:avLst/>
            </a:prstGeom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 Box 11"/>
            <p:cNvSpPr txBox="1">
              <a:spLocks noChangeArrowheads="1"/>
            </p:cNvSpPr>
            <p:nvPr/>
          </p:nvSpPr>
          <p:spPr bwMode="auto">
            <a:xfrm>
              <a:off x="5148263" y="2492375"/>
              <a:ext cx="12954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GB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kombu</a:t>
              </a: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653038" y="3901248"/>
            <a:ext cx="2126408" cy="2636501"/>
            <a:chOff x="4859338" y="2997200"/>
            <a:chExt cx="1655762" cy="2105025"/>
          </a:xfrm>
        </p:grpSpPr>
        <p:pic>
          <p:nvPicPr>
            <p:cNvPr id="7" name="Picture 6" descr="Katsuobushi / Dried bonito flakes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2363" y="2997200"/>
              <a:ext cx="1531937" cy="2089150"/>
            </a:xfrm>
            <a:prstGeom prst="rect">
              <a:avLst/>
            </a:prstGeom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4859338" y="4797425"/>
              <a:ext cx="1655762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GB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bonito flakes</a:t>
              </a:r>
            </a:p>
          </p:txBody>
        </p:sp>
      </p:grpSp>
      <p:pic>
        <p:nvPicPr>
          <p:cNvPr id="6" name="Picture 5" descr="Dashi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0975" y="3901247"/>
            <a:ext cx="1901307" cy="2591467"/>
          </a:xfrm>
          <a:prstGeom prst="rect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905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Umami in Japanese cuisine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554790" y="5428142"/>
            <a:ext cx="14398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Japanese miso soup</a:t>
            </a:r>
          </a:p>
        </p:txBody>
      </p:sp>
      <p:pic>
        <p:nvPicPr>
          <p:cNvPr id="5" name="Picture 4" descr="nishim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47415" y="2491267"/>
            <a:ext cx="2151062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Japanese clear soup with shrim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99490" y="2480155"/>
            <a:ext cx="21399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599490" y="5428142"/>
            <a:ext cx="21399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Clear Japanese soup with shrimp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607802" y="5515455"/>
            <a:ext cx="1030288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Nishime</a:t>
            </a:r>
          </a:p>
        </p:txBody>
      </p:sp>
      <p:pic>
        <p:nvPicPr>
          <p:cNvPr id="9" name="Picture 8" descr="Japanese miso soup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76965" y="2480155"/>
            <a:ext cx="2135187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5905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Umami in Japanese cuisine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 descr="P125_0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1976" y="3413919"/>
            <a:ext cx="262890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P126_0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74401" y="3413919"/>
            <a:ext cx="257175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P127_0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92214" y="3413919"/>
            <a:ext cx="2582862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194676" y="2621756"/>
            <a:ext cx="28797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Thinly sliced beef, potato and vegetable stew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166476" y="2663031"/>
            <a:ext cx="2159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Spinach in dashi sauce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755689" y="2663031"/>
            <a:ext cx="243998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Savoury egg custard</a:t>
            </a:r>
          </a:p>
        </p:txBody>
      </p:sp>
    </p:spTree>
    <p:extLst>
      <p:ext uri="{BB962C8B-B14F-4D97-AF65-F5344CB8AC3E}">
        <p14:creationId xmlns:p14="http://schemas.microsoft.com/office/powerpoint/2010/main" val="2875905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Umami in Japanese cuisine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 descr="Sea Vegetables – Wakame and Nor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62223" y="3351896"/>
            <a:ext cx="18859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Tun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22810" y="3351896"/>
            <a:ext cx="18859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Boni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70960" y="3351896"/>
            <a:ext cx="18859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Dried shiitake mushroom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0373" y="3351896"/>
            <a:ext cx="18859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597135" y="2486708"/>
            <a:ext cx="2017713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Sea Vegetables – Wakame and Nori</a:t>
            </a:r>
            <a:r>
              <a:rPr lang="en-GB" altLang="en-US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078398" y="2607358"/>
            <a:ext cx="12330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Fresh tuna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5910373" y="2578783"/>
            <a:ext cx="1800225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Shiitake mushroom </a:t>
            </a: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8359885" y="2702608"/>
            <a:ext cx="942975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Bonito</a:t>
            </a:r>
          </a:p>
        </p:txBody>
      </p:sp>
    </p:spTree>
    <p:extLst>
      <p:ext uri="{BB962C8B-B14F-4D97-AF65-F5344CB8AC3E}">
        <p14:creationId xmlns:p14="http://schemas.microsoft.com/office/powerpoint/2010/main" val="2875905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D28735D-EE76-4F21-814C-6D970B114ABA}"/>
</file>

<file path=customXml/itemProps2.xml><?xml version="1.0" encoding="utf-8"?>
<ds:datastoreItem xmlns:ds="http://schemas.openxmlformats.org/officeDocument/2006/customXml" ds:itemID="{4FE5C5AB-754B-44D3-BD35-37B7C2E86CA8}"/>
</file>

<file path=customXml/itemProps3.xml><?xml version="1.0" encoding="utf-8"?>
<ds:datastoreItem xmlns:ds="http://schemas.openxmlformats.org/officeDocument/2006/customXml" ds:itemID="{681649C6-645D-4E6B-A43F-F7C8FBA9DA5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611</Words>
  <Application>Microsoft Office PowerPoint</Application>
  <PresentationFormat>Widescreen</PresentationFormat>
  <Paragraphs>69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Office Theme</vt:lpstr>
      <vt:lpstr>Custom Design</vt:lpstr>
      <vt:lpstr>1_Custom Design</vt:lpstr>
      <vt:lpstr>3_Custom Design</vt:lpstr>
      <vt:lpstr>Umami</vt:lpstr>
      <vt:lpstr>What is umami? </vt:lpstr>
      <vt:lpstr>How was it discovered? </vt:lpstr>
      <vt:lpstr>What  is dashi? </vt:lpstr>
      <vt:lpstr>How is dashi made? </vt:lpstr>
      <vt:lpstr>How is dashi made? </vt:lpstr>
      <vt:lpstr>Umami in Japanese cuisine </vt:lpstr>
      <vt:lpstr>Umami in Japanese cuisine </vt:lpstr>
      <vt:lpstr>Umami in Japanese cuisine </vt:lpstr>
      <vt:lpstr>Umami around the world</vt:lpstr>
      <vt:lpstr>Familiar foods with a umami taste </vt:lpstr>
      <vt:lpstr>Cooking and umami</vt:lpstr>
      <vt:lpstr>Summary</vt:lpstr>
      <vt:lpstr>Umami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28</cp:revision>
  <dcterms:created xsi:type="dcterms:W3CDTF">2018-10-10T09:22:08Z</dcterms:created>
  <dcterms:modified xsi:type="dcterms:W3CDTF">2024-05-23T10:57:53Z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