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 id="2147483662" r:id="rId8"/>
    <p:sldMasterId id="2147483664" r:id="rId9"/>
  </p:sldMasterIdLst>
  <p:notesMasterIdLst>
    <p:notesMasterId r:id="rId34"/>
  </p:notesMasterIdLst>
  <p:sldIdLst>
    <p:sldId id="505" r:id="rId10"/>
    <p:sldId id="499" r:id="rId11"/>
    <p:sldId id="506" r:id="rId12"/>
    <p:sldId id="263" r:id="rId13"/>
    <p:sldId id="264" r:id="rId14"/>
    <p:sldId id="274" r:id="rId15"/>
    <p:sldId id="272" r:id="rId16"/>
    <p:sldId id="269" r:id="rId17"/>
    <p:sldId id="262" r:id="rId18"/>
    <p:sldId id="260" r:id="rId19"/>
    <p:sldId id="279" r:id="rId20"/>
    <p:sldId id="275" r:id="rId21"/>
    <p:sldId id="270" r:id="rId22"/>
    <p:sldId id="273" r:id="rId23"/>
    <p:sldId id="267" r:id="rId24"/>
    <p:sldId id="277" r:id="rId25"/>
    <p:sldId id="278" r:id="rId26"/>
    <p:sldId id="507" r:id="rId27"/>
    <p:sldId id="508" r:id="rId28"/>
    <p:sldId id="509" r:id="rId29"/>
    <p:sldId id="510" r:id="rId30"/>
    <p:sldId id="283" r:id="rId31"/>
    <p:sldId id="361" r:id="rId32"/>
    <p:sldId id="26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7E4733F-9D7A-47DA-B82E-CC0DB00AA9E9}">
          <p14:sldIdLst>
            <p14:sldId id="505"/>
            <p14:sldId id="499"/>
          </p14:sldIdLst>
        </p14:section>
        <p14:section name="Introduction" id="{4027B703-59F7-4E06-B461-8F4E10596514}">
          <p14:sldIdLst>
            <p14:sldId id="506"/>
            <p14:sldId id="263"/>
            <p14:sldId id="264"/>
            <p14:sldId id="274"/>
            <p14:sldId id="272"/>
            <p14:sldId id="269"/>
            <p14:sldId id="262"/>
            <p14:sldId id="260"/>
            <p14:sldId id="279"/>
            <p14:sldId id="275"/>
            <p14:sldId id="270"/>
            <p14:sldId id="273"/>
            <p14:sldId id="267"/>
            <p14:sldId id="277"/>
            <p14:sldId id="278"/>
          </p14:sldIdLst>
        </p14:section>
        <p14:section name="Resources" id="{E3026636-703A-42E6-926A-E7DBE5A8E90E}">
          <p14:sldIdLst>
            <p14:sldId id="507"/>
            <p14:sldId id="508"/>
            <p14:sldId id="509"/>
            <p14:sldId id="510"/>
            <p14:sldId id="283"/>
            <p14:sldId id="361"/>
            <p14:sldId id="26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E6144C-14BA-4EF9-61ED-859BA2598D84}" name="Frances Meek" initials="FM" userId="S::F.Meek@nutrition.org.uk::f3af35cc-3229-46e1-af36-3525661cfbd3" providerId="AD"/>
  <p188:author id="{EC8C4E90-CF91-D356-6453-89C7340D26BA}" name="Ewen Trafford" initials="ET" userId="S::e.trafford@nutrition.org.uk::e520b4bf-a196-48b7-bc10-b1590a457da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33D86"/>
    <a:srgbClr val="E9F5FC"/>
    <a:srgbClr val="BAC5B7"/>
    <a:srgbClr val="F2E2E9"/>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3" d="100"/>
          <a:sy n="153" d="100"/>
        </p:scale>
        <p:origin x="55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microsoft.com/office/2016/11/relationships/changesInfo" Target="changesInfos/changesInfo1.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wen Trafford" userId="e520b4bf-a196-48b7-bc10-b1590a457daa" providerId="ADAL" clId="{453866B7-44FD-41A3-96C8-24BC7992CFA5}"/>
    <pc:docChg chg="delSld delSection modSection">
      <pc:chgData name="Ewen Trafford" userId="e520b4bf-a196-48b7-bc10-b1590a457daa" providerId="ADAL" clId="{453866B7-44FD-41A3-96C8-24BC7992CFA5}" dt="2023-02-23T16:00:30.279" v="2" actId="47"/>
      <pc:docMkLst>
        <pc:docMk/>
      </pc:docMkLst>
      <pc:sldChg chg="del">
        <pc:chgData name="Ewen Trafford" userId="e520b4bf-a196-48b7-bc10-b1590a457daa" providerId="ADAL" clId="{453866B7-44FD-41A3-96C8-24BC7992CFA5}" dt="2023-02-23T16:00:14.071" v="0" actId="47"/>
        <pc:sldMkLst>
          <pc:docMk/>
          <pc:sldMk cId="1955166399" sldId="256"/>
        </pc:sldMkLst>
      </pc:sldChg>
      <pc:sldChg chg="del">
        <pc:chgData name="Ewen Trafford" userId="e520b4bf-a196-48b7-bc10-b1590a457daa" providerId="ADAL" clId="{453866B7-44FD-41A3-96C8-24BC7992CFA5}" dt="2023-02-23T16:00:14.071" v="0" actId="47"/>
        <pc:sldMkLst>
          <pc:docMk/>
          <pc:sldMk cId="2582238690" sldId="357"/>
        </pc:sldMkLst>
      </pc:sldChg>
      <pc:sldChg chg="del">
        <pc:chgData name="Ewen Trafford" userId="e520b4bf-a196-48b7-bc10-b1590a457daa" providerId="ADAL" clId="{453866B7-44FD-41A3-96C8-24BC7992CFA5}" dt="2023-02-23T16:00:14.071" v="0" actId="47"/>
        <pc:sldMkLst>
          <pc:docMk/>
          <pc:sldMk cId="1194114546" sldId="358"/>
        </pc:sldMkLst>
      </pc:sldChg>
      <pc:sldChg chg="del">
        <pc:chgData name="Ewen Trafford" userId="e520b4bf-a196-48b7-bc10-b1590a457daa" providerId="ADAL" clId="{453866B7-44FD-41A3-96C8-24BC7992CFA5}" dt="2023-02-23T16:00:30.279" v="2" actId="47"/>
        <pc:sldMkLst>
          <pc:docMk/>
          <pc:sldMk cId="2056344632" sldId="3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4D6B40-A318-4E65-BEC6-0CB105B2BEE1}" type="datetimeFigureOut">
              <a:rPr lang="en-GB" smtClean="0"/>
              <a:t>23/02/2023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EF4699-974A-4BF2-BEF1-4B8A5084CB90}" type="slidenum">
              <a:rPr lang="en-GB" smtClean="0"/>
              <a:t>‹#›</a:t>
            </a:fld>
            <a:endParaRPr lang="en-GB"/>
          </a:p>
        </p:txBody>
      </p:sp>
    </p:spTree>
    <p:extLst>
      <p:ext uri="{BB962C8B-B14F-4D97-AF65-F5344CB8AC3E}">
        <p14:creationId xmlns:p14="http://schemas.microsoft.com/office/powerpoint/2010/main" val="734793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666ED-86A5-4133-9AFC-9F5F883921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673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666ED-86A5-4133-9AFC-9F5F8839214E}" type="slidenum">
              <a:rPr lang="en-GB" smtClean="0"/>
              <a:t>23</a:t>
            </a:fld>
            <a:endParaRPr lang="en-GB"/>
          </a:p>
        </p:txBody>
      </p:sp>
    </p:spTree>
    <p:extLst>
      <p:ext uri="{BB962C8B-B14F-4D97-AF65-F5344CB8AC3E}">
        <p14:creationId xmlns:p14="http://schemas.microsoft.com/office/powerpoint/2010/main" val="771421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666ED-86A5-4133-9AFC-9F5F883921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031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7EF4699-974A-4BF2-BEF1-4B8A5084CB90}" type="slidenum">
              <a:rPr lang="en-GB" smtClean="0"/>
              <a:t>4</a:t>
            </a:fld>
            <a:endParaRPr lang="en-GB"/>
          </a:p>
        </p:txBody>
      </p:sp>
    </p:spTree>
    <p:extLst>
      <p:ext uri="{BB962C8B-B14F-4D97-AF65-F5344CB8AC3E}">
        <p14:creationId xmlns:p14="http://schemas.microsoft.com/office/powerpoint/2010/main" val="2080733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7EF4699-974A-4BF2-BEF1-4B8A5084CB90}" type="slidenum">
              <a:rPr lang="en-GB" smtClean="0"/>
              <a:t>5</a:t>
            </a:fld>
            <a:endParaRPr lang="en-GB"/>
          </a:p>
        </p:txBody>
      </p:sp>
    </p:spTree>
    <p:extLst>
      <p:ext uri="{BB962C8B-B14F-4D97-AF65-F5344CB8AC3E}">
        <p14:creationId xmlns:p14="http://schemas.microsoft.com/office/powerpoint/2010/main" val="4223403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7EF4699-974A-4BF2-BEF1-4B8A5084CB90}" type="slidenum">
              <a:rPr lang="en-GB" smtClean="0"/>
              <a:t>8</a:t>
            </a:fld>
            <a:endParaRPr lang="en-GB"/>
          </a:p>
        </p:txBody>
      </p:sp>
    </p:spTree>
    <p:extLst>
      <p:ext uri="{BB962C8B-B14F-4D97-AF65-F5344CB8AC3E}">
        <p14:creationId xmlns:p14="http://schemas.microsoft.com/office/powerpoint/2010/main" val="187528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7EF4699-974A-4BF2-BEF1-4B8A5084CB90}" type="slidenum">
              <a:rPr lang="en-GB" smtClean="0"/>
              <a:t>13</a:t>
            </a:fld>
            <a:endParaRPr lang="en-GB"/>
          </a:p>
        </p:txBody>
      </p:sp>
    </p:spTree>
    <p:extLst>
      <p:ext uri="{BB962C8B-B14F-4D97-AF65-F5344CB8AC3E}">
        <p14:creationId xmlns:p14="http://schemas.microsoft.com/office/powerpoint/2010/main" val="1151198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1" i="0">
                <a:solidFill>
                  <a:srgbClr val="263143"/>
                </a:solidFill>
                <a:effectLst/>
                <a:latin typeface="Helvetica" pitchFamily="2" charset="0"/>
              </a:rPr>
              <a:t>Cod</a:t>
            </a:r>
            <a:r>
              <a:rPr lang="en-GB" b="0" i="0">
                <a:solidFill>
                  <a:srgbClr val="263143"/>
                </a:solidFill>
                <a:effectLst/>
                <a:latin typeface="Helvetica" pitchFamily="2" charset="0"/>
              </a:rPr>
              <a:t> – UK stocks are not currently at a sustainable level, but European hake is a more sustainable choice to cod, which has a similar meaty, flaky texture.</a:t>
            </a:r>
          </a:p>
          <a:p>
            <a:pPr algn="l">
              <a:buFont typeface="+mj-lt"/>
              <a:buAutoNum type="arabicPeriod"/>
            </a:pPr>
            <a:r>
              <a:rPr lang="en-GB" b="1" i="0">
                <a:solidFill>
                  <a:srgbClr val="263143"/>
                </a:solidFill>
                <a:effectLst/>
                <a:latin typeface="Helvetica" pitchFamily="2" charset="0"/>
              </a:rPr>
              <a:t>Tuna </a:t>
            </a:r>
            <a:r>
              <a:rPr lang="en-GB" b="0" i="0">
                <a:solidFill>
                  <a:srgbClr val="263143"/>
                </a:solidFill>
                <a:effectLst/>
                <a:latin typeface="Helvetica" pitchFamily="2" charset="0"/>
              </a:rPr>
              <a:t>– there are lots of different types of tuna and their sustainability can vary. Why not try mackerel from the south-west of England, ideally caught by hook and line (check the label)? Mackerel is also a source of long-chain omega-3 fats thought to benefit heart health.</a:t>
            </a:r>
          </a:p>
          <a:p>
            <a:pPr algn="l">
              <a:buFont typeface="+mj-lt"/>
              <a:buAutoNum type="arabicPeriod"/>
            </a:pPr>
            <a:r>
              <a:rPr lang="en-GB" b="1" i="0">
                <a:solidFill>
                  <a:srgbClr val="263143"/>
                </a:solidFill>
                <a:effectLst/>
                <a:latin typeface="Helvetica" pitchFamily="2" charset="0"/>
              </a:rPr>
              <a:t>Prawns – </a:t>
            </a:r>
            <a:r>
              <a:rPr lang="en-GB" b="0" i="0">
                <a:solidFill>
                  <a:srgbClr val="263143"/>
                </a:solidFill>
                <a:effectLst/>
                <a:latin typeface="Helvetica" pitchFamily="2" charset="0"/>
              </a:rPr>
              <a:t>prawns are farmed or caught all over the world, and some more sustainably produced options are available, but why not try UK rope-grown mussels instead? These are often considered one of the most environmentally sustainable choices you can make as they help clean the water as they grow and don’t need to be given any feed.</a:t>
            </a:r>
          </a:p>
          <a:p>
            <a:pPr algn="l">
              <a:buFont typeface="+mj-lt"/>
              <a:buAutoNum type="arabicPeriod"/>
            </a:pPr>
            <a:r>
              <a:rPr lang="en-GB" b="1" i="0">
                <a:solidFill>
                  <a:srgbClr val="263143"/>
                </a:solidFill>
                <a:effectLst/>
                <a:latin typeface="Helvetica" pitchFamily="2" charset="0"/>
              </a:rPr>
              <a:t>Salmon </a:t>
            </a:r>
            <a:r>
              <a:rPr lang="en-GB" b="0" i="0">
                <a:solidFill>
                  <a:srgbClr val="263143"/>
                </a:solidFill>
                <a:effectLst/>
                <a:latin typeface="Helvetica" pitchFamily="2" charset="0"/>
              </a:rPr>
              <a:t>– stocks of Atlantic wild salmon are not in a good state, and farmed salmon may also be subject to environmental concerns although farmed salmon with organic or </a:t>
            </a:r>
            <a:r>
              <a:rPr lang="en-GB" b="1" i="0">
                <a:solidFill>
                  <a:srgbClr val="263143"/>
                </a:solidFill>
                <a:effectLst/>
                <a:latin typeface="Helvetica" pitchFamily="2" charset="0"/>
              </a:rPr>
              <a:t>Aquaculture Stewardship Council (</a:t>
            </a:r>
            <a:r>
              <a:rPr lang="en-GB" b="0" i="0">
                <a:solidFill>
                  <a:srgbClr val="263143"/>
                </a:solidFill>
                <a:effectLst/>
                <a:latin typeface="Helvetica" pitchFamily="2" charset="0"/>
              </a:rPr>
              <a:t>ASC) labels may be better. Farmed rainbow trout is widely available and has a similar texture to salmon, but a slightly stronger flavour (you might find you prefer this!).</a:t>
            </a:r>
          </a:p>
          <a:p>
            <a:pPr algn="l">
              <a:buFont typeface="+mj-lt"/>
              <a:buAutoNum type="arabicPeriod"/>
            </a:pPr>
            <a:r>
              <a:rPr lang="en-GB" b="1" i="0">
                <a:solidFill>
                  <a:srgbClr val="263143"/>
                </a:solidFill>
                <a:effectLst/>
                <a:latin typeface="Helvetica" pitchFamily="2" charset="0"/>
              </a:rPr>
              <a:t>Haddock </a:t>
            </a:r>
            <a:r>
              <a:rPr lang="en-GB" b="0" i="0">
                <a:solidFill>
                  <a:srgbClr val="263143"/>
                </a:solidFill>
                <a:effectLst/>
                <a:latin typeface="Helvetica" pitchFamily="2" charset="0"/>
              </a:rPr>
              <a:t>– some sources can be more sustainable, such as haddock from the North Sea and Iceland. But if you fancy a bit of treat, you can also try Dover sole from the western English Channel (Cornwall) for something different.</a:t>
            </a:r>
          </a:p>
        </p:txBody>
      </p:sp>
      <p:sp>
        <p:nvSpPr>
          <p:cNvPr id="4" name="Slide Number Placeholder 3"/>
          <p:cNvSpPr>
            <a:spLocks noGrp="1"/>
          </p:cNvSpPr>
          <p:nvPr>
            <p:ph type="sldNum" sz="quarter" idx="5"/>
          </p:nvPr>
        </p:nvSpPr>
        <p:spPr/>
        <p:txBody>
          <a:bodyPr/>
          <a:lstStyle/>
          <a:p>
            <a:fld id="{37EF4699-974A-4BF2-BEF1-4B8A5084CB90}" type="slidenum">
              <a:rPr lang="en-GB" smtClean="0"/>
              <a:t>14</a:t>
            </a:fld>
            <a:endParaRPr lang="en-GB"/>
          </a:p>
        </p:txBody>
      </p:sp>
    </p:spTree>
    <p:extLst>
      <p:ext uri="{BB962C8B-B14F-4D97-AF65-F5344CB8AC3E}">
        <p14:creationId xmlns:p14="http://schemas.microsoft.com/office/powerpoint/2010/main" val="4118226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7EF4699-974A-4BF2-BEF1-4B8A5084CB90}" type="slidenum">
              <a:rPr lang="en-GB" smtClean="0"/>
              <a:t>15</a:t>
            </a:fld>
            <a:endParaRPr lang="en-GB"/>
          </a:p>
        </p:txBody>
      </p:sp>
    </p:spTree>
    <p:extLst>
      <p:ext uri="{BB962C8B-B14F-4D97-AF65-F5344CB8AC3E}">
        <p14:creationId xmlns:p14="http://schemas.microsoft.com/office/powerpoint/2010/main" val="283371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7EF4699-974A-4BF2-BEF1-4B8A5084CB90}" type="slidenum">
              <a:rPr lang="en-GB" smtClean="0"/>
              <a:t>19</a:t>
            </a:fld>
            <a:endParaRPr lang="en-GB"/>
          </a:p>
        </p:txBody>
      </p:sp>
    </p:spTree>
    <p:extLst>
      <p:ext uri="{BB962C8B-B14F-4D97-AF65-F5344CB8AC3E}">
        <p14:creationId xmlns:p14="http://schemas.microsoft.com/office/powerpoint/2010/main" val="850842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C33D86"/>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C33D86"/>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2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C33D86"/>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5" y="1563798"/>
            <a:ext cx="9720000" cy="720000"/>
          </a:xfrm>
          <a:prstGeom prst="rect">
            <a:avLst/>
          </a:prstGeom>
        </p:spPr>
        <p:txBody>
          <a:bodyPr lIns="0" tIns="0" rIns="0" bIns="0" anchor="t"/>
          <a:lstStyle>
            <a:lvl1pPr algn="l">
              <a:defRPr sz="2550" b="1" i="0">
                <a:solidFill>
                  <a:srgbClr val="C33D86"/>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5" y="2549827"/>
            <a:ext cx="9720000" cy="3600000"/>
          </a:xfrm>
          <a:prstGeom prst="rect">
            <a:avLst/>
          </a:prstGeom>
        </p:spPr>
        <p:txBody>
          <a:bodyPr lIns="0" tIns="0" rIns="0" bIns="0" numCol="1" anchor="t"/>
          <a:lstStyle>
            <a:lvl1pPr marL="214313" indent="-214313" algn="l">
              <a:buSzPct val="90000"/>
              <a:buFont typeface="Arial" charset="0"/>
              <a:buChar char="•"/>
              <a:defRPr sz="1350" b="0" i="0">
                <a:solidFill>
                  <a:schemeClr val="tx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Text here</a:t>
            </a:r>
          </a:p>
        </p:txBody>
      </p:sp>
    </p:spTree>
    <p:extLst>
      <p:ext uri="{BB962C8B-B14F-4D97-AF65-F5344CB8AC3E}">
        <p14:creationId xmlns:p14="http://schemas.microsoft.com/office/powerpoint/2010/main" val="290507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1D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C33D86"/>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1170899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26450259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hyperlink" Target="http://www.foodafactoflife.org.uk/" TargetMode="Externa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7.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a:t>
            </a:r>
            <a:fld id="{D264BBB1-7258-4683-A9C9-C9E9C3A03AE1}" type="datetimeyyyy">
              <a:rPr lang="en-US" sz="900" b="0" i="0" smtClean="0">
                <a:solidFill>
                  <a:schemeClr val="tx1"/>
                </a:solidFill>
                <a:latin typeface="Arial" charset="0"/>
                <a:ea typeface="Arial" charset="0"/>
                <a:cs typeface="Arial" charset="0"/>
              </a:rPr>
              <a:t>2023</a:t>
            </a:fld>
            <a:endParaRPr lang="en-US" sz="900" b="0" i="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a:t>
            </a:r>
            <a:fld id="{73337BBD-0EDC-4EBE-9184-D7B11AB1B48F}" type="datetimeyyyy">
              <a:rPr lang="en-US" sz="900" b="0" i="0" smtClean="0">
                <a:solidFill>
                  <a:schemeClr val="tx1"/>
                </a:solidFill>
                <a:latin typeface="Arial" charset="0"/>
                <a:ea typeface="Arial" charset="0"/>
                <a:cs typeface="Arial" charset="0"/>
              </a:rPr>
              <a:t>2023</a:t>
            </a:fld>
            <a:endParaRPr lang="en-US" sz="900" b="0" i="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a:t>
            </a:r>
            <a:fld id="{5E64FBF0-F686-4A8A-9EBB-394E0D73154E}" type="datetimeyyyy">
              <a:rPr lang="en-US" sz="900" b="0" i="0" smtClean="0">
                <a:solidFill>
                  <a:schemeClr val="tx1"/>
                </a:solidFill>
                <a:latin typeface="Arial" charset="0"/>
                <a:ea typeface="Arial" charset="0"/>
                <a:cs typeface="Arial" charset="0"/>
              </a:rPr>
              <a:t>2023</a:t>
            </a:fld>
            <a:endParaRPr lang="en-US" sz="900" b="0" i="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5725"/>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a:t>
            </a:r>
            <a:fld id="{BCB3E9EF-81EB-401A-8D64-3F752692777B}" type="datetimeyyyy">
              <a:rPr lang="en-US" sz="900" b="0" i="0" smtClean="0">
                <a:solidFill>
                  <a:schemeClr val="tx1"/>
                </a:solidFill>
                <a:latin typeface="Arial" charset="0"/>
                <a:ea typeface="Arial" charset="0"/>
                <a:cs typeface="Arial" charset="0"/>
              </a:rPr>
              <a:t>2023</a:t>
            </a:fld>
            <a:endParaRPr lang="en-US" sz="900" b="0" i="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30"/>
            <a:ext cx="10721788" cy="103875"/>
          </a:xfrm>
          <a:prstGeom prst="rect">
            <a:avLst/>
          </a:prstGeom>
          <a:noFill/>
        </p:spPr>
        <p:txBody>
          <a:bodyPr wrap="square" lIns="0" tIns="0" rIns="0" bIns="0" rtlCol="0">
            <a:spAutoFit/>
          </a:bodyPr>
          <a:lstStyle/>
          <a:p>
            <a:pPr algn="r"/>
            <a:r>
              <a:rPr lang="en-US" sz="675">
                <a:solidFill>
                  <a:prstClr val="black"/>
                </a:solidFill>
                <a:latin typeface="Arial" charset="0"/>
                <a:ea typeface="Arial" charset="0"/>
                <a:cs typeface="Arial" charset="0"/>
                <a:hlinkClick r:id="rId5"/>
              </a:rPr>
              <a:t>www.foodafactoflife.org.uk</a:t>
            </a:r>
            <a:r>
              <a:rPr lang="en-US" sz="675">
                <a:solidFill>
                  <a:prstClr val="black"/>
                </a:solidFill>
                <a:latin typeface="Arial" charset="0"/>
                <a:ea typeface="Arial" charset="0"/>
                <a:cs typeface="Arial" charset="0"/>
              </a:rPr>
              <a:t>    © Food – a fact of life 2023</a:t>
            </a:r>
          </a:p>
        </p:txBody>
      </p:sp>
    </p:spTree>
    <p:extLst>
      <p:ext uri="{BB962C8B-B14F-4D97-AF65-F5344CB8AC3E}">
        <p14:creationId xmlns:p14="http://schemas.microsoft.com/office/powerpoint/2010/main" val="2140138645"/>
      </p:ext>
    </p:extLst>
  </p:cSld>
  <p:clrMap bg1="lt1" tx1="dk1" bg2="lt2" tx2="dk2" accent1="accent1" accent2="accent2" accent3="accent3" accent4="accent4" accent5="accent5" accent6="accent6" hlink="hlink" folHlink="folHlink"/>
  <p:sldLayoutIdLst>
    <p:sldLayoutId id="2147483663" r:id="rId1"/>
    <p:sldLayoutId id="2147483667"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373533047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hyperlink" Target="https://www.nutrition.org.uk/healthy-sustainable-diets/vitamins-and-minerals/" TargetMode="External"/><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nutrition.org.uk/healthy-sustainable-diets/vitamins-and-minerals/" TargetMode="External"/><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hyperlink" Target="https://www.mcsuk.org/goodfishguide/"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www.nutrition.org.uk/news/2021/plenty-more-fish-in-the-sea-why-we-should-choose-more-sustainable-seafood/" TargetMode="Externa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hyperlink" Target="https://www.foodafactoflife.org.uk/11-14-years/food-commodities-11-14-years/fish-and-shellfish-11-14-years/" TargetMode="External"/><Relationship Id="rId4" Type="http://schemas.openxmlformats.org/officeDocument/2006/relationships/hyperlink" Target="https://www.foodafactoflife.org.uk/14-16-years/food-commodities-14-16-years/fish-and-shellfish-14-16-year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www.foodafactoflife.org.uk/14-16-years/knowledge-organisers-14-16-years/" TargetMode="External"/><Relationship Id="rId5" Type="http://schemas.openxmlformats.org/officeDocument/2006/relationships/hyperlink" Target="https://www.foodafactoflife.org.uk/11-14-years/knowledge-organisers-11-14-years/" TargetMode="Externa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hyperlink" Target="https://www.facebook.com/groups/foodteacherscentre/permalink/2044099035781787/"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hyperlink" Target="https://fishmongers.org.uk/"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foodafactoflife.org.uk/7-11-years/where-food-comes-from-7-11-years/where-food-comes-from-videos-7-11-years/" TargetMode="External"/><Relationship Id="rId3" Type="http://schemas.openxmlformats.org/officeDocument/2006/relationships/image" Target="../media/image35.png"/><Relationship Id="rId7" Type="http://schemas.openxmlformats.org/officeDocument/2006/relationships/hyperlink" Target="https://www.foodafactoflife.org.uk/11-14-years/cooking-11-14-years/cooking-interactive-resources-11-14-years/" TargetMode="External"/><Relationship Id="rId12" Type="http://schemas.openxmlformats.org/officeDocument/2006/relationships/image" Target="../media/image42.jpe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1.jpe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hyperlink" Target="https://www.foodafactoflife.org.uk/recipes/?q=fish%20and%20shellfish" TargetMode="External"/><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hyperlink" Target="https://www.foodafactoflife.org.uk/professional-development/" TargetMode="External"/><Relationship Id="rId7" Type="http://schemas.openxmlformats.org/officeDocument/2006/relationships/image" Target="../media/image47.png"/><Relationship Id="rId2" Type="http://schemas.openxmlformats.org/officeDocument/2006/relationships/hyperlink" Target="http://www.foodafactoflife.org.uk/" TargetMode="Externa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hyperlink" Target="mailto:education@nutrition.org.uk" TargetMode="External"/><Relationship Id="rId4" Type="http://schemas.openxmlformats.org/officeDocument/2006/relationships/hyperlink" Target="https://twitter.com/foodafactoflif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forms.office.com/Pages/ResponsePage.aspx?id=b0ZZUkanWEu0vLq3o74TJF5DREgstTNLv_GYcIG50ghUOE5ENk5CQzdWRVJSMkZDQ0NVQlNTQkJYMSQlQCN0PWcu"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groups/foodteacherscentre/permalink/2044099035781787/" TargetMode="External"/><Relationship Id="rId2" Type="http://schemas.openxmlformats.org/officeDocument/2006/relationships/hyperlink" Target="https://foodteacherscentre.co.uk/" TargetMode="External"/><Relationship Id="rId1" Type="http://schemas.openxmlformats.org/officeDocument/2006/relationships/slideLayout" Target="../slideLayouts/slideLayout2.xml"/><Relationship Id="rId4" Type="http://schemas.openxmlformats.org/officeDocument/2006/relationships/hyperlink" Target="https://fishmongers.org.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hyperlink" Target="https://www.gov.uk/government/statistics/ndns-results-from-years-9-to-11-2016-to-2017-and-2018-to-2019/ndns-results-from-years-9-to-11-combined-statistical-summary" TargetMode="Externa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nhs.uk/live-well/eat-well/fish-and-shellfish-nutrition/" TargetMode="External"/><Relationship Id="rId2" Type="http://schemas.openxmlformats.org/officeDocument/2006/relationships/image" Target="../media/image1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8801" y="2948082"/>
            <a:ext cx="10110266" cy="733096"/>
          </a:xfrm>
        </p:spPr>
        <p:txBody>
          <a:bodyPr/>
          <a:lstStyle/>
          <a:p>
            <a:pPr lvl="0">
              <a:lnSpc>
                <a:spcPct val="100000"/>
              </a:lnSpc>
              <a:spcBef>
                <a:spcPts val="0"/>
              </a:spcBef>
              <a:defRPr/>
            </a:pPr>
            <a:r>
              <a:rPr lang="en-GB" sz="4000"/>
              <a:t>Fantastic fish – nutrition, preparation and cooking</a:t>
            </a:r>
            <a:endParaRPr lang="en-GB" sz="4000" b="0">
              <a:latin typeface="Calibri" panose="020F0502020204030204"/>
            </a:endParaRPr>
          </a:p>
        </p:txBody>
      </p:sp>
      <p:sp>
        <p:nvSpPr>
          <p:cNvPr id="3" name="TextBox 2"/>
          <p:cNvSpPr txBox="1"/>
          <p:nvPr/>
        </p:nvSpPr>
        <p:spPr>
          <a:xfrm>
            <a:off x="1028801" y="4674937"/>
            <a:ext cx="2483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22/02/23</a:t>
            </a: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1465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fish&#10;&#10;Description automatically generated">
            <a:extLst>
              <a:ext uri="{FF2B5EF4-FFF2-40B4-BE49-F238E27FC236}">
                <a16:creationId xmlns:a16="http://schemas.microsoft.com/office/drawing/2014/main" id="{FEC6AE9A-EAFE-4096-9667-B615F1F117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69139" y="2501788"/>
            <a:ext cx="2998857" cy="2270563"/>
          </a:xfrm>
          <a:prstGeom prst="rect">
            <a:avLst/>
          </a:prstGeom>
        </p:spPr>
      </p:pic>
      <p:sp>
        <p:nvSpPr>
          <p:cNvPr id="3" name="Text Placeholder 2"/>
          <p:cNvSpPr>
            <a:spLocks noGrp="1"/>
          </p:cNvSpPr>
          <p:nvPr>
            <p:ph type="body" sz="quarter" idx="3"/>
          </p:nvPr>
        </p:nvSpPr>
        <p:spPr>
          <a:xfrm>
            <a:off x="6349206" y="2669012"/>
            <a:ext cx="4320000" cy="3240000"/>
          </a:xfrm>
        </p:spPr>
        <p:txBody>
          <a:bodyPr>
            <a:normAutofit/>
          </a:bodyPr>
          <a:lstStyle/>
          <a:p>
            <a:r>
              <a:rPr lang="en-US" sz="2000"/>
              <a:t>Oily fish (contain Omega-3)</a:t>
            </a:r>
          </a:p>
          <a:p>
            <a:pPr marL="342900" indent="-342900">
              <a:buFont typeface="Arial" panose="020B0604020202020204" pitchFamily="34" charset="0"/>
              <a:buChar char="•"/>
            </a:pPr>
            <a:r>
              <a:rPr lang="en-US" sz="2000"/>
              <a:t>Herring</a:t>
            </a:r>
          </a:p>
          <a:p>
            <a:pPr marL="342900" indent="-342900">
              <a:buFont typeface="Arial" panose="020B0604020202020204" pitchFamily="34" charset="0"/>
              <a:buChar char="•"/>
            </a:pPr>
            <a:r>
              <a:rPr lang="en-US" sz="2000"/>
              <a:t>Mackerel</a:t>
            </a:r>
          </a:p>
          <a:p>
            <a:pPr marL="342900" indent="-342900">
              <a:buFont typeface="Arial" panose="020B0604020202020204" pitchFamily="34" charset="0"/>
              <a:buChar char="•"/>
            </a:pPr>
            <a:r>
              <a:rPr lang="en-US" sz="2000"/>
              <a:t>Salmon</a:t>
            </a:r>
          </a:p>
          <a:p>
            <a:pPr marL="342900" indent="-342900">
              <a:buFont typeface="Arial" panose="020B0604020202020204" pitchFamily="34" charset="0"/>
              <a:buChar char="•"/>
            </a:pPr>
            <a:r>
              <a:rPr lang="en-US" sz="2000"/>
              <a:t>Sardines</a:t>
            </a:r>
          </a:p>
          <a:p>
            <a:pPr marL="342900" indent="-342900">
              <a:buFont typeface="Arial" panose="020B0604020202020204" pitchFamily="34" charset="0"/>
              <a:buChar char="•"/>
            </a:pPr>
            <a:r>
              <a:rPr lang="en-US" sz="2000"/>
              <a:t>Sprats</a:t>
            </a:r>
          </a:p>
          <a:p>
            <a:pPr marL="342900" indent="-342900">
              <a:buFont typeface="Arial" panose="020B0604020202020204" pitchFamily="34" charset="0"/>
              <a:buChar char="•"/>
            </a:pPr>
            <a:r>
              <a:rPr lang="en-US" sz="2000"/>
              <a:t>Trout</a:t>
            </a:r>
          </a:p>
          <a:p>
            <a:pPr marL="342900" indent="-342900">
              <a:buFont typeface="Arial" panose="020B0604020202020204" pitchFamily="34" charset="0"/>
              <a:buChar char="•"/>
            </a:pPr>
            <a:r>
              <a:rPr lang="en-US" sz="2000"/>
              <a:t>Anchovies</a:t>
            </a:r>
          </a:p>
        </p:txBody>
      </p:sp>
      <p:sp>
        <p:nvSpPr>
          <p:cNvPr id="4" name="Title 3"/>
          <p:cNvSpPr>
            <a:spLocks noGrp="1"/>
          </p:cNvSpPr>
          <p:nvPr>
            <p:ph type="title"/>
          </p:nvPr>
        </p:nvSpPr>
        <p:spPr/>
        <p:txBody>
          <a:bodyPr lIns="0" tIns="0" rIns="0" bIns="0" anchor="t"/>
          <a:lstStyle/>
          <a:p>
            <a:r>
              <a:rPr lang="en-US">
                <a:solidFill>
                  <a:srgbClr val="C33D86"/>
                </a:solidFill>
                <a:latin typeface="Arial"/>
                <a:cs typeface="Arial"/>
              </a:rPr>
              <a:t>Fish containing Omega-3</a:t>
            </a:r>
          </a:p>
        </p:txBody>
      </p:sp>
      <p:pic>
        <p:nvPicPr>
          <p:cNvPr id="11" name="Picture 10" descr="A group of fish&#10;&#10;Description automatically generated with medium confidence">
            <a:extLst>
              <a:ext uri="{FF2B5EF4-FFF2-40B4-BE49-F238E27FC236}">
                <a16:creationId xmlns:a16="http://schemas.microsoft.com/office/drawing/2014/main" id="{259FFD3C-0FBA-4B85-9CF5-2D227E9DEE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283" y="2352739"/>
            <a:ext cx="2326117" cy="1559374"/>
          </a:xfrm>
          <a:prstGeom prst="rect">
            <a:avLst/>
          </a:prstGeom>
        </p:spPr>
      </p:pic>
      <p:pic>
        <p:nvPicPr>
          <p:cNvPr id="15" name="Picture 14" descr="A picture containing fish, soft-finned fish&#10;&#10;Description automatically generated">
            <a:extLst>
              <a:ext uri="{FF2B5EF4-FFF2-40B4-BE49-F238E27FC236}">
                <a16:creationId xmlns:a16="http://schemas.microsoft.com/office/drawing/2014/main" id="{B532B7C9-3DEA-4093-A9B7-B96061E004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392" y="4772351"/>
            <a:ext cx="3555721" cy="1123798"/>
          </a:xfrm>
          <a:prstGeom prst="rect">
            <a:avLst/>
          </a:prstGeom>
        </p:spPr>
      </p:pic>
      <p:sp>
        <p:nvSpPr>
          <p:cNvPr id="16" name="TextBox 15">
            <a:extLst>
              <a:ext uri="{FF2B5EF4-FFF2-40B4-BE49-F238E27FC236}">
                <a16:creationId xmlns:a16="http://schemas.microsoft.com/office/drawing/2014/main" id="{3BA960F5-153D-48C6-8F10-B1B3D8FF1521}"/>
              </a:ext>
            </a:extLst>
          </p:cNvPr>
          <p:cNvSpPr txBox="1"/>
          <p:nvPr/>
        </p:nvSpPr>
        <p:spPr>
          <a:xfrm>
            <a:off x="623392" y="3861048"/>
            <a:ext cx="1981200"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Mackerel</a:t>
            </a:r>
            <a:endParaRPr lang="en-GB">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12FCC8B-D614-4F7F-AB00-5824ABF3EA60}"/>
              </a:ext>
            </a:extLst>
          </p:cNvPr>
          <p:cNvSpPr txBox="1"/>
          <p:nvPr/>
        </p:nvSpPr>
        <p:spPr>
          <a:xfrm>
            <a:off x="3816199" y="4772351"/>
            <a:ext cx="1981200"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Salmon</a:t>
            </a:r>
            <a:endParaRPr lang="en-GB">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450EFAE-4374-4403-A3D9-BC3F792AD5B0}"/>
              </a:ext>
            </a:extLst>
          </p:cNvPr>
          <p:cNvSpPr txBox="1"/>
          <p:nvPr/>
        </p:nvSpPr>
        <p:spPr>
          <a:xfrm>
            <a:off x="1291106" y="6001915"/>
            <a:ext cx="1981200"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Rainbow Trout</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3689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400"/>
              <a:t>Vitamins in fish and shellfish</a:t>
            </a:r>
          </a:p>
        </p:txBody>
      </p:sp>
      <p:sp>
        <p:nvSpPr>
          <p:cNvPr id="3" name="Subtitle 2"/>
          <p:cNvSpPr>
            <a:spLocks noGrp="1"/>
          </p:cNvSpPr>
          <p:nvPr>
            <p:ph type="subTitle" idx="1"/>
          </p:nvPr>
        </p:nvSpPr>
        <p:spPr>
          <a:xfrm>
            <a:off x="1169276" y="2571092"/>
            <a:ext cx="6555499" cy="3600000"/>
          </a:xfrm>
        </p:spPr>
        <p:txBody>
          <a:bodyPr/>
          <a:lstStyle/>
          <a:p>
            <a:pPr>
              <a:lnSpc>
                <a:spcPct val="100000"/>
              </a:lnSpc>
            </a:pPr>
            <a:r>
              <a:rPr lang="en-US" sz="2000"/>
              <a:t>Fish and shellfish contain many vitamins and minerals.</a:t>
            </a:r>
          </a:p>
          <a:p>
            <a:pPr>
              <a:lnSpc>
                <a:spcPct val="100000"/>
              </a:lnSpc>
            </a:pPr>
            <a:r>
              <a:rPr lang="en-US" sz="2000"/>
              <a:t>Oily fish contain vitamin D, which</a:t>
            </a:r>
            <a:r>
              <a:rPr lang="en-US" sz="2000">
                <a:solidFill>
                  <a:srgbClr val="FF0000"/>
                </a:solidFill>
              </a:rPr>
              <a:t> </a:t>
            </a:r>
            <a:r>
              <a:rPr lang="en-US" sz="2000"/>
              <a:t>helps maintain a healthy immune system, strong bones, muscles and teeth.</a:t>
            </a:r>
          </a:p>
          <a:p>
            <a:pPr>
              <a:lnSpc>
                <a:spcPct val="100000"/>
              </a:lnSpc>
            </a:pPr>
            <a:r>
              <a:rPr lang="en-US" sz="2000">
                <a:latin typeface="Arial"/>
                <a:cs typeface="Arial"/>
              </a:rPr>
              <a:t>They also contain a mixture of B vitamins, which perform a number of important roles in the body. For example, vitamin B1 (thiamin), which can be found in salmon, helps keep the brain and heart working normally.</a:t>
            </a:r>
          </a:p>
        </p:txBody>
      </p:sp>
      <p:pic>
        <p:nvPicPr>
          <p:cNvPr id="5" name="Picture 4" descr="A plate of food&#10;&#10;Description automatically generated with low confidence">
            <a:extLst>
              <a:ext uri="{FF2B5EF4-FFF2-40B4-BE49-F238E27FC236}">
                <a16:creationId xmlns:a16="http://schemas.microsoft.com/office/drawing/2014/main" id="{1F3F3F11-6F6B-49D7-BB76-9C8D1B6477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4119" y="1933183"/>
            <a:ext cx="4288705" cy="3139332"/>
          </a:xfrm>
          <a:prstGeom prst="rect">
            <a:avLst/>
          </a:prstGeom>
        </p:spPr>
      </p:pic>
      <p:sp>
        <p:nvSpPr>
          <p:cNvPr id="6" name="Subtitle 2">
            <a:extLst>
              <a:ext uri="{FF2B5EF4-FFF2-40B4-BE49-F238E27FC236}">
                <a16:creationId xmlns:a16="http://schemas.microsoft.com/office/drawing/2014/main" id="{50B48EB2-299F-499A-B8B2-682F3FA66D25}"/>
              </a:ext>
            </a:extLst>
          </p:cNvPr>
          <p:cNvSpPr txBox="1">
            <a:spLocks/>
          </p:cNvSpPr>
          <p:nvPr/>
        </p:nvSpPr>
        <p:spPr>
          <a:xfrm>
            <a:off x="8421477" y="5361167"/>
            <a:ext cx="3120035" cy="497514"/>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gn="ctr">
              <a:buNone/>
            </a:pPr>
            <a:r>
              <a:rPr lang="en-US" sz="1400">
                <a:cs typeface="Calibri"/>
              </a:rPr>
              <a:t>Fish provides B vitamins, such as vitamin B1 (thiamin).</a:t>
            </a:r>
            <a:endParaRPr lang="en-US" sz="1400"/>
          </a:p>
        </p:txBody>
      </p:sp>
      <p:sp>
        <p:nvSpPr>
          <p:cNvPr id="4" name="TextBox 3">
            <a:extLst>
              <a:ext uri="{FF2B5EF4-FFF2-40B4-BE49-F238E27FC236}">
                <a16:creationId xmlns:a16="http://schemas.microsoft.com/office/drawing/2014/main" id="{75196766-C781-0076-C686-ECD58BC066C7}"/>
              </a:ext>
            </a:extLst>
          </p:cNvPr>
          <p:cNvSpPr txBox="1"/>
          <p:nvPr/>
        </p:nvSpPr>
        <p:spPr>
          <a:xfrm>
            <a:off x="887896" y="5769113"/>
            <a:ext cx="3538330" cy="523220"/>
          </a:xfrm>
          <a:prstGeom prst="rect">
            <a:avLst/>
          </a:prstGeom>
          <a:noFill/>
        </p:spPr>
        <p:txBody>
          <a:bodyPr wrap="square" rtlCol="0">
            <a:spAutoFit/>
          </a:bodyPr>
          <a:lstStyle/>
          <a:p>
            <a:r>
              <a:rPr lang="en-GB" sz="1400">
                <a:hlinkClick r:id="rId3"/>
              </a:rPr>
              <a:t>BNF: Vitamins and Minerals</a:t>
            </a:r>
            <a:endParaRPr lang="en-GB" sz="1400">
              <a:hlinkClick r:id="" action="ppaction://noaction"/>
            </a:endParaRPr>
          </a:p>
          <a:p>
            <a:r>
              <a:rPr lang="en-GB" sz="1400">
                <a:hlinkClick r:id="" action="ppaction://noaction"/>
              </a:rPr>
              <a:t>GB Register of Health Claims</a:t>
            </a:r>
            <a:endParaRPr lang="en-GB" sz="1400"/>
          </a:p>
        </p:txBody>
      </p:sp>
    </p:spTree>
    <p:extLst>
      <p:ext uri="{BB962C8B-B14F-4D97-AF65-F5344CB8AC3E}">
        <p14:creationId xmlns:p14="http://schemas.microsoft.com/office/powerpoint/2010/main" val="158201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400"/>
              <a:t>Minerals in fish and shellfish</a:t>
            </a:r>
          </a:p>
        </p:txBody>
      </p:sp>
      <p:sp>
        <p:nvSpPr>
          <p:cNvPr id="3" name="Subtitle 2"/>
          <p:cNvSpPr>
            <a:spLocks noGrp="1"/>
          </p:cNvSpPr>
          <p:nvPr>
            <p:ph type="subTitle" idx="1"/>
          </p:nvPr>
        </p:nvSpPr>
        <p:spPr>
          <a:xfrm>
            <a:off x="1169276" y="2571092"/>
            <a:ext cx="6205745" cy="3600000"/>
          </a:xfrm>
        </p:spPr>
        <p:txBody>
          <a:bodyPr/>
          <a:lstStyle/>
          <a:p>
            <a:pPr>
              <a:lnSpc>
                <a:spcPct val="100000"/>
              </a:lnSpc>
            </a:pPr>
            <a:r>
              <a:rPr lang="en-US" sz="2000">
                <a:latin typeface="Arial"/>
                <a:cs typeface="Arial"/>
              </a:rPr>
              <a:t>Minerals in fish and shellfish include iron, zinc and copper, as well as iodine and selenium. Iodine helps with normal growth in children, while selenium helps to maintain hair and nails.</a:t>
            </a:r>
          </a:p>
          <a:p>
            <a:pPr>
              <a:lnSpc>
                <a:spcPct val="100000"/>
              </a:lnSpc>
            </a:pPr>
            <a:r>
              <a:rPr lang="en-US" sz="2000">
                <a:latin typeface="Arial"/>
                <a:cs typeface="Arial"/>
              </a:rPr>
              <a:t>Iodine is higher in fish like haddock and cod, whilst selenium is higher in tuna, sardines and mackerel.</a:t>
            </a:r>
          </a:p>
          <a:p>
            <a:pPr>
              <a:lnSpc>
                <a:spcPct val="100000"/>
              </a:lnSpc>
            </a:pPr>
            <a:r>
              <a:rPr lang="en-US" sz="2000">
                <a:latin typeface="Arial"/>
                <a:cs typeface="Arial"/>
              </a:rPr>
              <a:t>Fish can also provide some calcium (in small fish where bones are also eaten) and phosphorus.</a:t>
            </a:r>
          </a:p>
        </p:txBody>
      </p:sp>
      <p:pic>
        <p:nvPicPr>
          <p:cNvPr id="8" name="Picture 7" descr="A picture containing plate, table, food, fruit&#10;&#10;Description automatically generated">
            <a:extLst>
              <a:ext uri="{FF2B5EF4-FFF2-40B4-BE49-F238E27FC236}">
                <a16:creationId xmlns:a16="http://schemas.microsoft.com/office/drawing/2014/main" id="{4FDD425B-C168-CE60-82DC-AA98F435698B}"/>
              </a:ext>
            </a:extLst>
          </p:cNvPr>
          <p:cNvPicPr>
            <a:picLocks noChangeAspect="1"/>
          </p:cNvPicPr>
          <p:nvPr/>
        </p:nvPicPr>
        <p:blipFill>
          <a:blip r:embed="rId2"/>
          <a:stretch>
            <a:fillRect/>
          </a:stretch>
        </p:blipFill>
        <p:spPr>
          <a:xfrm>
            <a:off x="7993765" y="2699649"/>
            <a:ext cx="3537423" cy="2359461"/>
          </a:xfrm>
          <a:prstGeom prst="rect">
            <a:avLst/>
          </a:prstGeom>
        </p:spPr>
      </p:pic>
      <p:sp>
        <p:nvSpPr>
          <p:cNvPr id="4" name="TextBox 3">
            <a:extLst>
              <a:ext uri="{FF2B5EF4-FFF2-40B4-BE49-F238E27FC236}">
                <a16:creationId xmlns:a16="http://schemas.microsoft.com/office/drawing/2014/main" id="{591BC3E6-8617-D08B-8982-88195FB10384}"/>
              </a:ext>
            </a:extLst>
          </p:cNvPr>
          <p:cNvSpPr txBox="1"/>
          <p:nvPr/>
        </p:nvSpPr>
        <p:spPr>
          <a:xfrm>
            <a:off x="887896" y="5769113"/>
            <a:ext cx="3538330" cy="523220"/>
          </a:xfrm>
          <a:prstGeom prst="rect">
            <a:avLst/>
          </a:prstGeom>
          <a:noFill/>
        </p:spPr>
        <p:txBody>
          <a:bodyPr wrap="square" rtlCol="0">
            <a:spAutoFit/>
          </a:bodyPr>
          <a:lstStyle/>
          <a:p>
            <a:r>
              <a:rPr lang="en-GB" sz="1400">
                <a:hlinkClick r:id="rId3"/>
              </a:rPr>
              <a:t>BNF: Vitamins and Minerals</a:t>
            </a:r>
            <a:endParaRPr lang="en-GB" sz="1400">
              <a:hlinkClick r:id="" action="ppaction://noaction"/>
            </a:endParaRPr>
          </a:p>
          <a:p>
            <a:r>
              <a:rPr lang="en-GB" sz="1400">
                <a:hlinkClick r:id="" action="ppaction://noaction"/>
              </a:rPr>
              <a:t>GB Register of Health Claims</a:t>
            </a:r>
            <a:endParaRPr lang="en-GB" sz="1400"/>
          </a:p>
        </p:txBody>
      </p:sp>
    </p:spTree>
    <p:extLst>
      <p:ext uri="{BB962C8B-B14F-4D97-AF65-F5344CB8AC3E}">
        <p14:creationId xmlns:p14="http://schemas.microsoft.com/office/powerpoint/2010/main" val="305627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ish&#10;&#10;Description automatically generated with medium confidence">
            <a:extLst>
              <a:ext uri="{FF2B5EF4-FFF2-40B4-BE49-F238E27FC236}">
                <a16:creationId xmlns:a16="http://schemas.microsoft.com/office/drawing/2014/main" id="{5E451933-6025-64DD-32E7-3EB1C5EF26D4}"/>
              </a:ext>
            </a:extLst>
          </p:cNvPr>
          <p:cNvPicPr>
            <a:picLocks noChangeAspect="1"/>
          </p:cNvPicPr>
          <p:nvPr/>
        </p:nvPicPr>
        <p:blipFill>
          <a:blip r:embed="rId3"/>
          <a:stretch>
            <a:fillRect/>
          </a:stretch>
        </p:blipFill>
        <p:spPr>
          <a:xfrm>
            <a:off x="8742397" y="1928350"/>
            <a:ext cx="2952905" cy="2214678"/>
          </a:xfrm>
          <a:prstGeom prst="rect">
            <a:avLst/>
          </a:prstGeom>
        </p:spPr>
      </p:pic>
      <p:grpSp>
        <p:nvGrpSpPr>
          <p:cNvPr id="11" name="Group 10">
            <a:extLst>
              <a:ext uri="{FF2B5EF4-FFF2-40B4-BE49-F238E27FC236}">
                <a16:creationId xmlns:a16="http://schemas.microsoft.com/office/drawing/2014/main" id="{D4235DFB-FE79-E760-C177-8D28853B771C}"/>
              </a:ext>
            </a:extLst>
          </p:cNvPr>
          <p:cNvGrpSpPr/>
          <p:nvPr/>
        </p:nvGrpSpPr>
        <p:grpSpPr>
          <a:xfrm>
            <a:off x="8851136" y="3696661"/>
            <a:ext cx="819872" cy="980473"/>
            <a:chOff x="8960089" y="3623322"/>
            <a:chExt cx="819872" cy="980473"/>
          </a:xfrm>
        </p:grpSpPr>
        <p:sp>
          <p:nvSpPr>
            <p:cNvPr id="6" name="Arrow: Up 5">
              <a:extLst>
                <a:ext uri="{FF2B5EF4-FFF2-40B4-BE49-F238E27FC236}">
                  <a16:creationId xmlns:a16="http://schemas.microsoft.com/office/drawing/2014/main" id="{6E1C973B-1045-AA8D-8F2F-1D1304C036A8}"/>
                </a:ext>
              </a:extLst>
            </p:cNvPr>
            <p:cNvSpPr/>
            <p:nvPr/>
          </p:nvSpPr>
          <p:spPr>
            <a:xfrm>
              <a:off x="9098589" y="3623322"/>
              <a:ext cx="681372" cy="939153"/>
            </a:xfrm>
            <a:prstGeom prst="upArrow">
              <a:avLst/>
            </a:prstGeom>
            <a:solidFill>
              <a:srgbClr val="56A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F52E44D-A1AA-232D-2B02-56311A2BF7CB}"/>
                </a:ext>
              </a:extLst>
            </p:cNvPr>
            <p:cNvSpPr txBox="1"/>
            <p:nvPr/>
          </p:nvSpPr>
          <p:spPr>
            <a:xfrm rot="16200000">
              <a:off x="8729153" y="4095859"/>
              <a:ext cx="738872" cy="276999"/>
            </a:xfrm>
            <a:prstGeom prst="rect">
              <a:avLst/>
            </a:prstGeom>
            <a:noFill/>
          </p:spPr>
          <p:txBody>
            <a:bodyPr wrap="square" rtlCol="0">
              <a:spAutoFit/>
            </a:bodyPr>
            <a:lstStyle/>
            <a:p>
              <a:r>
                <a:rPr lang="en-GB" sz="1200">
                  <a:latin typeface="Arial Narrow" panose="020B0606020202030204" pitchFamily="34" charset="0"/>
                  <a:cs typeface="Arial" panose="020B0604020202020204" pitchFamily="34" charset="0"/>
                </a:rPr>
                <a:t>High in </a:t>
              </a:r>
            </a:p>
          </p:txBody>
        </p:sp>
      </p:grpSp>
      <p:grpSp>
        <p:nvGrpSpPr>
          <p:cNvPr id="10" name="Group 9">
            <a:extLst>
              <a:ext uri="{FF2B5EF4-FFF2-40B4-BE49-F238E27FC236}">
                <a16:creationId xmlns:a16="http://schemas.microsoft.com/office/drawing/2014/main" id="{9B96A97A-F095-8DE6-53FE-44700DE27384}"/>
              </a:ext>
            </a:extLst>
          </p:cNvPr>
          <p:cNvGrpSpPr/>
          <p:nvPr/>
        </p:nvGrpSpPr>
        <p:grpSpPr>
          <a:xfrm>
            <a:off x="10433143" y="3938262"/>
            <a:ext cx="686537" cy="738872"/>
            <a:chOff x="10294408" y="3910049"/>
            <a:chExt cx="686537" cy="738872"/>
          </a:xfrm>
        </p:grpSpPr>
        <p:sp>
          <p:nvSpPr>
            <p:cNvPr id="7" name="Arrow: Up 6">
              <a:extLst>
                <a:ext uri="{FF2B5EF4-FFF2-40B4-BE49-F238E27FC236}">
                  <a16:creationId xmlns:a16="http://schemas.microsoft.com/office/drawing/2014/main" id="{35F9F058-39EE-A9E1-5875-24CCA8E0AE25}"/>
                </a:ext>
              </a:extLst>
            </p:cNvPr>
            <p:cNvSpPr/>
            <p:nvPr/>
          </p:nvSpPr>
          <p:spPr>
            <a:xfrm>
              <a:off x="10558947" y="3996496"/>
              <a:ext cx="421998" cy="565979"/>
            </a:xfrm>
            <a:prstGeom prst="upArrow">
              <a:avLst/>
            </a:prstGeom>
            <a:solidFill>
              <a:srgbClr val="009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2A3B73B-CF36-F780-3682-6402248113B0}"/>
                </a:ext>
              </a:extLst>
            </p:cNvPr>
            <p:cNvSpPr txBox="1"/>
            <p:nvPr/>
          </p:nvSpPr>
          <p:spPr>
            <a:xfrm rot="16200000">
              <a:off x="10063472" y="4140985"/>
              <a:ext cx="738872" cy="276999"/>
            </a:xfrm>
            <a:prstGeom prst="rect">
              <a:avLst/>
            </a:prstGeom>
            <a:noFill/>
          </p:spPr>
          <p:txBody>
            <a:bodyPr wrap="square" rtlCol="0">
              <a:spAutoFit/>
            </a:bodyPr>
            <a:lstStyle/>
            <a:p>
              <a:r>
                <a:rPr lang="en-GB" sz="1200">
                  <a:latin typeface="Arial Narrow" panose="020B0606020202030204" pitchFamily="34" charset="0"/>
                  <a:cs typeface="Arial" panose="020B0604020202020204" pitchFamily="34" charset="0"/>
                </a:rPr>
                <a:t>Source of</a:t>
              </a:r>
            </a:p>
          </p:txBody>
        </p:sp>
      </p:grpSp>
      <p:sp>
        <p:nvSpPr>
          <p:cNvPr id="12" name="TextBox 11">
            <a:extLst>
              <a:ext uri="{FF2B5EF4-FFF2-40B4-BE49-F238E27FC236}">
                <a16:creationId xmlns:a16="http://schemas.microsoft.com/office/drawing/2014/main" id="{BC41056C-6113-9AAA-A3C7-9436DAB2802B}"/>
              </a:ext>
            </a:extLst>
          </p:cNvPr>
          <p:cNvSpPr txBox="1"/>
          <p:nvPr/>
        </p:nvSpPr>
        <p:spPr>
          <a:xfrm>
            <a:off x="8663572" y="4721577"/>
            <a:ext cx="1333500" cy="1169551"/>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Protein</a:t>
            </a:r>
          </a:p>
          <a:p>
            <a:pPr algn="ctr"/>
            <a:r>
              <a:rPr lang="en-GB" sz="1400">
                <a:latin typeface="Arial" panose="020B0604020202020204" pitchFamily="34" charset="0"/>
                <a:cs typeface="Arial" panose="020B0604020202020204" pitchFamily="34" charset="0"/>
              </a:rPr>
              <a:t>Niacin (B</a:t>
            </a:r>
            <a:r>
              <a:rPr lang="en-GB" sz="1400" baseline="-25000">
                <a:latin typeface="Arial" panose="020B0604020202020204" pitchFamily="34" charset="0"/>
                <a:cs typeface="Arial" panose="020B0604020202020204" pitchFamily="34" charset="0"/>
              </a:rPr>
              <a:t>3</a:t>
            </a:r>
            <a:r>
              <a:rPr lang="en-GB" sz="1400">
                <a:latin typeface="Arial" panose="020B0604020202020204" pitchFamily="34" charset="0"/>
                <a:cs typeface="Arial" panose="020B0604020202020204" pitchFamily="34" charset="0"/>
              </a:rPr>
              <a:t>)</a:t>
            </a:r>
          </a:p>
          <a:p>
            <a:pPr algn="ctr"/>
            <a:r>
              <a:rPr lang="en-GB" sz="1400">
                <a:latin typeface="Arial" panose="020B0604020202020204" pitchFamily="34" charset="0"/>
                <a:cs typeface="Arial" panose="020B0604020202020204" pitchFamily="34" charset="0"/>
              </a:rPr>
              <a:t>Vitamin B</a:t>
            </a:r>
            <a:r>
              <a:rPr lang="en-GB" sz="1400" baseline="-25000">
                <a:latin typeface="Arial" panose="020B0604020202020204" pitchFamily="34" charset="0"/>
                <a:cs typeface="Arial" panose="020B0604020202020204" pitchFamily="34" charset="0"/>
              </a:rPr>
              <a:t>12</a:t>
            </a:r>
          </a:p>
          <a:p>
            <a:pPr algn="ctr"/>
            <a:r>
              <a:rPr lang="en-GB" sz="1400" b="1">
                <a:latin typeface="Arial" panose="020B0604020202020204" pitchFamily="34" charset="0"/>
                <a:cs typeface="Arial" panose="020B0604020202020204" pitchFamily="34" charset="0"/>
              </a:rPr>
              <a:t>Biotin (B</a:t>
            </a:r>
            <a:r>
              <a:rPr lang="en-GB" sz="1400" b="1" baseline="-25000">
                <a:latin typeface="Arial" panose="020B0604020202020204" pitchFamily="34" charset="0"/>
                <a:cs typeface="Arial" panose="020B0604020202020204" pitchFamily="34" charset="0"/>
              </a:rPr>
              <a:t>7</a:t>
            </a:r>
            <a:r>
              <a:rPr lang="en-GB" sz="1400" b="1">
                <a:latin typeface="Arial" panose="020B0604020202020204" pitchFamily="34" charset="0"/>
                <a:cs typeface="Arial" panose="020B0604020202020204" pitchFamily="34" charset="0"/>
              </a:rPr>
              <a:t>)</a:t>
            </a:r>
          </a:p>
          <a:p>
            <a:pPr algn="ctr"/>
            <a:r>
              <a:rPr lang="en-GB" sz="1400">
                <a:latin typeface="Arial" panose="020B0604020202020204" pitchFamily="34" charset="0"/>
                <a:cs typeface="Arial" panose="020B0604020202020204" pitchFamily="34" charset="0"/>
              </a:rPr>
              <a:t>Selenium</a:t>
            </a:r>
          </a:p>
        </p:txBody>
      </p:sp>
      <p:sp>
        <p:nvSpPr>
          <p:cNvPr id="13" name="TextBox 12">
            <a:extLst>
              <a:ext uri="{FF2B5EF4-FFF2-40B4-BE49-F238E27FC236}">
                <a16:creationId xmlns:a16="http://schemas.microsoft.com/office/drawing/2014/main" id="{60C3874C-2F1E-68A9-71F2-4D73066D3E02}"/>
              </a:ext>
            </a:extLst>
          </p:cNvPr>
          <p:cNvSpPr txBox="1"/>
          <p:nvPr/>
        </p:nvSpPr>
        <p:spPr>
          <a:xfrm>
            <a:off x="10241931" y="4721577"/>
            <a:ext cx="1333500" cy="738664"/>
          </a:xfrm>
          <a:prstGeom prst="rect">
            <a:avLst/>
          </a:prstGeom>
          <a:noFill/>
        </p:spPr>
        <p:txBody>
          <a:bodyPr wrap="square" rtlCol="0">
            <a:spAutoFit/>
          </a:bodyPr>
          <a:lstStyle/>
          <a:p>
            <a:pPr algn="ctr"/>
            <a:r>
              <a:rPr lang="en-GB" sz="1400" b="1" err="1">
                <a:latin typeface="Arial" panose="020B0604020202020204" pitchFamily="34" charset="0"/>
                <a:cs typeface="Arial" panose="020B0604020202020204" pitchFamily="34" charset="0"/>
              </a:rPr>
              <a:t>Thiamin</a:t>
            </a:r>
            <a:r>
              <a:rPr lang="en-GB" sz="1400" b="1">
                <a:latin typeface="Arial" panose="020B0604020202020204" pitchFamily="34" charset="0"/>
                <a:cs typeface="Arial" panose="020B0604020202020204" pitchFamily="34" charset="0"/>
              </a:rPr>
              <a:t> (B</a:t>
            </a:r>
            <a:r>
              <a:rPr lang="en-GB" sz="1400" b="1" baseline="-25000">
                <a:latin typeface="Arial" panose="020B0604020202020204" pitchFamily="34" charset="0"/>
                <a:cs typeface="Arial" panose="020B0604020202020204" pitchFamily="34" charset="0"/>
              </a:rPr>
              <a:t>1</a:t>
            </a:r>
            <a:r>
              <a:rPr lang="en-GB" sz="1400" b="1">
                <a:latin typeface="Arial" panose="020B0604020202020204" pitchFamily="34" charset="0"/>
                <a:cs typeface="Arial" panose="020B0604020202020204" pitchFamily="34" charset="0"/>
              </a:rPr>
              <a:t>)</a:t>
            </a:r>
          </a:p>
          <a:p>
            <a:pPr algn="ctr"/>
            <a:r>
              <a:rPr lang="en-GB" sz="1400">
                <a:latin typeface="Arial" panose="020B0604020202020204" pitchFamily="34" charset="0"/>
                <a:cs typeface="Arial" panose="020B0604020202020204" pitchFamily="34" charset="0"/>
              </a:rPr>
              <a:t>Vitamin B</a:t>
            </a:r>
            <a:r>
              <a:rPr lang="en-GB" sz="1400" baseline="-25000">
                <a:latin typeface="Arial" panose="020B0604020202020204" pitchFamily="34" charset="0"/>
                <a:cs typeface="Arial" panose="020B0604020202020204" pitchFamily="34" charset="0"/>
              </a:rPr>
              <a:t>6</a:t>
            </a:r>
          </a:p>
          <a:p>
            <a:pPr algn="ctr"/>
            <a:r>
              <a:rPr lang="en-GB" sz="1400">
                <a:latin typeface="Arial" panose="020B0604020202020204" pitchFamily="34" charset="0"/>
                <a:cs typeface="Arial" panose="020B0604020202020204" pitchFamily="34" charset="0"/>
              </a:rPr>
              <a:t>Iodine</a:t>
            </a:r>
          </a:p>
        </p:txBody>
      </p:sp>
      <p:sp>
        <p:nvSpPr>
          <p:cNvPr id="14" name="TextBox 13">
            <a:extLst>
              <a:ext uri="{FF2B5EF4-FFF2-40B4-BE49-F238E27FC236}">
                <a16:creationId xmlns:a16="http://schemas.microsoft.com/office/drawing/2014/main" id="{D9532802-CA95-92DA-8D8E-38CE5C4E872F}"/>
              </a:ext>
            </a:extLst>
          </p:cNvPr>
          <p:cNvSpPr txBox="1"/>
          <p:nvPr/>
        </p:nvSpPr>
        <p:spPr>
          <a:xfrm>
            <a:off x="8820661" y="1778444"/>
            <a:ext cx="2437119" cy="369332"/>
          </a:xfrm>
          <a:prstGeom prst="rect">
            <a:avLst/>
          </a:prstGeom>
          <a:noFill/>
        </p:spPr>
        <p:txBody>
          <a:bodyPr wrap="square" rtlCol="0">
            <a:spAutoFit/>
          </a:bodyPr>
          <a:lstStyle/>
          <a:p>
            <a:pPr algn="ctr"/>
            <a:r>
              <a:rPr lang="en-GB" b="1">
                <a:solidFill>
                  <a:srgbClr val="C33D86"/>
                </a:solidFill>
                <a:latin typeface="Arial" panose="020B0604020202020204" pitchFamily="34" charset="0"/>
                <a:cs typeface="Arial" panose="020B0604020202020204" pitchFamily="34" charset="0"/>
              </a:rPr>
              <a:t>Plaice (baked fillet)</a:t>
            </a:r>
          </a:p>
        </p:txBody>
      </p:sp>
      <p:pic>
        <p:nvPicPr>
          <p:cNvPr id="17" name="Picture 16" descr="A close-up of a fish&#10;&#10;Description automatically generated">
            <a:extLst>
              <a:ext uri="{FF2B5EF4-FFF2-40B4-BE49-F238E27FC236}">
                <a16:creationId xmlns:a16="http://schemas.microsoft.com/office/drawing/2014/main" id="{BC234BB3-2788-03AF-FE01-FAACAFC359AD}"/>
              </a:ext>
            </a:extLst>
          </p:cNvPr>
          <p:cNvPicPr>
            <a:picLocks noChangeAspect="1"/>
          </p:cNvPicPr>
          <p:nvPr/>
        </p:nvPicPr>
        <p:blipFill>
          <a:blip r:embed="rId4"/>
          <a:stretch>
            <a:fillRect/>
          </a:stretch>
        </p:blipFill>
        <p:spPr>
          <a:xfrm>
            <a:off x="4649973" y="2268012"/>
            <a:ext cx="3361096" cy="1344439"/>
          </a:xfrm>
          <a:prstGeom prst="rect">
            <a:avLst/>
          </a:prstGeom>
        </p:spPr>
      </p:pic>
      <p:sp>
        <p:nvSpPr>
          <p:cNvPr id="18" name="TextBox 17">
            <a:extLst>
              <a:ext uri="{FF2B5EF4-FFF2-40B4-BE49-F238E27FC236}">
                <a16:creationId xmlns:a16="http://schemas.microsoft.com/office/drawing/2014/main" id="{864FDF54-800C-2A36-6010-4401BB265EC6}"/>
              </a:ext>
            </a:extLst>
          </p:cNvPr>
          <p:cNvSpPr txBox="1"/>
          <p:nvPr/>
        </p:nvSpPr>
        <p:spPr>
          <a:xfrm>
            <a:off x="4870858" y="1765569"/>
            <a:ext cx="2607114" cy="369332"/>
          </a:xfrm>
          <a:prstGeom prst="rect">
            <a:avLst/>
          </a:prstGeom>
          <a:noFill/>
        </p:spPr>
        <p:txBody>
          <a:bodyPr wrap="square" rtlCol="0">
            <a:spAutoFit/>
          </a:bodyPr>
          <a:lstStyle/>
          <a:p>
            <a:pPr algn="ctr"/>
            <a:r>
              <a:rPr lang="en-GB" b="1">
                <a:solidFill>
                  <a:srgbClr val="C33D86"/>
                </a:solidFill>
                <a:latin typeface="Arial" panose="020B0604020202020204" pitchFamily="34" charset="0"/>
                <a:cs typeface="Arial" panose="020B0604020202020204" pitchFamily="34" charset="0"/>
              </a:rPr>
              <a:t>Mackerel (grilled fillet)</a:t>
            </a:r>
          </a:p>
        </p:txBody>
      </p:sp>
      <p:grpSp>
        <p:nvGrpSpPr>
          <p:cNvPr id="19" name="Group 18">
            <a:extLst>
              <a:ext uri="{FF2B5EF4-FFF2-40B4-BE49-F238E27FC236}">
                <a16:creationId xmlns:a16="http://schemas.microsoft.com/office/drawing/2014/main" id="{C54BB048-762B-5D76-88D5-7AFAB4812F36}"/>
              </a:ext>
            </a:extLst>
          </p:cNvPr>
          <p:cNvGrpSpPr/>
          <p:nvPr/>
        </p:nvGrpSpPr>
        <p:grpSpPr>
          <a:xfrm>
            <a:off x="5004678" y="3696661"/>
            <a:ext cx="819872" cy="980473"/>
            <a:chOff x="8960089" y="3623322"/>
            <a:chExt cx="819872" cy="980473"/>
          </a:xfrm>
        </p:grpSpPr>
        <p:sp>
          <p:nvSpPr>
            <p:cNvPr id="20" name="Arrow: Up 19">
              <a:extLst>
                <a:ext uri="{FF2B5EF4-FFF2-40B4-BE49-F238E27FC236}">
                  <a16:creationId xmlns:a16="http://schemas.microsoft.com/office/drawing/2014/main" id="{843C96F8-FEA5-D594-9DCB-4EAF721815F4}"/>
                </a:ext>
              </a:extLst>
            </p:cNvPr>
            <p:cNvSpPr/>
            <p:nvPr/>
          </p:nvSpPr>
          <p:spPr>
            <a:xfrm>
              <a:off x="9098589" y="3623322"/>
              <a:ext cx="681372" cy="939153"/>
            </a:xfrm>
            <a:prstGeom prst="upArrow">
              <a:avLst/>
            </a:prstGeom>
            <a:solidFill>
              <a:srgbClr val="56A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A8829D42-5765-2C35-5AFF-D0CEA81D808C}"/>
                </a:ext>
              </a:extLst>
            </p:cNvPr>
            <p:cNvSpPr txBox="1"/>
            <p:nvPr/>
          </p:nvSpPr>
          <p:spPr>
            <a:xfrm rot="16200000">
              <a:off x="8729153" y="4095859"/>
              <a:ext cx="738872" cy="276999"/>
            </a:xfrm>
            <a:prstGeom prst="rect">
              <a:avLst/>
            </a:prstGeom>
            <a:noFill/>
          </p:spPr>
          <p:txBody>
            <a:bodyPr wrap="square" rtlCol="0">
              <a:spAutoFit/>
            </a:bodyPr>
            <a:lstStyle/>
            <a:p>
              <a:r>
                <a:rPr lang="en-GB" sz="1200">
                  <a:latin typeface="Arial Narrow" panose="020B0606020202030204" pitchFamily="34" charset="0"/>
                  <a:cs typeface="Arial" panose="020B0604020202020204" pitchFamily="34" charset="0"/>
                </a:rPr>
                <a:t>High in </a:t>
              </a:r>
            </a:p>
          </p:txBody>
        </p:sp>
      </p:grpSp>
      <p:grpSp>
        <p:nvGrpSpPr>
          <p:cNvPr id="22" name="Group 21">
            <a:extLst>
              <a:ext uri="{FF2B5EF4-FFF2-40B4-BE49-F238E27FC236}">
                <a16:creationId xmlns:a16="http://schemas.microsoft.com/office/drawing/2014/main" id="{32E6E8A3-6CAC-34E5-90CF-CDC187FE618C}"/>
              </a:ext>
            </a:extLst>
          </p:cNvPr>
          <p:cNvGrpSpPr/>
          <p:nvPr/>
        </p:nvGrpSpPr>
        <p:grpSpPr>
          <a:xfrm>
            <a:off x="6586685" y="3938262"/>
            <a:ext cx="686537" cy="738872"/>
            <a:chOff x="10294408" y="3910049"/>
            <a:chExt cx="686537" cy="738872"/>
          </a:xfrm>
        </p:grpSpPr>
        <p:sp>
          <p:nvSpPr>
            <p:cNvPr id="23" name="Arrow: Up 22">
              <a:extLst>
                <a:ext uri="{FF2B5EF4-FFF2-40B4-BE49-F238E27FC236}">
                  <a16:creationId xmlns:a16="http://schemas.microsoft.com/office/drawing/2014/main" id="{C9A54806-1824-3C61-AC16-117FBBCEDF46}"/>
                </a:ext>
              </a:extLst>
            </p:cNvPr>
            <p:cNvSpPr/>
            <p:nvPr/>
          </p:nvSpPr>
          <p:spPr>
            <a:xfrm>
              <a:off x="10558947" y="3996496"/>
              <a:ext cx="421998" cy="565979"/>
            </a:xfrm>
            <a:prstGeom prst="upArrow">
              <a:avLst/>
            </a:prstGeom>
            <a:solidFill>
              <a:srgbClr val="009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ABA5903A-4168-A91B-CBCD-462FC6930DE5}"/>
                </a:ext>
              </a:extLst>
            </p:cNvPr>
            <p:cNvSpPr txBox="1"/>
            <p:nvPr/>
          </p:nvSpPr>
          <p:spPr>
            <a:xfrm rot="16200000">
              <a:off x="10063472" y="4140985"/>
              <a:ext cx="738872" cy="276999"/>
            </a:xfrm>
            <a:prstGeom prst="rect">
              <a:avLst/>
            </a:prstGeom>
            <a:noFill/>
          </p:spPr>
          <p:txBody>
            <a:bodyPr wrap="square" rtlCol="0">
              <a:spAutoFit/>
            </a:bodyPr>
            <a:lstStyle/>
            <a:p>
              <a:r>
                <a:rPr lang="en-GB" sz="1200">
                  <a:latin typeface="Arial Narrow" panose="020B0606020202030204" pitchFamily="34" charset="0"/>
                  <a:cs typeface="Arial" panose="020B0604020202020204" pitchFamily="34" charset="0"/>
                </a:rPr>
                <a:t>Source of</a:t>
              </a:r>
            </a:p>
          </p:txBody>
        </p:sp>
      </p:grpSp>
      <p:sp>
        <p:nvSpPr>
          <p:cNvPr id="25" name="TextBox 24">
            <a:extLst>
              <a:ext uri="{FF2B5EF4-FFF2-40B4-BE49-F238E27FC236}">
                <a16:creationId xmlns:a16="http://schemas.microsoft.com/office/drawing/2014/main" id="{4B4BB2F0-1EFC-A14F-9514-36D1CF5FFC41}"/>
              </a:ext>
            </a:extLst>
          </p:cNvPr>
          <p:cNvSpPr txBox="1"/>
          <p:nvPr/>
        </p:nvSpPr>
        <p:spPr>
          <a:xfrm>
            <a:off x="4817114" y="4721577"/>
            <a:ext cx="1333500" cy="1384995"/>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Protein</a:t>
            </a:r>
          </a:p>
          <a:p>
            <a:pPr algn="ctr"/>
            <a:r>
              <a:rPr lang="en-GB" sz="1400" b="1">
                <a:latin typeface="Arial" panose="020B0604020202020204" pitchFamily="34" charset="0"/>
                <a:cs typeface="Arial" panose="020B0604020202020204" pitchFamily="34" charset="0"/>
              </a:rPr>
              <a:t>Vitamin D</a:t>
            </a:r>
          </a:p>
          <a:p>
            <a:pPr algn="ctr"/>
            <a:r>
              <a:rPr lang="en-GB" sz="1400">
                <a:latin typeface="Arial" panose="020B0604020202020204" pitchFamily="34" charset="0"/>
                <a:cs typeface="Arial" panose="020B0604020202020204" pitchFamily="34" charset="0"/>
              </a:rPr>
              <a:t>Niacin (B</a:t>
            </a:r>
            <a:r>
              <a:rPr lang="en-GB" sz="1400" baseline="-25000">
                <a:latin typeface="Arial" panose="020B0604020202020204" pitchFamily="34" charset="0"/>
                <a:cs typeface="Arial" panose="020B0604020202020204" pitchFamily="34" charset="0"/>
              </a:rPr>
              <a:t>3</a:t>
            </a:r>
            <a:r>
              <a:rPr lang="en-GB" sz="1400">
                <a:latin typeface="Arial" panose="020B0604020202020204" pitchFamily="34" charset="0"/>
                <a:cs typeface="Arial" panose="020B0604020202020204" pitchFamily="34" charset="0"/>
              </a:rPr>
              <a:t>)</a:t>
            </a:r>
          </a:p>
          <a:p>
            <a:pPr algn="ctr"/>
            <a:r>
              <a:rPr lang="en-GB" sz="1400">
                <a:latin typeface="Arial" panose="020B0604020202020204" pitchFamily="34" charset="0"/>
                <a:cs typeface="Arial" panose="020B0604020202020204" pitchFamily="34" charset="0"/>
              </a:rPr>
              <a:t>Vitamin B</a:t>
            </a:r>
            <a:r>
              <a:rPr lang="en-GB" sz="1400" baseline="-25000">
                <a:latin typeface="Arial" panose="020B0604020202020204" pitchFamily="34" charset="0"/>
                <a:cs typeface="Arial" panose="020B0604020202020204" pitchFamily="34" charset="0"/>
              </a:rPr>
              <a:t>12</a:t>
            </a:r>
          </a:p>
          <a:p>
            <a:pPr algn="ctr"/>
            <a:r>
              <a:rPr lang="en-GB" sz="1400">
                <a:latin typeface="Arial" panose="020B0604020202020204" pitchFamily="34" charset="0"/>
                <a:cs typeface="Arial" panose="020B0604020202020204" pitchFamily="34" charset="0"/>
              </a:rPr>
              <a:t>Selenium</a:t>
            </a:r>
          </a:p>
          <a:p>
            <a:pPr algn="ctr"/>
            <a:r>
              <a:rPr lang="en-GB" sz="1400" b="1">
                <a:latin typeface="Arial" panose="020B0604020202020204" pitchFamily="34" charset="0"/>
                <a:cs typeface="Arial" panose="020B0604020202020204" pitchFamily="34" charset="0"/>
              </a:rPr>
              <a:t>Omega-3</a:t>
            </a:r>
          </a:p>
        </p:txBody>
      </p:sp>
      <p:sp>
        <p:nvSpPr>
          <p:cNvPr id="26" name="TextBox 25">
            <a:extLst>
              <a:ext uri="{FF2B5EF4-FFF2-40B4-BE49-F238E27FC236}">
                <a16:creationId xmlns:a16="http://schemas.microsoft.com/office/drawing/2014/main" id="{06AED8C4-8F5B-DFB5-E960-6F578AE1C348}"/>
              </a:ext>
            </a:extLst>
          </p:cNvPr>
          <p:cNvSpPr txBox="1"/>
          <p:nvPr/>
        </p:nvSpPr>
        <p:spPr>
          <a:xfrm>
            <a:off x="6330521" y="4721577"/>
            <a:ext cx="1485712" cy="954107"/>
          </a:xfrm>
          <a:prstGeom prst="rect">
            <a:avLst/>
          </a:prstGeom>
          <a:noFill/>
        </p:spPr>
        <p:txBody>
          <a:bodyPr wrap="square" rtlCol="0">
            <a:spAutoFit/>
          </a:bodyPr>
          <a:lstStyle/>
          <a:p>
            <a:pPr algn="ctr"/>
            <a:r>
              <a:rPr lang="en-GB" sz="1400" b="1">
                <a:latin typeface="Arial" panose="020B0604020202020204" pitchFamily="34" charset="0"/>
                <a:cs typeface="Arial" panose="020B0604020202020204" pitchFamily="34" charset="0"/>
              </a:rPr>
              <a:t>Riboflavin (B</a:t>
            </a:r>
            <a:r>
              <a:rPr lang="en-GB" sz="1400" b="1" baseline="-25000">
                <a:latin typeface="Arial" panose="020B0604020202020204" pitchFamily="34" charset="0"/>
                <a:cs typeface="Arial" panose="020B0604020202020204" pitchFamily="34" charset="0"/>
              </a:rPr>
              <a:t>2</a:t>
            </a:r>
            <a:r>
              <a:rPr lang="en-GB" sz="1400" b="1">
                <a:latin typeface="Arial" panose="020B0604020202020204" pitchFamily="34" charset="0"/>
                <a:cs typeface="Arial" panose="020B0604020202020204" pitchFamily="34" charset="0"/>
              </a:rPr>
              <a:t>)</a:t>
            </a:r>
          </a:p>
          <a:p>
            <a:pPr algn="ctr"/>
            <a:r>
              <a:rPr lang="en-GB" sz="1400">
                <a:latin typeface="Arial" panose="020B0604020202020204" pitchFamily="34" charset="0"/>
                <a:cs typeface="Arial" panose="020B0604020202020204" pitchFamily="34" charset="0"/>
              </a:rPr>
              <a:t>Vitamin B</a:t>
            </a:r>
            <a:r>
              <a:rPr lang="en-GB" sz="1400" baseline="-25000">
                <a:latin typeface="Arial" panose="020B0604020202020204" pitchFamily="34" charset="0"/>
                <a:cs typeface="Arial" panose="020B0604020202020204" pitchFamily="34" charset="0"/>
              </a:rPr>
              <a:t>6</a:t>
            </a:r>
          </a:p>
          <a:p>
            <a:pPr algn="ctr"/>
            <a:r>
              <a:rPr lang="en-GB" sz="1400">
                <a:latin typeface="Arial" panose="020B0604020202020204" pitchFamily="34" charset="0"/>
                <a:cs typeface="Arial" panose="020B0604020202020204" pitchFamily="34" charset="0"/>
              </a:rPr>
              <a:t>Iodine</a:t>
            </a:r>
          </a:p>
          <a:p>
            <a:pPr algn="ctr"/>
            <a:r>
              <a:rPr lang="en-GB" sz="1400" b="1">
                <a:latin typeface="Arial" panose="020B0604020202020204" pitchFamily="34" charset="0"/>
                <a:cs typeface="Arial" panose="020B0604020202020204" pitchFamily="34" charset="0"/>
              </a:rPr>
              <a:t>Potassium</a:t>
            </a:r>
          </a:p>
        </p:txBody>
      </p:sp>
      <p:pic>
        <p:nvPicPr>
          <p:cNvPr id="32" name="Picture 31" descr="A close-up of a walnut&#10;&#10;Description automatically generated with medium confidence">
            <a:extLst>
              <a:ext uri="{FF2B5EF4-FFF2-40B4-BE49-F238E27FC236}">
                <a16:creationId xmlns:a16="http://schemas.microsoft.com/office/drawing/2014/main" id="{AA8D2CF7-B150-A732-B7AB-934EC164C095}"/>
              </a:ext>
            </a:extLst>
          </p:cNvPr>
          <p:cNvPicPr>
            <a:picLocks noChangeAspect="1"/>
          </p:cNvPicPr>
          <p:nvPr/>
        </p:nvPicPr>
        <p:blipFill>
          <a:blip r:embed="rId5"/>
          <a:stretch>
            <a:fillRect/>
          </a:stretch>
        </p:blipFill>
        <p:spPr>
          <a:xfrm>
            <a:off x="1020624" y="1909053"/>
            <a:ext cx="2607114" cy="2085691"/>
          </a:xfrm>
          <a:prstGeom prst="rect">
            <a:avLst/>
          </a:prstGeom>
        </p:spPr>
      </p:pic>
      <p:sp>
        <p:nvSpPr>
          <p:cNvPr id="33" name="TextBox 32">
            <a:extLst>
              <a:ext uri="{FF2B5EF4-FFF2-40B4-BE49-F238E27FC236}">
                <a16:creationId xmlns:a16="http://schemas.microsoft.com/office/drawing/2014/main" id="{D65E4DE5-1AC3-B0DB-A096-452C709373B6}"/>
              </a:ext>
            </a:extLst>
          </p:cNvPr>
          <p:cNvSpPr txBox="1"/>
          <p:nvPr/>
        </p:nvSpPr>
        <p:spPr>
          <a:xfrm>
            <a:off x="523782" y="1773698"/>
            <a:ext cx="3555546" cy="369332"/>
          </a:xfrm>
          <a:prstGeom prst="rect">
            <a:avLst/>
          </a:prstGeom>
          <a:noFill/>
        </p:spPr>
        <p:txBody>
          <a:bodyPr wrap="square" rtlCol="0">
            <a:spAutoFit/>
          </a:bodyPr>
          <a:lstStyle/>
          <a:p>
            <a:pPr algn="ctr"/>
            <a:r>
              <a:rPr lang="en-GB" b="1">
                <a:solidFill>
                  <a:srgbClr val="C33D86"/>
                </a:solidFill>
                <a:latin typeface="Arial" panose="020B0604020202020204" pitchFamily="34" charset="0"/>
                <a:cs typeface="Arial" panose="020B0604020202020204" pitchFamily="34" charset="0"/>
              </a:rPr>
              <a:t>Oyster (weighed without shell)</a:t>
            </a:r>
          </a:p>
        </p:txBody>
      </p:sp>
      <p:grpSp>
        <p:nvGrpSpPr>
          <p:cNvPr id="34" name="Group 33">
            <a:extLst>
              <a:ext uri="{FF2B5EF4-FFF2-40B4-BE49-F238E27FC236}">
                <a16:creationId xmlns:a16="http://schemas.microsoft.com/office/drawing/2014/main" id="{51C8114D-1CFC-315A-4B46-B9C2B62532D5}"/>
              </a:ext>
            </a:extLst>
          </p:cNvPr>
          <p:cNvGrpSpPr/>
          <p:nvPr/>
        </p:nvGrpSpPr>
        <p:grpSpPr>
          <a:xfrm>
            <a:off x="975712" y="3696661"/>
            <a:ext cx="819872" cy="980473"/>
            <a:chOff x="8960089" y="3623322"/>
            <a:chExt cx="819872" cy="980473"/>
          </a:xfrm>
        </p:grpSpPr>
        <p:sp>
          <p:nvSpPr>
            <p:cNvPr id="35" name="Arrow: Up 34">
              <a:extLst>
                <a:ext uri="{FF2B5EF4-FFF2-40B4-BE49-F238E27FC236}">
                  <a16:creationId xmlns:a16="http://schemas.microsoft.com/office/drawing/2014/main" id="{83F9CAD5-DBCE-960D-804F-14266F1AB5E5}"/>
                </a:ext>
              </a:extLst>
            </p:cNvPr>
            <p:cNvSpPr/>
            <p:nvPr/>
          </p:nvSpPr>
          <p:spPr>
            <a:xfrm>
              <a:off x="9098589" y="3623322"/>
              <a:ext cx="681372" cy="939153"/>
            </a:xfrm>
            <a:prstGeom prst="upArrow">
              <a:avLst/>
            </a:prstGeom>
            <a:solidFill>
              <a:srgbClr val="56A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39885E4E-7843-174C-ED70-EE17CEADD6D4}"/>
                </a:ext>
              </a:extLst>
            </p:cNvPr>
            <p:cNvSpPr txBox="1"/>
            <p:nvPr/>
          </p:nvSpPr>
          <p:spPr>
            <a:xfrm rot="16200000">
              <a:off x="8729153" y="4095859"/>
              <a:ext cx="738872" cy="276999"/>
            </a:xfrm>
            <a:prstGeom prst="rect">
              <a:avLst/>
            </a:prstGeom>
            <a:noFill/>
          </p:spPr>
          <p:txBody>
            <a:bodyPr wrap="square" rtlCol="0">
              <a:spAutoFit/>
            </a:bodyPr>
            <a:lstStyle/>
            <a:p>
              <a:r>
                <a:rPr lang="en-GB" sz="1200">
                  <a:latin typeface="Arial Narrow" panose="020B0606020202030204" pitchFamily="34" charset="0"/>
                  <a:cs typeface="Arial" panose="020B0604020202020204" pitchFamily="34" charset="0"/>
                </a:rPr>
                <a:t>High in </a:t>
              </a:r>
            </a:p>
          </p:txBody>
        </p:sp>
      </p:grpSp>
      <p:grpSp>
        <p:nvGrpSpPr>
          <p:cNvPr id="37" name="Group 36">
            <a:extLst>
              <a:ext uri="{FF2B5EF4-FFF2-40B4-BE49-F238E27FC236}">
                <a16:creationId xmlns:a16="http://schemas.microsoft.com/office/drawing/2014/main" id="{C3008C41-BF1E-ED8E-0654-B739F9DB4C33}"/>
              </a:ext>
            </a:extLst>
          </p:cNvPr>
          <p:cNvGrpSpPr/>
          <p:nvPr/>
        </p:nvGrpSpPr>
        <p:grpSpPr>
          <a:xfrm>
            <a:off x="2557719" y="3938262"/>
            <a:ext cx="686537" cy="738872"/>
            <a:chOff x="10294408" y="3910049"/>
            <a:chExt cx="686537" cy="738872"/>
          </a:xfrm>
        </p:grpSpPr>
        <p:sp>
          <p:nvSpPr>
            <p:cNvPr id="38" name="Arrow: Up 37">
              <a:extLst>
                <a:ext uri="{FF2B5EF4-FFF2-40B4-BE49-F238E27FC236}">
                  <a16:creationId xmlns:a16="http://schemas.microsoft.com/office/drawing/2014/main" id="{BAB83999-0398-34E5-27DB-E0C766F1AB9E}"/>
                </a:ext>
              </a:extLst>
            </p:cNvPr>
            <p:cNvSpPr/>
            <p:nvPr/>
          </p:nvSpPr>
          <p:spPr>
            <a:xfrm>
              <a:off x="10558947" y="3996496"/>
              <a:ext cx="421998" cy="565979"/>
            </a:xfrm>
            <a:prstGeom prst="upArrow">
              <a:avLst/>
            </a:prstGeom>
            <a:solidFill>
              <a:srgbClr val="009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E1C7FBC9-98A1-5627-1802-8521B7413F1B}"/>
                </a:ext>
              </a:extLst>
            </p:cNvPr>
            <p:cNvSpPr txBox="1"/>
            <p:nvPr/>
          </p:nvSpPr>
          <p:spPr>
            <a:xfrm rot="16200000">
              <a:off x="10063472" y="4140985"/>
              <a:ext cx="738872" cy="276999"/>
            </a:xfrm>
            <a:prstGeom prst="rect">
              <a:avLst/>
            </a:prstGeom>
            <a:noFill/>
          </p:spPr>
          <p:txBody>
            <a:bodyPr wrap="square" rtlCol="0">
              <a:spAutoFit/>
            </a:bodyPr>
            <a:lstStyle/>
            <a:p>
              <a:r>
                <a:rPr lang="en-GB" sz="1200">
                  <a:latin typeface="Arial Narrow" panose="020B0606020202030204" pitchFamily="34" charset="0"/>
                  <a:cs typeface="Arial" panose="020B0604020202020204" pitchFamily="34" charset="0"/>
                </a:rPr>
                <a:t>Source of</a:t>
              </a:r>
            </a:p>
          </p:txBody>
        </p:sp>
      </p:grpSp>
      <p:sp>
        <p:nvSpPr>
          <p:cNvPr id="40" name="TextBox 39">
            <a:extLst>
              <a:ext uri="{FF2B5EF4-FFF2-40B4-BE49-F238E27FC236}">
                <a16:creationId xmlns:a16="http://schemas.microsoft.com/office/drawing/2014/main" id="{3A3F4098-035F-7A9C-99F8-7948499F05DB}"/>
              </a:ext>
            </a:extLst>
          </p:cNvPr>
          <p:cNvSpPr txBox="1"/>
          <p:nvPr/>
        </p:nvSpPr>
        <p:spPr>
          <a:xfrm>
            <a:off x="788148" y="4721577"/>
            <a:ext cx="1333500" cy="1600438"/>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Protein</a:t>
            </a:r>
          </a:p>
          <a:p>
            <a:pPr algn="ctr"/>
            <a:r>
              <a:rPr lang="en-GB" sz="1400">
                <a:latin typeface="Arial" panose="020B0604020202020204" pitchFamily="34" charset="0"/>
                <a:cs typeface="Arial" panose="020B0604020202020204" pitchFamily="34" charset="0"/>
              </a:rPr>
              <a:t>Vitamin B</a:t>
            </a:r>
            <a:r>
              <a:rPr lang="en-GB" sz="1400" baseline="-25000">
                <a:latin typeface="Arial" panose="020B0604020202020204" pitchFamily="34" charset="0"/>
                <a:cs typeface="Arial" panose="020B0604020202020204" pitchFamily="34" charset="0"/>
              </a:rPr>
              <a:t>12</a:t>
            </a:r>
          </a:p>
          <a:p>
            <a:pPr algn="ctr"/>
            <a:r>
              <a:rPr lang="en-GB" sz="1400" b="1">
                <a:latin typeface="Arial" panose="020B0604020202020204" pitchFamily="34" charset="0"/>
                <a:cs typeface="Arial" panose="020B0604020202020204" pitchFamily="34" charset="0"/>
              </a:rPr>
              <a:t>Iron</a:t>
            </a:r>
          </a:p>
          <a:p>
            <a:pPr algn="ctr"/>
            <a:r>
              <a:rPr lang="en-GB" sz="1400" b="1">
                <a:latin typeface="Arial" panose="020B0604020202020204" pitchFamily="34" charset="0"/>
                <a:cs typeface="Arial" panose="020B0604020202020204" pitchFamily="34" charset="0"/>
              </a:rPr>
              <a:t>Copper</a:t>
            </a:r>
          </a:p>
          <a:p>
            <a:pPr algn="ctr"/>
            <a:r>
              <a:rPr lang="en-GB" sz="1400" b="1">
                <a:latin typeface="Arial" panose="020B0604020202020204" pitchFamily="34" charset="0"/>
                <a:cs typeface="Arial" panose="020B0604020202020204" pitchFamily="34" charset="0"/>
              </a:rPr>
              <a:t>Zinc</a:t>
            </a:r>
          </a:p>
          <a:p>
            <a:pPr algn="ctr"/>
            <a:r>
              <a:rPr lang="en-GB" sz="1400">
                <a:latin typeface="Arial" panose="020B0604020202020204" pitchFamily="34" charset="0"/>
                <a:cs typeface="Arial" panose="020B0604020202020204" pitchFamily="34" charset="0"/>
              </a:rPr>
              <a:t>Selenium</a:t>
            </a:r>
          </a:p>
          <a:p>
            <a:pPr algn="ctr"/>
            <a:r>
              <a:rPr lang="en-GB" sz="1400">
                <a:latin typeface="Arial" panose="020B0604020202020204" pitchFamily="34" charset="0"/>
                <a:cs typeface="Arial" panose="020B0604020202020204" pitchFamily="34" charset="0"/>
              </a:rPr>
              <a:t>Iodine</a:t>
            </a:r>
          </a:p>
        </p:txBody>
      </p:sp>
      <p:sp>
        <p:nvSpPr>
          <p:cNvPr id="41" name="TextBox 40">
            <a:extLst>
              <a:ext uri="{FF2B5EF4-FFF2-40B4-BE49-F238E27FC236}">
                <a16:creationId xmlns:a16="http://schemas.microsoft.com/office/drawing/2014/main" id="{0B00AB81-5C27-5426-C611-558462D95AF9}"/>
              </a:ext>
            </a:extLst>
          </p:cNvPr>
          <p:cNvSpPr txBox="1"/>
          <p:nvPr/>
        </p:nvSpPr>
        <p:spPr>
          <a:xfrm>
            <a:off x="2301555" y="4721577"/>
            <a:ext cx="1485712" cy="1169551"/>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Vitamin D</a:t>
            </a:r>
          </a:p>
          <a:p>
            <a:pPr algn="ctr"/>
            <a:r>
              <a:rPr lang="en-GB" sz="1400">
                <a:latin typeface="Arial" panose="020B0604020202020204" pitchFamily="34" charset="0"/>
                <a:cs typeface="Arial" panose="020B0604020202020204" pitchFamily="34" charset="0"/>
              </a:rPr>
              <a:t>Niacin (B</a:t>
            </a:r>
            <a:r>
              <a:rPr lang="en-GB" sz="1400" baseline="-25000">
                <a:latin typeface="Arial" panose="020B0604020202020204" pitchFamily="34" charset="0"/>
                <a:cs typeface="Arial" panose="020B0604020202020204" pitchFamily="34" charset="0"/>
              </a:rPr>
              <a:t>3</a:t>
            </a:r>
            <a:r>
              <a:rPr lang="en-GB" sz="1400">
                <a:latin typeface="Arial" panose="020B0604020202020204" pitchFamily="34" charset="0"/>
                <a:cs typeface="Arial" panose="020B0604020202020204" pitchFamily="34" charset="0"/>
              </a:rPr>
              <a:t>)</a:t>
            </a:r>
          </a:p>
          <a:p>
            <a:pPr algn="ctr"/>
            <a:r>
              <a:rPr lang="en-GB" sz="1400">
                <a:latin typeface="Arial" panose="020B0604020202020204" pitchFamily="34" charset="0"/>
                <a:cs typeface="Arial" panose="020B0604020202020204" pitchFamily="34" charset="0"/>
              </a:rPr>
              <a:t>Biotin (B</a:t>
            </a:r>
            <a:r>
              <a:rPr lang="en-GB" sz="1400" baseline="-25000">
                <a:latin typeface="Arial" panose="020B0604020202020204" pitchFamily="34" charset="0"/>
                <a:cs typeface="Arial" panose="020B0604020202020204" pitchFamily="34" charset="0"/>
              </a:rPr>
              <a:t>7</a:t>
            </a:r>
            <a:r>
              <a:rPr lang="en-GB" sz="1400">
                <a:latin typeface="Arial" panose="020B0604020202020204" pitchFamily="34" charset="0"/>
                <a:cs typeface="Arial" panose="020B0604020202020204" pitchFamily="34" charset="0"/>
              </a:rPr>
              <a:t>)</a:t>
            </a:r>
          </a:p>
          <a:p>
            <a:pPr algn="ctr"/>
            <a:r>
              <a:rPr lang="en-GB" sz="1400" b="1">
                <a:latin typeface="Arial" panose="020B0604020202020204" pitchFamily="34" charset="0"/>
                <a:cs typeface="Arial" panose="020B0604020202020204" pitchFamily="34" charset="0"/>
              </a:rPr>
              <a:t>Calcium</a:t>
            </a:r>
          </a:p>
          <a:p>
            <a:pPr algn="ctr"/>
            <a:r>
              <a:rPr lang="en-GB" sz="1400" b="1">
                <a:latin typeface="Arial" panose="020B0604020202020204" pitchFamily="34" charset="0"/>
                <a:cs typeface="Arial" panose="020B0604020202020204" pitchFamily="34" charset="0"/>
              </a:rPr>
              <a:t>Manganese</a:t>
            </a:r>
          </a:p>
        </p:txBody>
      </p:sp>
      <p:sp>
        <p:nvSpPr>
          <p:cNvPr id="42" name="Title 1">
            <a:extLst>
              <a:ext uri="{FF2B5EF4-FFF2-40B4-BE49-F238E27FC236}">
                <a16:creationId xmlns:a16="http://schemas.microsoft.com/office/drawing/2014/main" id="{45172625-AF24-64D6-FBF0-147706C0A2ED}"/>
              </a:ext>
            </a:extLst>
          </p:cNvPr>
          <p:cNvSpPr>
            <a:spLocks noGrp="1"/>
          </p:cNvSpPr>
          <p:nvPr>
            <p:ph type="ctrTitle"/>
          </p:nvPr>
        </p:nvSpPr>
        <p:spPr>
          <a:xfrm>
            <a:off x="713143" y="1130634"/>
            <a:ext cx="9720000" cy="720000"/>
          </a:xfrm>
        </p:spPr>
        <p:txBody>
          <a:bodyPr/>
          <a:lstStyle/>
          <a:p>
            <a:r>
              <a:rPr lang="en-US" sz="3400"/>
              <a:t>Examples</a:t>
            </a:r>
          </a:p>
        </p:txBody>
      </p:sp>
    </p:spTree>
    <p:extLst>
      <p:ext uri="{BB962C8B-B14F-4D97-AF65-F5344CB8AC3E}">
        <p14:creationId xmlns:p14="http://schemas.microsoft.com/office/powerpoint/2010/main" val="1612484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DFE9-F460-DE9B-D4F9-1BBC91ECB892}"/>
              </a:ext>
            </a:extLst>
          </p:cNvPr>
          <p:cNvSpPr>
            <a:spLocks noGrp="1"/>
          </p:cNvSpPr>
          <p:nvPr>
            <p:ph type="ctrTitle"/>
          </p:nvPr>
        </p:nvSpPr>
        <p:spPr/>
        <p:txBody>
          <a:bodyPr/>
          <a:lstStyle/>
          <a:p>
            <a:r>
              <a:rPr lang="en-GB" sz="3400"/>
              <a:t>Sustainability</a:t>
            </a:r>
          </a:p>
        </p:txBody>
      </p:sp>
      <p:sp>
        <p:nvSpPr>
          <p:cNvPr id="3" name="Subtitle 2">
            <a:extLst>
              <a:ext uri="{FF2B5EF4-FFF2-40B4-BE49-F238E27FC236}">
                <a16:creationId xmlns:a16="http://schemas.microsoft.com/office/drawing/2014/main" id="{3E4AE085-88A1-D4B4-A630-5E856E74F469}"/>
              </a:ext>
            </a:extLst>
          </p:cNvPr>
          <p:cNvSpPr>
            <a:spLocks noGrp="1"/>
          </p:cNvSpPr>
          <p:nvPr>
            <p:ph type="subTitle" idx="1"/>
          </p:nvPr>
        </p:nvSpPr>
        <p:spPr>
          <a:xfrm>
            <a:off x="1165629" y="2434358"/>
            <a:ext cx="6843634" cy="4043560"/>
          </a:xfrm>
        </p:spPr>
        <p:txBody>
          <a:bodyPr/>
          <a:lstStyle/>
          <a:p>
            <a:pPr>
              <a:lnSpc>
                <a:spcPct val="100000"/>
              </a:lnSpc>
            </a:pPr>
            <a:r>
              <a:rPr lang="en-GB" sz="2000" b="0" i="0">
                <a:effectLst/>
                <a:latin typeface="Helvetica" pitchFamily="2" charset="0"/>
              </a:rPr>
              <a:t>Globally, average per capita fish consumption has more than doubled during the last half a century, placing pressure on our seas and oceans.</a:t>
            </a:r>
            <a:endParaRPr lang="en-GB" sz="2000"/>
          </a:p>
          <a:p>
            <a:pPr>
              <a:lnSpc>
                <a:spcPct val="100000"/>
              </a:lnSpc>
            </a:pPr>
            <a:r>
              <a:rPr lang="en-GB" sz="2000"/>
              <a:t>80% of the seafood we eat in the UK comes from just 5 different species – </a:t>
            </a:r>
            <a:r>
              <a:rPr lang="en-GB" sz="2000" b="1"/>
              <a:t>cod, haddock, salmon, tuna, and prawns</a:t>
            </a:r>
          </a:p>
          <a:p>
            <a:pPr>
              <a:lnSpc>
                <a:spcPct val="100000"/>
              </a:lnSpc>
            </a:pPr>
            <a:r>
              <a:rPr lang="en-GB" sz="2000" b="0" i="0">
                <a:effectLst/>
                <a:latin typeface="Helvetica" pitchFamily="2" charset="0"/>
              </a:rPr>
              <a:t>The Marine Conservation Society’s </a:t>
            </a:r>
            <a:r>
              <a:rPr lang="en-GB" sz="2000" b="1" i="0">
                <a:effectLst/>
                <a:latin typeface="Helvetica" pitchFamily="2" charset="0"/>
                <a:hlinkClick r:id="rId3"/>
              </a:rPr>
              <a:t>Good Fish Guide</a:t>
            </a:r>
            <a:r>
              <a:rPr lang="en-GB" sz="2000" b="0" i="0">
                <a:effectLst/>
                <a:latin typeface="Helvetica" pitchFamily="2" charset="0"/>
              </a:rPr>
              <a:t> can help us make more sustainable choices. It uses a traffic light sustainability rating, with the ‘best choice’ (green) given a ‘1’, and ‘fish to avoid’ (red) given a ‘5’.</a:t>
            </a:r>
            <a:endParaRPr lang="en-GB" sz="2000"/>
          </a:p>
          <a:p>
            <a:pPr marL="800100" lvl="1" indent="-342900">
              <a:lnSpc>
                <a:spcPct val="100000"/>
              </a:lnSpc>
              <a:buFont typeface="Arial" panose="020B0604020202020204" pitchFamily="34" charset="0"/>
              <a:buChar char="•"/>
            </a:pPr>
            <a:endParaRPr lang="en-GB" sz="2400"/>
          </a:p>
          <a:p>
            <a:pPr>
              <a:lnSpc>
                <a:spcPct val="100000"/>
              </a:lnSpc>
            </a:pPr>
            <a:endParaRPr lang="en-GB" sz="2000"/>
          </a:p>
        </p:txBody>
      </p:sp>
      <p:pic>
        <p:nvPicPr>
          <p:cNvPr id="5" name="Picture 4" descr="A person in a suit and tie&#10;&#10;Description automatically generated with medium confidence">
            <a:extLst>
              <a:ext uri="{FF2B5EF4-FFF2-40B4-BE49-F238E27FC236}">
                <a16:creationId xmlns:a16="http://schemas.microsoft.com/office/drawing/2014/main" id="{DF34D63C-7EC4-FC20-36E4-9D29A3680EE7}"/>
              </a:ext>
            </a:extLst>
          </p:cNvPr>
          <p:cNvPicPr>
            <a:picLocks noChangeAspect="1"/>
          </p:cNvPicPr>
          <p:nvPr/>
        </p:nvPicPr>
        <p:blipFill rotWithShape="1">
          <a:blip r:embed="rId4"/>
          <a:srcRect t="7025" b="24241"/>
          <a:stretch/>
        </p:blipFill>
        <p:spPr>
          <a:xfrm>
            <a:off x="8616462" y="2283798"/>
            <a:ext cx="2272812" cy="2346843"/>
          </a:xfrm>
          <a:prstGeom prst="ellipse">
            <a:avLst/>
          </a:prstGeom>
        </p:spPr>
      </p:pic>
      <p:sp>
        <p:nvSpPr>
          <p:cNvPr id="6" name="TextBox 5">
            <a:extLst>
              <a:ext uri="{FF2B5EF4-FFF2-40B4-BE49-F238E27FC236}">
                <a16:creationId xmlns:a16="http://schemas.microsoft.com/office/drawing/2014/main" id="{569CFF38-4D03-50C7-5537-2A3D0D3D9B68}"/>
              </a:ext>
            </a:extLst>
          </p:cNvPr>
          <p:cNvSpPr txBox="1"/>
          <p:nvPr/>
        </p:nvSpPr>
        <p:spPr>
          <a:xfrm>
            <a:off x="8328752" y="4934203"/>
            <a:ext cx="2985571" cy="95410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For more details, see the ‘Plenty more fish in the sea?’ blog by Dr Simon Steenson on the </a:t>
            </a:r>
            <a:r>
              <a:rPr lang="en-GB" sz="1400">
                <a:latin typeface="Arial" panose="020B0604020202020204" pitchFamily="34" charset="0"/>
                <a:cs typeface="Arial" panose="020B0604020202020204" pitchFamily="34" charset="0"/>
                <a:hlinkClick r:id="rId5"/>
              </a:rPr>
              <a:t>British Nutrition Foundation website</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6330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2EF689-A593-950F-86E6-A4B3DDC7784E}"/>
              </a:ext>
            </a:extLst>
          </p:cNvPr>
          <p:cNvPicPr>
            <a:picLocks noChangeAspect="1"/>
          </p:cNvPicPr>
          <p:nvPr/>
        </p:nvPicPr>
        <p:blipFill>
          <a:blip r:embed="rId3"/>
          <a:stretch>
            <a:fillRect/>
          </a:stretch>
        </p:blipFill>
        <p:spPr>
          <a:xfrm>
            <a:off x="953745" y="1143001"/>
            <a:ext cx="9364131" cy="5267324"/>
          </a:xfrm>
          <a:prstGeom prst="rect">
            <a:avLst/>
          </a:prstGeom>
        </p:spPr>
      </p:pic>
    </p:spTree>
    <p:extLst>
      <p:ext uri="{BB962C8B-B14F-4D97-AF65-F5344CB8AC3E}">
        <p14:creationId xmlns:p14="http://schemas.microsoft.com/office/powerpoint/2010/main" val="3147182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400"/>
              <a:t>Fish intake – special considerations</a:t>
            </a:r>
          </a:p>
        </p:txBody>
      </p:sp>
      <p:sp>
        <p:nvSpPr>
          <p:cNvPr id="3" name="Subtitle 2"/>
          <p:cNvSpPr>
            <a:spLocks noGrp="1"/>
          </p:cNvSpPr>
          <p:nvPr>
            <p:ph type="subTitle" idx="1"/>
          </p:nvPr>
        </p:nvSpPr>
        <p:spPr>
          <a:xfrm>
            <a:off x="1169274" y="2195077"/>
            <a:ext cx="9965896" cy="3600000"/>
          </a:xfrm>
        </p:spPr>
        <p:txBody>
          <a:bodyPr/>
          <a:lstStyle/>
          <a:p>
            <a:pPr marL="0" indent="0">
              <a:buNone/>
            </a:pPr>
            <a:r>
              <a:rPr lang="en-US" sz="2000"/>
              <a:t>For certain groups, there are maximum recommended quantities for certain types of fish:</a:t>
            </a:r>
          </a:p>
          <a:p>
            <a:r>
              <a:rPr lang="en-US" sz="2000" b="1">
                <a:latin typeface="Arial"/>
                <a:cs typeface="Arial"/>
              </a:rPr>
              <a:t>Girls and premenopausal women </a:t>
            </a:r>
            <a:r>
              <a:rPr lang="en-US" sz="2000">
                <a:latin typeface="Arial"/>
                <a:cs typeface="Arial"/>
              </a:rPr>
              <a:t>should have no more than two portions of oily fish per week, and boys should have no more than 4 portions of oily fish as oily fish may contain more pollutants.</a:t>
            </a:r>
          </a:p>
          <a:p>
            <a:r>
              <a:rPr lang="en-US" sz="2000">
                <a:latin typeface="Arial"/>
                <a:cs typeface="Arial"/>
              </a:rPr>
              <a:t>Those who are </a:t>
            </a:r>
            <a:r>
              <a:rPr lang="en-US" sz="2000" b="1">
                <a:latin typeface="Arial"/>
                <a:cs typeface="Arial"/>
              </a:rPr>
              <a:t>pregnant or trying for a baby </a:t>
            </a:r>
            <a:r>
              <a:rPr lang="en-US" sz="2000">
                <a:latin typeface="Arial"/>
                <a:cs typeface="Arial"/>
              </a:rPr>
              <a:t>should avoid shark, swordfish and marlin and eat no more than 4 cans of tuna or 2 tuna steaks per week, due to levels of mercury in the fish.</a:t>
            </a:r>
          </a:p>
          <a:p>
            <a:r>
              <a:rPr lang="en-US" sz="2000" b="1"/>
              <a:t>All other adults </a:t>
            </a:r>
            <a:r>
              <a:rPr lang="en-US" sz="2000"/>
              <a:t>should have no more than 1 portion of shark, swordfish or marlin per week.</a:t>
            </a:r>
          </a:p>
          <a:p>
            <a:r>
              <a:rPr lang="en-US" sz="2000" b="1">
                <a:latin typeface="Arial"/>
                <a:cs typeface="Arial"/>
              </a:rPr>
              <a:t>Pregnant women </a:t>
            </a:r>
            <a:r>
              <a:rPr lang="en-US" sz="2000">
                <a:latin typeface="Arial"/>
                <a:cs typeface="Arial"/>
              </a:rPr>
              <a:t>should thoroughly cook all fish and shellfish, avoiding raw shellfish or lightly cooked wild fish.</a:t>
            </a:r>
          </a:p>
        </p:txBody>
      </p:sp>
    </p:spTree>
    <p:extLst>
      <p:ext uri="{BB962C8B-B14F-4D97-AF65-F5344CB8AC3E}">
        <p14:creationId xmlns:p14="http://schemas.microsoft.com/office/powerpoint/2010/main" val="1403258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400"/>
              <a:t>Fish intake – special considerations</a:t>
            </a:r>
          </a:p>
        </p:txBody>
      </p:sp>
      <p:sp>
        <p:nvSpPr>
          <p:cNvPr id="3" name="Subtitle 2"/>
          <p:cNvSpPr>
            <a:spLocks noGrp="1"/>
          </p:cNvSpPr>
          <p:nvPr>
            <p:ph type="subTitle" idx="1"/>
          </p:nvPr>
        </p:nvSpPr>
        <p:spPr>
          <a:xfrm>
            <a:off x="1169274" y="2195077"/>
            <a:ext cx="9965896" cy="3600000"/>
          </a:xfrm>
        </p:spPr>
        <p:txBody>
          <a:bodyPr/>
          <a:lstStyle/>
          <a:p>
            <a:pPr marL="0" indent="0">
              <a:buNone/>
            </a:pPr>
            <a:r>
              <a:rPr lang="en-US" sz="2000"/>
              <a:t>For certain groups, there are maximum recommended quantities for certain types of fish:</a:t>
            </a:r>
          </a:p>
          <a:p>
            <a:r>
              <a:rPr lang="en-US" sz="2000" b="1">
                <a:latin typeface="Arial"/>
                <a:cs typeface="Arial"/>
              </a:rPr>
              <a:t>Those who eat a large amount of fish </a:t>
            </a:r>
            <a:r>
              <a:rPr lang="en-US" sz="2000">
                <a:latin typeface="Arial"/>
                <a:cs typeface="Arial"/>
              </a:rPr>
              <a:t>should avoid eating too much sea bream, sea bass, turbot, halibut, rock salmon and brown crab meat, due to potential build up of pollutants.</a:t>
            </a:r>
          </a:p>
          <a:p>
            <a:r>
              <a:rPr lang="en-US" sz="2000" b="1">
                <a:latin typeface="Arial"/>
                <a:cs typeface="Arial"/>
              </a:rPr>
              <a:t>Children under the age of 16 years </a:t>
            </a:r>
            <a:r>
              <a:rPr lang="en-US" sz="2000">
                <a:latin typeface="Arial"/>
                <a:cs typeface="Arial"/>
              </a:rPr>
              <a:t>should avoid eating fish such as shark, swordfish or marlin. This is because they may contain mercury which can affect a child's nervous system.</a:t>
            </a:r>
          </a:p>
          <a:p>
            <a:r>
              <a:rPr lang="en-US" sz="2000">
                <a:latin typeface="Arial"/>
                <a:cs typeface="Arial"/>
              </a:rPr>
              <a:t>Avoid giving raw shellfish to babies and children to reduce their risk of getting food poisoning.</a:t>
            </a:r>
          </a:p>
        </p:txBody>
      </p:sp>
    </p:spTree>
    <p:extLst>
      <p:ext uri="{BB962C8B-B14F-4D97-AF65-F5344CB8AC3E}">
        <p14:creationId xmlns:p14="http://schemas.microsoft.com/office/powerpoint/2010/main" val="1354344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981C4-24FF-5CFB-13E0-CF131C106157}"/>
              </a:ext>
            </a:extLst>
          </p:cNvPr>
          <p:cNvSpPr>
            <a:spLocks noGrp="1"/>
          </p:cNvSpPr>
          <p:nvPr>
            <p:ph type="ctrTitle"/>
          </p:nvPr>
        </p:nvSpPr>
        <p:spPr/>
        <p:txBody>
          <a:bodyPr/>
          <a:lstStyle/>
          <a:p>
            <a:r>
              <a:rPr lang="en-GB"/>
              <a:t>Resources – PPT presentations</a:t>
            </a:r>
          </a:p>
        </p:txBody>
      </p:sp>
      <p:pic>
        <p:nvPicPr>
          <p:cNvPr id="5" name="Picture 4">
            <a:extLst>
              <a:ext uri="{FF2B5EF4-FFF2-40B4-BE49-F238E27FC236}">
                <a16:creationId xmlns:a16="http://schemas.microsoft.com/office/drawing/2014/main" id="{35F3322B-2E30-B7ED-BC8B-D3863973293F}"/>
              </a:ext>
            </a:extLst>
          </p:cNvPr>
          <p:cNvPicPr>
            <a:picLocks noChangeAspect="1"/>
          </p:cNvPicPr>
          <p:nvPr/>
        </p:nvPicPr>
        <p:blipFill>
          <a:blip r:embed="rId2"/>
          <a:stretch>
            <a:fillRect/>
          </a:stretch>
        </p:blipFill>
        <p:spPr>
          <a:xfrm>
            <a:off x="680567" y="2190541"/>
            <a:ext cx="5037523" cy="3277224"/>
          </a:xfrm>
          <a:prstGeom prst="rect">
            <a:avLst/>
          </a:prstGeom>
          <a:ln w="25400">
            <a:solidFill>
              <a:srgbClr val="C33D86"/>
            </a:solidFill>
          </a:ln>
        </p:spPr>
      </p:pic>
      <p:pic>
        <p:nvPicPr>
          <p:cNvPr id="7" name="Picture 6">
            <a:extLst>
              <a:ext uri="{FF2B5EF4-FFF2-40B4-BE49-F238E27FC236}">
                <a16:creationId xmlns:a16="http://schemas.microsoft.com/office/drawing/2014/main" id="{D94F4259-BED1-24D2-2A3B-E6BC1B8307F9}"/>
              </a:ext>
            </a:extLst>
          </p:cNvPr>
          <p:cNvPicPr>
            <a:picLocks noChangeAspect="1"/>
          </p:cNvPicPr>
          <p:nvPr/>
        </p:nvPicPr>
        <p:blipFill>
          <a:blip r:embed="rId3"/>
          <a:stretch>
            <a:fillRect/>
          </a:stretch>
        </p:blipFill>
        <p:spPr>
          <a:xfrm>
            <a:off x="5931781" y="2177012"/>
            <a:ext cx="5740426" cy="3277224"/>
          </a:xfrm>
          <a:prstGeom prst="rect">
            <a:avLst/>
          </a:prstGeom>
          <a:ln w="25400">
            <a:solidFill>
              <a:srgbClr val="C33D86"/>
            </a:solidFill>
          </a:ln>
        </p:spPr>
      </p:pic>
      <p:sp>
        <p:nvSpPr>
          <p:cNvPr id="8" name="TextBox 7">
            <a:extLst>
              <a:ext uri="{FF2B5EF4-FFF2-40B4-BE49-F238E27FC236}">
                <a16:creationId xmlns:a16="http://schemas.microsoft.com/office/drawing/2014/main" id="{BA422FA7-5167-9B91-1529-D7417765953A}"/>
              </a:ext>
            </a:extLst>
          </p:cNvPr>
          <p:cNvSpPr txBox="1"/>
          <p:nvPr/>
        </p:nvSpPr>
        <p:spPr>
          <a:xfrm>
            <a:off x="7405635" y="5647174"/>
            <a:ext cx="3305908"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hlinkClick r:id="rId4"/>
              </a:rPr>
              <a:t>14-16 fish and shellfish resources</a:t>
            </a:r>
            <a:endParaRPr lang="en-GB" sz="14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825285A-4D11-CA1C-F738-2E9A272D6BA1}"/>
              </a:ext>
            </a:extLst>
          </p:cNvPr>
          <p:cNvSpPr txBox="1"/>
          <p:nvPr/>
        </p:nvSpPr>
        <p:spPr>
          <a:xfrm>
            <a:off x="1969477" y="5647174"/>
            <a:ext cx="3468356"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hlinkClick r:id="rId5"/>
              </a:rPr>
              <a:t>11-14 fish and shellfish resources</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4225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6A979-A3B3-6790-F503-83D3570A5715}"/>
              </a:ext>
            </a:extLst>
          </p:cNvPr>
          <p:cNvSpPr>
            <a:spLocks noGrp="1"/>
          </p:cNvSpPr>
          <p:nvPr>
            <p:ph type="ctrTitle"/>
          </p:nvPr>
        </p:nvSpPr>
        <p:spPr/>
        <p:txBody>
          <a:bodyPr/>
          <a:lstStyle/>
          <a:p>
            <a:r>
              <a:rPr lang="en-GB"/>
              <a:t>Resources – Knowledge organisers</a:t>
            </a:r>
          </a:p>
        </p:txBody>
      </p:sp>
      <p:pic>
        <p:nvPicPr>
          <p:cNvPr id="5" name="Picture 4">
            <a:extLst>
              <a:ext uri="{FF2B5EF4-FFF2-40B4-BE49-F238E27FC236}">
                <a16:creationId xmlns:a16="http://schemas.microsoft.com/office/drawing/2014/main" id="{63C4C131-3BD1-760D-60F0-D6C00B34319D}"/>
              </a:ext>
            </a:extLst>
          </p:cNvPr>
          <p:cNvPicPr>
            <a:picLocks noChangeAspect="1"/>
          </p:cNvPicPr>
          <p:nvPr/>
        </p:nvPicPr>
        <p:blipFill>
          <a:blip r:embed="rId3"/>
          <a:stretch>
            <a:fillRect/>
          </a:stretch>
        </p:blipFill>
        <p:spPr>
          <a:xfrm>
            <a:off x="554615" y="2464668"/>
            <a:ext cx="5321171" cy="3674661"/>
          </a:xfrm>
          <a:prstGeom prst="rect">
            <a:avLst/>
          </a:prstGeom>
          <a:ln w="25400">
            <a:solidFill>
              <a:srgbClr val="C33D86"/>
            </a:solidFill>
          </a:ln>
        </p:spPr>
      </p:pic>
      <p:pic>
        <p:nvPicPr>
          <p:cNvPr id="7" name="Picture 6">
            <a:extLst>
              <a:ext uri="{FF2B5EF4-FFF2-40B4-BE49-F238E27FC236}">
                <a16:creationId xmlns:a16="http://schemas.microsoft.com/office/drawing/2014/main" id="{15E19B44-B738-58AA-440F-328E09130688}"/>
              </a:ext>
            </a:extLst>
          </p:cNvPr>
          <p:cNvPicPr>
            <a:picLocks noChangeAspect="1"/>
          </p:cNvPicPr>
          <p:nvPr/>
        </p:nvPicPr>
        <p:blipFill>
          <a:blip r:embed="rId4"/>
          <a:stretch>
            <a:fillRect/>
          </a:stretch>
        </p:blipFill>
        <p:spPr>
          <a:xfrm>
            <a:off x="6421737" y="2464668"/>
            <a:ext cx="5215648" cy="3674661"/>
          </a:xfrm>
          <a:prstGeom prst="rect">
            <a:avLst/>
          </a:prstGeom>
          <a:ln w="25400">
            <a:solidFill>
              <a:srgbClr val="C33D86"/>
            </a:solidFill>
          </a:ln>
        </p:spPr>
      </p:pic>
      <p:sp>
        <p:nvSpPr>
          <p:cNvPr id="8" name="TextBox 7">
            <a:extLst>
              <a:ext uri="{FF2B5EF4-FFF2-40B4-BE49-F238E27FC236}">
                <a16:creationId xmlns:a16="http://schemas.microsoft.com/office/drawing/2014/main" id="{35BDA283-52FF-3C2B-A164-53AE14F17996}"/>
              </a:ext>
            </a:extLst>
          </p:cNvPr>
          <p:cNvSpPr txBox="1"/>
          <p:nvPr/>
        </p:nvSpPr>
        <p:spPr>
          <a:xfrm>
            <a:off x="1637881" y="6196456"/>
            <a:ext cx="3295859"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hlinkClick r:id="rId5"/>
              </a:rPr>
              <a:t>11-14 Knowledge organisers</a:t>
            </a:r>
            <a:endParaRPr lang="en-GB" sz="14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F2E3D76-59AC-D312-CE71-CF54AC1D262E}"/>
              </a:ext>
            </a:extLst>
          </p:cNvPr>
          <p:cNvSpPr txBox="1"/>
          <p:nvPr/>
        </p:nvSpPr>
        <p:spPr>
          <a:xfrm>
            <a:off x="7727182" y="6176573"/>
            <a:ext cx="3017855"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hlinkClick r:id="rId6"/>
              </a:rPr>
              <a:t>14-16 Knowledge organisers</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716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E116D-32C6-1282-2C99-5461B85195F3}"/>
              </a:ext>
            </a:extLst>
          </p:cNvPr>
          <p:cNvSpPr>
            <a:spLocks noGrp="1"/>
          </p:cNvSpPr>
          <p:nvPr>
            <p:ph type="ctrTitle"/>
          </p:nvPr>
        </p:nvSpPr>
        <p:spPr>
          <a:xfrm>
            <a:off x="725393" y="1581553"/>
            <a:ext cx="9720000" cy="720000"/>
          </a:xfrm>
        </p:spPr>
        <p:txBody>
          <a:bodyPr/>
          <a:lstStyle/>
          <a:p>
            <a:r>
              <a:rPr lang="en-GB" sz="3400"/>
              <a:t>Covered in today’s webinar</a:t>
            </a:r>
          </a:p>
        </p:txBody>
      </p:sp>
      <p:sp>
        <p:nvSpPr>
          <p:cNvPr id="3" name="Subtitle 2">
            <a:extLst>
              <a:ext uri="{FF2B5EF4-FFF2-40B4-BE49-F238E27FC236}">
                <a16:creationId xmlns:a16="http://schemas.microsoft.com/office/drawing/2014/main" id="{941EB2B6-22AA-0B07-BB6A-82B1712F29A7}"/>
              </a:ext>
            </a:extLst>
          </p:cNvPr>
          <p:cNvSpPr>
            <a:spLocks noGrp="1"/>
          </p:cNvSpPr>
          <p:nvPr>
            <p:ph type="subTitle" idx="1"/>
          </p:nvPr>
        </p:nvSpPr>
        <p:spPr>
          <a:xfrm>
            <a:off x="725393" y="2300755"/>
            <a:ext cx="6207970" cy="3600000"/>
          </a:xfrm>
        </p:spPr>
        <p:txBody>
          <a:bodyPr/>
          <a:lstStyle/>
          <a:p>
            <a:pPr algn="l">
              <a:buFont typeface="Arial" panose="020B0604020202020204" pitchFamily="34" charset="0"/>
              <a:buChar char="•"/>
            </a:pPr>
            <a:r>
              <a:rPr lang="en-GB" sz="2000" b="0" i="0">
                <a:effectLst/>
                <a:latin typeface="Arial" panose="020B0604020202020204" pitchFamily="34" charset="0"/>
                <a:cs typeface="Arial" panose="020B0604020202020204" pitchFamily="34" charset="0"/>
              </a:rPr>
              <a:t>The recommendations for eating fish and what counts.</a:t>
            </a:r>
          </a:p>
          <a:p>
            <a:pPr algn="l">
              <a:buFont typeface="Arial" panose="020B0604020202020204" pitchFamily="34" charset="0"/>
              <a:buChar char="•"/>
            </a:pPr>
            <a:r>
              <a:rPr lang="en-GB" sz="2000" b="0" i="0">
                <a:effectLst/>
                <a:latin typeface="Arial" panose="020B0604020202020204" pitchFamily="34" charset="0"/>
                <a:cs typeface="Arial" panose="020B0604020202020204" pitchFamily="34" charset="0"/>
              </a:rPr>
              <a:t>The nutritional benefits of eating fish.</a:t>
            </a:r>
          </a:p>
          <a:p>
            <a:pPr algn="l">
              <a:buFont typeface="Arial" panose="020B0604020202020204" pitchFamily="34" charset="0"/>
              <a:buChar char="•"/>
            </a:pPr>
            <a:r>
              <a:rPr lang="en-GB" sz="2000" b="0" i="0">
                <a:effectLst/>
                <a:latin typeface="Arial" panose="020B0604020202020204" pitchFamily="34" charset="0"/>
                <a:cs typeface="Arial" panose="020B0604020202020204" pitchFamily="34" charset="0"/>
              </a:rPr>
              <a:t>How much fish are we eating?</a:t>
            </a:r>
          </a:p>
          <a:p>
            <a:pPr algn="l">
              <a:buFont typeface="Arial" panose="020B0604020202020204" pitchFamily="34" charset="0"/>
              <a:buChar char="•"/>
            </a:pPr>
            <a:r>
              <a:rPr lang="en-GB" sz="2000" b="0" i="0">
                <a:effectLst/>
                <a:latin typeface="Arial" panose="020B0604020202020204" pitchFamily="34" charset="0"/>
                <a:cs typeface="Arial" panose="020B0604020202020204" pitchFamily="34" charset="0"/>
              </a:rPr>
              <a:t>Types and varieties of fish and shellfish.</a:t>
            </a:r>
          </a:p>
          <a:p>
            <a:pPr algn="l">
              <a:buFont typeface="Arial" panose="020B0604020202020204" pitchFamily="34" charset="0"/>
              <a:buChar char="•"/>
            </a:pPr>
            <a:r>
              <a:rPr lang="en-GB" sz="2000" b="0" i="0">
                <a:effectLst/>
                <a:latin typeface="Arial" panose="020B0604020202020204" pitchFamily="34" charset="0"/>
                <a:cs typeface="Arial" panose="020B0604020202020204" pitchFamily="34" charset="0"/>
              </a:rPr>
              <a:t>How can we eat fish and shellfish more sustainably?</a:t>
            </a:r>
          </a:p>
          <a:p>
            <a:pPr algn="l">
              <a:buFont typeface="Arial" panose="020B0604020202020204" pitchFamily="34" charset="0"/>
              <a:buChar char="•"/>
            </a:pPr>
            <a:r>
              <a:rPr lang="en-GB" sz="2000" b="0" i="0">
                <a:effectLst/>
                <a:latin typeface="Arial" panose="020B0604020202020204" pitchFamily="34" charset="0"/>
                <a:cs typeface="Arial" panose="020B0604020202020204" pitchFamily="34" charset="0"/>
              </a:rPr>
              <a:t>Fish preparation and cooking.</a:t>
            </a:r>
          </a:p>
          <a:p>
            <a:pPr algn="l">
              <a:buFont typeface="Arial" panose="020B0604020202020204" pitchFamily="34" charset="0"/>
              <a:buChar char="•"/>
            </a:pPr>
            <a:r>
              <a:rPr lang="en-GB" sz="2000" b="0" i="0">
                <a:effectLst/>
                <a:latin typeface="Arial" panose="020B0604020202020204" pitchFamily="34" charset="0"/>
                <a:cs typeface="Arial" panose="020B0604020202020204" pitchFamily="34" charset="0"/>
              </a:rPr>
              <a:t>Links to </a:t>
            </a:r>
            <a:r>
              <a:rPr lang="en-GB" sz="2000" b="0" i="1">
                <a:effectLst/>
                <a:latin typeface="Arial" panose="020B0604020202020204" pitchFamily="34" charset="0"/>
                <a:cs typeface="Arial" panose="020B0604020202020204" pitchFamily="34" charset="0"/>
              </a:rPr>
              <a:t>Food – a fact of life</a:t>
            </a:r>
            <a:r>
              <a:rPr lang="en-GB" sz="2000" b="0" i="0">
                <a:effectLst/>
                <a:latin typeface="Arial" panose="020B0604020202020204" pitchFamily="34" charset="0"/>
                <a:cs typeface="Arial" panose="020B0604020202020204" pitchFamily="34" charset="0"/>
              </a:rPr>
              <a:t> resources.</a:t>
            </a:r>
          </a:p>
          <a:p>
            <a:pPr algn="l">
              <a:buFont typeface="Arial" panose="020B0604020202020204" pitchFamily="34" charset="0"/>
              <a:buChar char="•"/>
            </a:pPr>
            <a:r>
              <a:rPr lang="en-GB" sz="2000" b="0" i="0">
                <a:effectLst/>
                <a:latin typeface="Arial" panose="020B0604020202020204" pitchFamily="34" charset="0"/>
                <a:cs typeface="Arial" panose="020B0604020202020204" pitchFamily="34" charset="0"/>
              </a:rPr>
              <a:t>Sources of further information and support, including the free </a:t>
            </a:r>
            <a:r>
              <a:rPr lang="en-GB" sz="2000" b="0" i="0" u="none" strike="noStrike">
                <a:solidFill>
                  <a:srgbClr val="007BFF"/>
                </a:solidFill>
                <a:effectLst/>
                <a:latin typeface="Arial" panose="020B0604020202020204" pitchFamily="34" charset="0"/>
                <a:cs typeface="Arial" panose="020B0604020202020204" pitchFamily="34" charset="0"/>
                <a:hlinkClick r:id="rId3"/>
              </a:rPr>
              <a:t>Fish Hero</a:t>
            </a:r>
            <a:r>
              <a:rPr lang="en-GB" sz="2000" b="0" i="0">
                <a:solidFill>
                  <a:srgbClr val="263143"/>
                </a:solidFill>
                <a:effectLst/>
                <a:latin typeface="Arial" panose="020B0604020202020204" pitchFamily="34" charset="0"/>
                <a:cs typeface="Arial" panose="020B0604020202020204" pitchFamily="34" charset="0"/>
              </a:rPr>
              <a:t> </a:t>
            </a:r>
            <a:r>
              <a:rPr lang="en-GB" sz="2000" b="0" i="0">
                <a:effectLst/>
                <a:latin typeface="Arial" panose="020B0604020202020204" pitchFamily="34" charset="0"/>
                <a:cs typeface="Arial" panose="020B0604020202020204" pitchFamily="34" charset="0"/>
              </a:rPr>
              <a:t>programme, supported by the</a:t>
            </a:r>
            <a:r>
              <a:rPr lang="en-GB" sz="2000" b="0" i="0">
                <a:solidFill>
                  <a:srgbClr val="263143"/>
                </a:solidFill>
                <a:effectLst/>
                <a:latin typeface="Arial" panose="020B0604020202020204" pitchFamily="34" charset="0"/>
                <a:cs typeface="Arial" panose="020B0604020202020204" pitchFamily="34" charset="0"/>
              </a:rPr>
              <a:t> </a:t>
            </a:r>
            <a:r>
              <a:rPr lang="en-GB" sz="2000" b="0" i="0" u="none" strike="noStrike">
                <a:solidFill>
                  <a:srgbClr val="007BFF"/>
                </a:solidFill>
                <a:effectLst/>
                <a:latin typeface="Arial" panose="020B0604020202020204" pitchFamily="34" charset="0"/>
                <a:cs typeface="Arial" panose="020B0604020202020204" pitchFamily="34" charset="0"/>
                <a:hlinkClick r:id="rId4"/>
              </a:rPr>
              <a:t>Fishmongers’ Company Charitable Trust</a:t>
            </a:r>
            <a:r>
              <a:rPr lang="en-GB" sz="2000" b="0" i="0">
                <a:solidFill>
                  <a:srgbClr val="263143"/>
                </a:solidFill>
                <a:effectLst/>
                <a:latin typeface="Arial" panose="020B0604020202020204" pitchFamily="34" charset="0"/>
                <a:cs typeface="Arial" panose="020B0604020202020204" pitchFamily="34" charset="0"/>
              </a:rPr>
              <a:t>.</a:t>
            </a:r>
          </a:p>
          <a:p>
            <a:pPr marL="0" indent="0">
              <a:buNone/>
            </a:pPr>
            <a:endParaRPr lang="en-GB" sz="2000">
              <a:latin typeface="Arial" panose="020B0604020202020204" pitchFamily="34" charset="0"/>
              <a:cs typeface="Arial" panose="020B0604020202020204" pitchFamily="34" charset="0"/>
            </a:endParaRPr>
          </a:p>
        </p:txBody>
      </p:sp>
      <p:pic>
        <p:nvPicPr>
          <p:cNvPr id="6" name="Picture 5" descr="A picture containing arthropod&#10;&#10;Description automatically generated">
            <a:extLst>
              <a:ext uri="{FF2B5EF4-FFF2-40B4-BE49-F238E27FC236}">
                <a16:creationId xmlns:a16="http://schemas.microsoft.com/office/drawing/2014/main" id="{3B8797E7-8642-7BB8-4902-D5851BD477DE}"/>
              </a:ext>
            </a:extLst>
          </p:cNvPr>
          <p:cNvPicPr>
            <a:picLocks noChangeAspect="1"/>
          </p:cNvPicPr>
          <p:nvPr/>
        </p:nvPicPr>
        <p:blipFill>
          <a:blip r:embed="rId5"/>
          <a:stretch>
            <a:fillRect/>
          </a:stretch>
        </p:blipFill>
        <p:spPr>
          <a:xfrm>
            <a:off x="7424534" y="2502040"/>
            <a:ext cx="4471561" cy="2517112"/>
          </a:xfrm>
          <a:prstGeom prst="rect">
            <a:avLst/>
          </a:prstGeom>
          <a:ln w="25400">
            <a:solidFill>
              <a:srgbClr val="C33D86"/>
            </a:solidFill>
          </a:ln>
        </p:spPr>
      </p:pic>
    </p:spTree>
    <p:extLst>
      <p:ext uri="{BB962C8B-B14F-4D97-AF65-F5344CB8AC3E}">
        <p14:creationId xmlns:p14="http://schemas.microsoft.com/office/powerpoint/2010/main" val="111068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3A6E-12A1-9D9A-217D-B3E79D845650}"/>
              </a:ext>
            </a:extLst>
          </p:cNvPr>
          <p:cNvSpPr>
            <a:spLocks noGrp="1"/>
          </p:cNvSpPr>
          <p:nvPr>
            <p:ph type="ctrTitle"/>
          </p:nvPr>
        </p:nvSpPr>
        <p:spPr/>
        <p:txBody>
          <a:bodyPr/>
          <a:lstStyle/>
          <a:p>
            <a:r>
              <a:rPr lang="en-GB"/>
              <a:t>Resources – videos</a:t>
            </a:r>
          </a:p>
        </p:txBody>
      </p:sp>
      <p:pic>
        <p:nvPicPr>
          <p:cNvPr id="7" name="Picture 6">
            <a:extLst>
              <a:ext uri="{FF2B5EF4-FFF2-40B4-BE49-F238E27FC236}">
                <a16:creationId xmlns:a16="http://schemas.microsoft.com/office/drawing/2014/main" id="{FA041715-2156-FF22-FDED-AD03539810CF}"/>
              </a:ext>
            </a:extLst>
          </p:cNvPr>
          <p:cNvPicPr>
            <a:picLocks noChangeAspect="1"/>
          </p:cNvPicPr>
          <p:nvPr/>
        </p:nvPicPr>
        <p:blipFill>
          <a:blip r:embed="rId2"/>
          <a:stretch>
            <a:fillRect/>
          </a:stretch>
        </p:blipFill>
        <p:spPr>
          <a:xfrm>
            <a:off x="6270464" y="4258575"/>
            <a:ext cx="1943602" cy="2103152"/>
          </a:xfrm>
          <a:prstGeom prst="rect">
            <a:avLst/>
          </a:prstGeom>
          <a:ln w="25400">
            <a:solidFill>
              <a:srgbClr val="C33D86"/>
            </a:solidFill>
          </a:ln>
        </p:spPr>
      </p:pic>
      <p:pic>
        <p:nvPicPr>
          <p:cNvPr id="9" name="Picture 8">
            <a:extLst>
              <a:ext uri="{FF2B5EF4-FFF2-40B4-BE49-F238E27FC236}">
                <a16:creationId xmlns:a16="http://schemas.microsoft.com/office/drawing/2014/main" id="{1FA9BFCC-B6C5-395F-D73B-8513C7B83DCF}"/>
              </a:ext>
            </a:extLst>
          </p:cNvPr>
          <p:cNvPicPr>
            <a:picLocks noChangeAspect="1"/>
          </p:cNvPicPr>
          <p:nvPr/>
        </p:nvPicPr>
        <p:blipFill>
          <a:blip r:embed="rId3"/>
          <a:stretch>
            <a:fillRect/>
          </a:stretch>
        </p:blipFill>
        <p:spPr>
          <a:xfrm>
            <a:off x="6270464" y="1987810"/>
            <a:ext cx="1950411" cy="2096510"/>
          </a:xfrm>
          <a:prstGeom prst="rect">
            <a:avLst/>
          </a:prstGeom>
          <a:ln w="25400">
            <a:solidFill>
              <a:srgbClr val="C33D86"/>
            </a:solidFill>
          </a:ln>
        </p:spPr>
      </p:pic>
      <p:pic>
        <p:nvPicPr>
          <p:cNvPr id="11" name="Picture 10">
            <a:extLst>
              <a:ext uri="{FF2B5EF4-FFF2-40B4-BE49-F238E27FC236}">
                <a16:creationId xmlns:a16="http://schemas.microsoft.com/office/drawing/2014/main" id="{FAE89A92-8769-F0CC-E2A4-0E0083F3631D}"/>
              </a:ext>
            </a:extLst>
          </p:cNvPr>
          <p:cNvPicPr>
            <a:picLocks noChangeAspect="1"/>
          </p:cNvPicPr>
          <p:nvPr/>
        </p:nvPicPr>
        <p:blipFill>
          <a:blip r:embed="rId4"/>
          <a:stretch>
            <a:fillRect/>
          </a:stretch>
        </p:blipFill>
        <p:spPr>
          <a:xfrm>
            <a:off x="4070423" y="1987810"/>
            <a:ext cx="1982033" cy="2086350"/>
          </a:xfrm>
          <a:prstGeom prst="rect">
            <a:avLst/>
          </a:prstGeom>
          <a:ln w="25400">
            <a:solidFill>
              <a:srgbClr val="C33D86"/>
            </a:solidFill>
          </a:ln>
        </p:spPr>
      </p:pic>
      <p:pic>
        <p:nvPicPr>
          <p:cNvPr id="13" name="Picture 12">
            <a:extLst>
              <a:ext uri="{FF2B5EF4-FFF2-40B4-BE49-F238E27FC236}">
                <a16:creationId xmlns:a16="http://schemas.microsoft.com/office/drawing/2014/main" id="{9DEA8BAC-BA1A-B542-4C1C-392757CFD1D4}"/>
              </a:ext>
            </a:extLst>
          </p:cNvPr>
          <p:cNvPicPr>
            <a:picLocks noChangeAspect="1"/>
          </p:cNvPicPr>
          <p:nvPr/>
        </p:nvPicPr>
        <p:blipFill>
          <a:blip r:embed="rId5"/>
          <a:stretch>
            <a:fillRect/>
          </a:stretch>
        </p:blipFill>
        <p:spPr>
          <a:xfrm>
            <a:off x="4085886" y="4271361"/>
            <a:ext cx="1977170" cy="2090366"/>
          </a:xfrm>
          <a:prstGeom prst="rect">
            <a:avLst/>
          </a:prstGeom>
          <a:ln w="25400">
            <a:solidFill>
              <a:srgbClr val="C33D86"/>
            </a:solidFill>
          </a:ln>
        </p:spPr>
      </p:pic>
      <p:pic>
        <p:nvPicPr>
          <p:cNvPr id="15" name="Picture 14">
            <a:extLst>
              <a:ext uri="{FF2B5EF4-FFF2-40B4-BE49-F238E27FC236}">
                <a16:creationId xmlns:a16="http://schemas.microsoft.com/office/drawing/2014/main" id="{DB6E5777-B132-C144-507B-7997A863F0A2}"/>
              </a:ext>
            </a:extLst>
          </p:cNvPr>
          <p:cNvPicPr>
            <a:picLocks noChangeAspect="1"/>
          </p:cNvPicPr>
          <p:nvPr/>
        </p:nvPicPr>
        <p:blipFill>
          <a:blip r:embed="rId6"/>
          <a:stretch>
            <a:fillRect/>
          </a:stretch>
        </p:blipFill>
        <p:spPr>
          <a:xfrm>
            <a:off x="349034" y="3205230"/>
            <a:ext cx="3452003" cy="1999674"/>
          </a:xfrm>
          <a:prstGeom prst="rect">
            <a:avLst/>
          </a:prstGeom>
          <a:ln w="25400">
            <a:solidFill>
              <a:srgbClr val="C33D86"/>
            </a:solidFill>
          </a:ln>
        </p:spPr>
      </p:pic>
      <p:sp>
        <p:nvSpPr>
          <p:cNvPr id="17" name="TextBox 16">
            <a:extLst>
              <a:ext uri="{FF2B5EF4-FFF2-40B4-BE49-F238E27FC236}">
                <a16:creationId xmlns:a16="http://schemas.microsoft.com/office/drawing/2014/main" id="{BF1EA9CA-1F0D-09BC-7E60-2910DDF315E7}"/>
              </a:ext>
            </a:extLst>
          </p:cNvPr>
          <p:cNvSpPr txBox="1"/>
          <p:nvPr/>
        </p:nvSpPr>
        <p:spPr>
          <a:xfrm>
            <a:off x="549028" y="5914042"/>
            <a:ext cx="3052017"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hlinkClick r:id="rId7"/>
              </a:rPr>
              <a:t>Fish goujons interactive recipe video</a:t>
            </a:r>
            <a:endParaRPr lang="en-GB" sz="14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9E7B3BB-01C6-A7C2-8DCC-15B599A28173}"/>
              </a:ext>
            </a:extLst>
          </p:cNvPr>
          <p:cNvSpPr txBox="1"/>
          <p:nvPr/>
        </p:nvSpPr>
        <p:spPr>
          <a:xfrm>
            <a:off x="4478215" y="6405039"/>
            <a:ext cx="3235569"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hlinkClick r:id="rId8"/>
              </a:rPr>
              <a:t>Where food comes from videos</a:t>
            </a:r>
            <a:endParaRPr lang="en-GB" sz="1400">
              <a:latin typeface="Arial" panose="020B0604020202020204" pitchFamily="34" charset="0"/>
              <a:cs typeface="Arial" panose="020B0604020202020204" pitchFamily="34" charset="0"/>
            </a:endParaRPr>
          </a:p>
        </p:txBody>
      </p:sp>
      <p:pic>
        <p:nvPicPr>
          <p:cNvPr id="20" name="Picture 19" descr="A person holding a fish&#10;&#10;Description automatically generated with medium confidence">
            <a:extLst>
              <a:ext uri="{FF2B5EF4-FFF2-40B4-BE49-F238E27FC236}">
                <a16:creationId xmlns:a16="http://schemas.microsoft.com/office/drawing/2014/main" id="{070A0E44-8EE1-2514-0BB3-68BD6EFE06A3}"/>
              </a:ext>
            </a:extLst>
          </p:cNvPr>
          <p:cNvPicPr>
            <a:picLocks noChangeAspect="1"/>
          </p:cNvPicPr>
          <p:nvPr/>
        </p:nvPicPr>
        <p:blipFill>
          <a:blip r:embed="rId9"/>
          <a:stretch>
            <a:fillRect/>
          </a:stretch>
        </p:blipFill>
        <p:spPr>
          <a:xfrm rot="5400000">
            <a:off x="8290374" y="2866252"/>
            <a:ext cx="1951944" cy="1463958"/>
          </a:xfrm>
          <a:prstGeom prst="rect">
            <a:avLst/>
          </a:prstGeom>
          <a:ln w="25400">
            <a:solidFill>
              <a:srgbClr val="C33D86"/>
            </a:solidFill>
          </a:ln>
        </p:spPr>
      </p:pic>
      <p:sp>
        <p:nvSpPr>
          <p:cNvPr id="21" name="TextBox 20">
            <a:extLst>
              <a:ext uri="{FF2B5EF4-FFF2-40B4-BE49-F238E27FC236}">
                <a16:creationId xmlns:a16="http://schemas.microsoft.com/office/drawing/2014/main" id="{A6FB9F53-A623-A882-8657-5E0740F97AAA}"/>
              </a:ext>
            </a:extLst>
          </p:cNvPr>
          <p:cNvSpPr txBox="1"/>
          <p:nvPr/>
        </p:nvSpPr>
        <p:spPr>
          <a:xfrm>
            <a:off x="8963942" y="1714365"/>
            <a:ext cx="2364019" cy="738664"/>
          </a:xfrm>
          <a:prstGeom prst="rect">
            <a:avLst/>
          </a:prstGeom>
          <a:noFill/>
          <a:ln w="25400">
            <a:solidFill>
              <a:srgbClr val="C33D86"/>
            </a:solidFill>
          </a:ln>
        </p:spPr>
        <p:txBody>
          <a:bodyPr wrap="square" rtlCol="0">
            <a:spAutoFit/>
          </a:bodyPr>
          <a:lstStyle/>
          <a:p>
            <a:r>
              <a:rPr lang="en-GB" sz="1400">
                <a:latin typeface="Arial" panose="020B0604020202020204" pitchFamily="34" charset="0"/>
                <a:cs typeface="Arial" panose="020B0604020202020204" pitchFamily="34" charset="0"/>
              </a:rPr>
              <a:t>Coming soon – fish classification, preparation and recipe videos! </a:t>
            </a:r>
          </a:p>
        </p:txBody>
      </p:sp>
      <p:pic>
        <p:nvPicPr>
          <p:cNvPr id="1026" name="Picture 2" descr="image">
            <a:extLst>
              <a:ext uri="{FF2B5EF4-FFF2-40B4-BE49-F238E27FC236}">
                <a16:creationId xmlns:a16="http://schemas.microsoft.com/office/drawing/2014/main" id="{5D1F1980-C03E-76D0-93A4-6204FB5E1A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69963" y="3048015"/>
            <a:ext cx="1882391" cy="1179737"/>
          </a:xfrm>
          <a:prstGeom prst="rect">
            <a:avLst/>
          </a:prstGeom>
          <a:noFill/>
          <a:ln w="25400">
            <a:solidFill>
              <a:srgbClr val="C33D86"/>
            </a:solidFill>
          </a:ln>
          <a:extLst>
            <a:ext uri="{909E8E84-426E-40DD-AFC4-6F175D3DCCD1}">
              <a14:hiddenFill xmlns:a14="http://schemas.microsoft.com/office/drawing/2010/main">
                <a:solidFill>
                  <a:srgbClr val="FFFFFF"/>
                </a:solidFill>
              </a14:hiddenFill>
            </a:ext>
          </a:extLst>
        </p:spPr>
      </p:pic>
      <p:pic>
        <p:nvPicPr>
          <p:cNvPr id="27" name="Picture 26" descr="A picture containing plate, food, meal, arranged&#10;&#10;Description automatically generated">
            <a:extLst>
              <a:ext uri="{FF2B5EF4-FFF2-40B4-BE49-F238E27FC236}">
                <a16:creationId xmlns:a16="http://schemas.microsoft.com/office/drawing/2014/main" id="{C0F41983-0A5E-73F1-8265-7488472969C0}"/>
              </a:ext>
            </a:extLst>
          </p:cNvPr>
          <p:cNvPicPr>
            <a:picLocks noChangeAspect="1"/>
          </p:cNvPicPr>
          <p:nvPr/>
        </p:nvPicPr>
        <p:blipFill>
          <a:blip r:embed="rId11"/>
          <a:stretch>
            <a:fillRect/>
          </a:stretch>
        </p:blipFill>
        <p:spPr>
          <a:xfrm>
            <a:off x="8459153" y="5091537"/>
            <a:ext cx="1882391" cy="1059786"/>
          </a:xfrm>
          <a:prstGeom prst="rect">
            <a:avLst/>
          </a:prstGeom>
          <a:ln w="25400">
            <a:solidFill>
              <a:srgbClr val="C33D86"/>
            </a:solidFill>
          </a:ln>
        </p:spPr>
      </p:pic>
      <p:pic>
        <p:nvPicPr>
          <p:cNvPr id="29" name="Picture 28" descr="A plate of food&#10;&#10;Description automatically generated">
            <a:extLst>
              <a:ext uri="{FF2B5EF4-FFF2-40B4-BE49-F238E27FC236}">
                <a16:creationId xmlns:a16="http://schemas.microsoft.com/office/drawing/2014/main" id="{F90F6078-DE97-5E85-16B9-69D5EA1F3C65}"/>
              </a:ext>
            </a:extLst>
          </p:cNvPr>
          <p:cNvPicPr>
            <a:picLocks noChangeAspect="1"/>
          </p:cNvPicPr>
          <p:nvPr/>
        </p:nvPicPr>
        <p:blipFill>
          <a:blip r:embed="rId12"/>
          <a:stretch>
            <a:fillRect/>
          </a:stretch>
        </p:blipFill>
        <p:spPr>
          <a:xfrm>
            <a:off x="10512306" y="5023991"/>
            <a:ext cx="1566932" cy="1200778"/>
          </a:xfrm>
          <a:prstGeom prst="rect">
            <a:avLst/>
          </a:prstGeom>
          <a:ln w="25400">
            <a:solidFill>
              <a:srgbClr val="C33D86"/>
            </a:solidFill>
          </a:ln>
        </p:spPr>
      </p:pic>
    </p:spTree>
    <p:extLst>
      <p:ext uri="{BB962C8B-B14F-4D97-AF65-F5344CB8AC3E}">
        <p14:creationId xmlns:p14="http://schemas.microsoft.com/office/powerpoint/2010/main" val="2732762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A6F9F-78EF-ED9C-7335-A4D53135CBCA}"/>
              </a:ext>
            </a:extLst>
          </p:cNvPr>
          <p:cNvSpPr>
            <a:spLocks noGrp="1"/>
          </p:cNvSpPr>
          <p:nvPr>
            <p:ph type="ctrTitle"/>
          </p:nvPr>
        </p:nvSpPr>
        <p:spPr>
          <a:xfrm>
            <a:off x="1006714" y="1416820"/>
            <a:ext cx="9720000" cy="720000"/>
          </a:xfrm>
        </p:spPr>
        <p:txBody>
          <a:bodyPr/>
          <a:lstStyle/>
          <a:p>
            <a:r>
              <a:rPr lang="en-GB"/>
              <a:t>Resources - recipes</a:t>
            </a:r>
          </a:p>
        </p:txBody>
      </p:sp>
      <p:pic>
        <p:nvPicPr>
          <p:cNvPr id="5" name="Picture 4">
            <a:extLst>
              <a:ext uri="{FF2B5EF4-FFF2-40B4-BE49-F238E27FC236}">
                <a16:creationId xmlns:a16="http://schemas.microsoft.com/office/drawing/2014/main" id="{DF62F286-C987-6107-30BA-C65329C4D456}"/>
              </a:ext>
            </a:extLst>
          </p:cNvPr>
          <p:cNvPicPr>
            <a:picLocks noChangeAspect="1"/>
          </p:cNvPicPr>
          <p:nvPr/>
        </p:nvPicPr>
        <p:blipFill>
          <a:blip r:embed="rId2"/>
          <a:stretch>
            <a:fillRect/>
          </a:stretch>
        </p:blipFill>
        <p:spPr>
          <a:xfrm>
            <a:off x="7238053" y="2056616"/>
            <a:ext cx="4345340" cy="3902057"/>
          </a:xfrm>
          <a:prstGeom prst="rect">
            <a:avLst/>
          </a:prstGeom>
          <a:ln w="25400">
            <a:solidFill>
              <a:srgbClr val="C33D86"/>
            </a:solidFill>
          </a:ln>
        </p:spPr>
      </p:pic>
      <p:sp>
        <p:nvSpPr>
          <p:cNvPr id="6" name="TextBox 5">
            <a:extLst>
              <a:ext uri="{FF2B5EF4-FFF2-40B4-BE49-F238E27FC236}">
                <a16:creationId xmlns:a16="http://schemas.microsoft.com/office/drawing/2014/main" id="{2D78DFB7-024B-048B-4A93-E3273B9B8672}"/>
              </a:ext>
            </a:extLst>
          </p:cNvPr>
          <p:cNvSpPr txBox="1"/>
          <p:nvPr/>
        </p:nvSpPr>
        <p:spPr>
          <a:xfrm>
            <a:off x="8350180" y="6043230"/>
            <a:ext cx="2941028"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hlinkClick r:id="rId3"/>
              </a:rPr>
              <a:t>FFL fish and shellfish recipes</a:t>
            </a:r>
            <a:endParaRPr lang="en-GB" sz="140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79C23E3-566D-AE64-4BE4-65EB175E2D11}"/>
              </a:ext>
            </a:extLst>
          </p:cNvPr>
          <p:cNvPicPr>
            <a:picLocks noChangeAspect="1"/>
          </p:cNvPicPr>
          <p:nvPr/>
        </p:nvPicPr>
        <p:blipFill rotWithShape="1">
          <a:blip r:embed="rId4"/>
          <a:srcRect l="11126" r="11639"/>
          <a:stretch/>
        </p:blipFill>
        <p:spPr bwMode="auto">
          <a:xfrm>
            <a:off x="475155" y="2010926"/>
            <a:ext cx="2692400" cy="1962150"/>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9F947003-76C6-37C7-9B9A-A412F562E970}"/>
              </a:ext>
            </a:extLst>
          </p:cNvPr>
          <p:cNvPicPr>
            <a:picLocks noChangeAspect="1"/>
          </p:cNvPicPr>
          <p:nvPr/>
        </p:nvPicPr>
        <p:blipFill rotWithShape="1">
          <a:blip r:embed="rId5">
            <a:extLst>
              <a:ext uri="{28A0092B-C50C-407E-A947-70E740481C1C}">
                <a14:useLocalDpi xmlns:a14="http://schemas.microsoft.com/office/drawing/2010/main" val="0"/>
              </a:ext>
            </a:extLst>
          </a:blip>
          <a:srcRect l="2367" r="2761"/>
          <a:stretch/>
        </p:blipFill>
        <p:spPr bwMode="auto">
          <a:xfrm>
            <a:off x="3617203" y="2021555"/>
            <a:ext cx="3294589" cy="1951521"/>
          </a:xfrm>
          <a:prstGeom prst="rect">
            <a:avLst/>
          </a:prstGeom>
          <a:noFill/>
          <a:ln>
            <a:noFill/>
          </a:ln>
          <a:extLst>
            <a:ext uri="{53640926-AAD7-44D8-BBD7-CCE9431645EC}">
              <a14:shadowObscured xmlns:a14="http://schemas.microsoft.com/office/drawing/2010/main"/>
            </a:ext>
          </a:extLst>
        </p:spPr>
      </p:pic>
      <p:pic>
        <p:nvPicPr>
          <p:cNvPr id="9" name="Picture 8" descr="A plate of food&#10;&#10;Description automatically generated">
            <a:extLst>
              <a:ext uri="{FF2B5EF4-FFF2-40B4-BE49-F238E27FC236}">
                <a16:creationId xmlns:a16="http://schemas.microsoft.com/office/drawing/2014/main" id="{3FC4BE65-1B19-1C32-DF4A-715796AC338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23881" y="4526517"/>
            <a:ext cx="2386643" cy="1829326"/>
          </a:xfrm>
          <a:prstGeom prst="rect">
            <a:avLst/>
          </a:prstGeom>
          <a:noFill/>
          <a:ln>
            <a:noFill/>
          </a:ln>
        </p:spPr>
      </p:pic>
      <p:sp>
        <p:nvSpPr>
          <p:cNvPr id="11" name="TextBox 10">
            <a:extLst>
              <a:ext uri="{FF2B5EF4-FFF2-40B4-BE49-F238E27FC236}">
                <a16:creationId xmlns:a16="http://schemas.microsoft.com/office/drawing/2014/main" id="{3E80981E-714A-AFBE-1BEE-A9B689BF773F}"/>
              </a:ext>
            </a:extLst>
          </p:cNvPr>
          <p:cNvSpPr txBox="1"/>
          <p:nvPr/>
        </p:nvSpPr>
        <p:spPr>
          <a:xfrm>
            <a:off x="1940560" y="6351007"/>
            <a:ext cx="5638800" cy="307777"/>
          </a:xfrm>
          <a:prstGeom prst="rect">
            <a:avLst/>
          </a:prstGeom>
          <a:noFill/>
        </p:spPr>
        <p:txBody>
          <a:bodyPr wrap="square" rtlCol="0">
            <a:spAutoFit/>
          </a:bodyPr>
          <a:lstStyle/>
          <a:p>
            <a:r>
              <a:rPr lang="en-GB" sz="1400" u="none" strike="noStrike">
                <a:effectLst/>
                <a:latin typeface="Arial" panose="020B0604020202020204" pitchFamily="34" charset="0"/>
                <a:ea typeface="MS Mincho" panose="02020609040205080304" pitchFamily="49" charset="-128"/>
                <a:cs typeface="Arial" panose="020B0604020202020204" pitchFamily="34" charset="0"/>
              </a:rPr>
              <a:t>Hake with haricot beans and sals</a:t>
            </a:r>
            <a:r>
              <a:rPr lang="en-GB" sz="1400">
                <a:latin typeface="Arial" panose="020B0604020202020204" pitchFamily="34" charset="0"/>
                <a:ea typeface="MS Mincho" panose="02020609040205080304" pitchFamily="49" charset="-128"/>
                <a:cs typeface="Arial" panose="020B0604020202020204" pitchFamily="34" charset="0"/>
              </a:rPr>
              <a:t>a verde</a:t>
            </a:r>
            <a:r>
              <a:rPr lang="en-GB" sz="1400" u="none" strike="noStrike">
                <a:effectLst/>
                <a:latin typeface="Arial" panose="020B0604020202020204" pitchFamily="34" charset="0"/>
                <a:ea typeface="MS Mincho" panose="02020609040205080304" pitchFamily="49" charset="-128"/>
                <a:cs typeface="Arial" panose="020B0604020202020204" pitchFamily="34" charset="0"/>
              </a:rPr>
              <a:t> </a:t>
            </a:r>
            <a:endParaRPr lang="en-GB" sz="1400" u="sng">
              <a:effectLst/>
              <a:latin typeface="Arial" panose="020B0604020202020204" pitchFamily="34" charset="0"/>
              <a:ea typeface="MS Mincho" panose="02020609040205080304" pitchFamily="49" charset="-128"/>
              <a:cs typeface="Arial" panose="020B0604020202020204" pitchFamily="34" charset="0"/>
            </a:endParaRPr>
          </a:p>
        </p:txBody>
      </p:sp>
      <p:sp>
        <p:nvSpPr>
          <p:cNvPr id="12" name="TextBox 11">
            <a:extLst>
              <a:ext uri="{FF2B5EF4-FFF2-40B4-BE49-F238E27FC236}">
                <a16:creationId xmlns:a16="http://schemas.microsoft.com/office/drawing/2014/main" id="{105498D7-EFC0-9F7D-0FA7-0C514E269A08}"/>
              </a:ext>
            </a:extLst>
          </p:cNvPr>
          <p:cNvSpPr txBox="1"/>
          <p:nvPr/>
        </p:nvSpPr>
        <p:spPr>
          <a:xfrm>
            <a:off x="3617203" y="4104640"/>
            <a:ext cx="3620850"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Megrim with a creamy white wine sauce</a:t>
            </a:r>
          </a:p>
        </p:txBody>
      </p:sp>
      <p:sp>
        <p:nvSpPr>
          <p:cNvPr id="13" name="TextBox 12">
            <a:extLst>
              <a:ext uri="{FF2B5EF4-FFF2-40B4-BE49-F238E27FC236}">
                <a16:creationId xmlns:a16="http://schemas.microsoft.com/office/drawing/2014/main" id="{7921C467-C5B8-1088-BD93-4939C9907C9A}"/>
              </a:ext>
            </a:extLst>
          </p:cNvPr>
          <p:cNvSpPr txBox="1"/>
          <p:nvPr/>
        </p:nvSpPr>
        <p:spPr>
          <a:xfrm>
            <a:off x="325120" y="4104640"/>
            <a:ext cx="2842435"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Pan fried gurnard with a chickpea and chorizo stew</a:t>
            </a:r>
          </a:p>
        </p:txBody>
      </p:sp>
    </p:spTree>
    <p:extLst>
      <p:ext uri="{BB962C8B-B14F-4D97-AF65-F5344CB8AC3E}">
        <p14:creationId xmlns:p14="http://schemas.microsoft.com/office/powerpoint/2010/main" val="3088381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0727" y="1337191"/>
            <a:ext cx="11232276" cy="720000"/>
          </a:xfrm>
        </p:spPr>
        <p:txBody>
          <a:bodyPr/>
          <a:lstStyle/>
          <a:p>
            <a:pPr marL="0" indent="0">
              <a:buNone/>
            </a:pPr>
            <a:r>
              <a:rPr lang="en-GB"/>
              <a:t>Keep up to date with our free resources and training </a:t>
            </a:r>
            <a:br>
              <a:rPr lang="en-GB"/>
            </a:br>
            <a:endParaRPr lang="en-GB"/>
          </a:p>
        </p:txBody>
      </p:sp>
      <p:sp>
        <p:nvSpPr>
          <p:cNvPr id="3" name="Subtitle 2"/>
          <p:cNvSpPr>
            <a:spLocks noGrp="1"/>
          </p:cNvSpPr>
          <p:nvPr>
            <p:ph type="subTitle" idx="1"/>
          </p:nvPr>
        </p:nvSpPr>
        <p:spPr>
          <a:xfrm>
            <a:off x="542048" y="2057191"/>
            <a:ext cx="6835386" cy="2267968"/>
          </a:xfrm>
        </p:spPr>
        <p:txBody>
          <a:bodyPr/>
          <a:lstStyle/>
          <a:p>
            <a:pPr marL="0" indent="0">
              <a:buNone/>
            </a:pPr>
            <a:r>
              <a:rPr lang="en-GB" sz="2000" b="1"/>
              <a:t>Education News </a:t>
            </a:r>
            <a:r>
              <a:rPr lang="en-GB" sz="2000"/>
              <a:t>(monthly email update)</a:t>
            </a:r>
          </a:p>
          <a:p>
            <a:pPr marL="0" indent="0">
              <a:buNone/>
            </a:pPr>
            <a:r>
              <a:rPr lang="en-GB" sz="2000"/>
              <a:t>Sign up on the homepage: </a:t>
            </a:r>
            <a:r>
              <a:rPr lang="en-GB" sz="2000">
                <a:hlinkClick r:id="rId2"/>
              </a:rPr>
              <a:t>www.foodafactoflife.org.uk</a:t>
            </a:r>
            <a:r>
              <a:rPr lang="en-GB" sz="2000"/>
              <a:t> </a:t>
            </a:r>
          </a:p>
          <a:p>
            <a:pPr marL="0" indent="0">
              <a:buNone/>
            </a:pPr>
            <a:endParaRPr lang="en-GB" sz="2000"/>
          </a:p>
          <a:p>
            <a:pPr marL="0" indent="0">
              <a:buNone/>
            </a:pPr>
            <a:r>
              <a:rPr lang="en-GB" sz="2000" b="1"/>
              <a:t>PPD newsletter </a:t>
            </a:r>
            <a:r>
              <a:rPr lang="en-GB" sz="2000"/>
              <a:t>(find out about upcoming FFL training)</a:t>
            </a:r>
          </a:p>
          <a:p>
            <a:pPr marL="0" indent="0">
              <a:buNone/>
            </a:pPr>
            <a:r>
              <a:rPr lang="en-GB" sz="2000">
                <a:latin typeface="Arial" panose="020B0604020202020204" pitchFamily="34" charset="0"/>
                <a:cs typeface="Arial" panose="020B0604020202020204" pitchFamily="34" charset="0"/>
                <a:hlinkClick r:id="rId3"/>
              </a:rPr>
              <a:t>https://www.foodafactoflife.org.uk/professional-development/</a:t>
            </a:r>
            <a:endParaRPr lang="en-GB" sz="2000"/>
          </a:p>
          <a:p>
            <a:pPr marL="0" indent="0">
              <a:buNone/>
            </a:pPr>
            <a:endParaRPr lang="en-GB" sz="2000"/>
          </a:p>
          <a:p>
            <a:pPr marL="0" indent="0">
              <a:buNone/>
            </a:pPr>
            <a:r>
              <a:rPr lang="en-GB" sz="2000" b="1"/>
              <a:t>Follow us on Twitter @Foodafactoflife </a:t>
            </a:r>
          </a:p>
          <a:p>
            <a:pPr marL="0" indent="0">
              <a:buNone/>
            </a:pPr>
            <a:r>
              <a:rPr lang="en-GB" sz="2000">
                <a:hlinkClick r:id="rId4"/>
              </a:rPr>
              <a:t>https://twitter.com/foodafactoflife</a:t>
            </a:r>
            <a:r>
              <a:rPr lang="en-GB" sz="2000"/>
              <a:t> </a:t>
            </a:r>
          </a:p>
          <a:p>
            <a:pPr marL="0" indent="0">
              <a:buNone/>
            </a:pPr>
            <a:endParaRPr lang="en-GB" sz="2000" b="1"/>
          </a:p>
          <a:p>
            <a:pPr marL="0" indent="0">
              <a:buNone/>
            </a:pPr>
            <a:r>
              <a:rPr lang="en-GB" sz="2000" b="1"/>
              <a:t>Keep in touch: </a:t>
            </a:r>
          </a:p>
          <a:p>
            <a:pPr marL="0" indent="0">
              <a:buNone/>
            </a:pPr>
            <a:r>
              <a:rPr lang="en-GB" sz="2000">
                <a:hlinkClick r:id="rId5"/>
              </a:rPr>
              <a:t>education@nutrition.org.uk</a:t>
            </a:r>
            <a:r>
              <a:rPr lang="en-GB" sz="2000"/>
              <a:t> </a:t>
            </a:r>
          </a:p>
          <a:p>
            <a:pPr marL="0" indent="0">
              <a:buNone/>
            </a:pPr>
            <a:endParaRPr lang="en-US" sz="2200" b="1"/>
          </a:p>
        </p:txBody>
      </p:sp>
      <p:sp>
        <p:nvSpPr>
          <p:cNvPr id="4" name="Subtitle 2">
            <a:extLst>
              <a:ext uri="{FF2B5EF4-FFF2-40B4-BE49-F238E27FC236}">
                <a16:creationId xmlns:a16="http://schemas.microsoft.com/office/drawing/2014/main" id="{50DAD9A1-5187-46C5-AB84-2A7D0FEC4777}"/>
              </a:ext>
            </a:extLst>
          </p:cNvPr>
          <p:cNvSpPr txBox="1">
            <a:spLocks/>
          </p:cNvSpPr>
          <p:nvPr/>
        </p:nvSpPr>
        <p:spPr>
          <a:xfrm>
            <a:off x="750175" y="2691426"/>
            <a:ext cx="4452019" cy="3914363"/>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endParaRPr lang="en-GB" sz="2000"/>
          </a:p>
          <a:p>
            <a:pPr marL="0" indent="0">
              <a:buFont typeface="Arial" charset="0"/>
              <a:buNone/>
            </a:pPr>
            <a:endParaRPr lang="en-GB" sz="2000"/>
          </a:p>
          <a:p>
            <a:pPr marL="0" indent="0">
              <a:buFont typeface="Arial" charset="0"/>
              <a:buNone/>
            </a:pPr>
            <a:endParaRPr lang="en-US" sz="2000"/>
          </a:p>
        </p:txBody>
      </p:sp>
      <p:pic>
        <p:nvPicPr>
          <p:cNvPr id="6" name="Picture 5">
            <a:extLst>
              <a:ext uri="{FF2B5EF4-FFF2-40B4-BE49-F238E27FC236}">
                <a16:creationId xmlns:a16="http://schemas.microsoft.com/office/drawing/2014/main" id="{9ADCF56A-9D2E-4F23-8B3B-D0892A7A9C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11482" y="2141346"/>
            <a:ext cx="2126925" cy="3664031"/>
          </a:xfrm>
          <a:prstGeom prst="rect">
            <a:avLst/>
          </a:prstGeom>
          <a:ln w="25400">
            <a:solidFill>
              <a:srgbClr val="C33D86"/>
            </a:solidFill>
          </a:ln>
        </p:spPr>
      </p:pic>
      <p:pic>
        <p:nvPicPr>
          <p:cNvPr id="7" name="Picture 6">
            <a:extLst>
              <a:ext uri="{FF2B5EF4-FFF2-40B4-BE49-F238E27FC236}">
                <a16:creationId xmlns:a16="http://schemas.microsoft.com/office/drawing/2014/main" id="{B72CEDD5-00CC-49DD-848E-B1476955464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24141" y="2691426"/>
            <a:ext cx="2313123" cy="2369672"/>
          </a:xfrm>
          <a:prstGeom prst="rect">
            <a:avLst/>
          </a:prstGeom>
          <a:ln w="25400">
            <a:solidFill>
              <a:srgbClr val="C33D86"/>
            </a:solidFill>
          </a:ln>
        </p:spPr>
      </p:pic>
    </p:spTree>
    <p:extLst>
      <p:ext uri="{BB962C8B-B14F-4D97-AF65-F5344CB8AC3E}">
        <p14:creationId xmlns:p14="http://schemas.microsoft.com/office/powerpoint/2010/main" val="3945479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31" y="1550639"/>
            <a:ext cx="9720000" cy="720000"/>
          </a:xfrm>
        </p:spPr>
        <p:txBody>
          <a:bodyPr/>
          <a:lstStyle/>
          <a:p>
            <a:r>
              <a:rPr lang="en-US"/>
              <a:t>Thank you</a:t>
            </a:r>
          </a:p>
        </p:txBody>
      </p:sp>
      <p:sp>
        <p:nvSpPr>
          <p:cNvPr id="3" name="Subtitle 2"/>
          <p:cNvSpPr>
            <a:spLocks noGrp="1"/>
          </p:cNvSpPr>
          <p:nvPr>
            <p:ph type="subTitle" idx="1"/>
          </p:nvPr>
        </p:nvSpPr>
        <p:spPr>
          <a:xfrm>
            <a:off x="742431" y="2287176"/>
            <a:ext cx="7814706" cy="2700000"/>
          </a:xfrm>
        </p:spPr>
        <p:txBody>
          <a:bodyPr/>
          <a:lstStyle/>
          <a:p>
            <a:pPr marL="0" lvl="0" indent="0">
              <a:buNone/>
            </a:pPr>
            <a:r>
              <a:rPr lang="en-GB" sz="2000">
                <a:latin typeface="Arial" pitchFamily="34"/>
                <a:cs typeface="Arial" pitchFamily="34"/>
              </a:rPr>
              <a:t>Please complete the webinar evaluation. You should be automatically redirected to the evaluation when the webinar finishes.  </a:t>
            </a:r>
          </a:p>
          <a:p>
            <a:pPr marL="0" lvl="0" indent="0">
              <a:buNone/>
            </a:pPr>
            <a:endParaRPr lang="en-US" sz="2000">
              <a:latin typeface="Arial" pitchFamily="34"/>
              <a:cs typeface="Arial" pitchFamily="34"/>
            </a:endParaRPr>
          </a:p>
          <a:p>
            <a:pPr marL="0" lvl="0" indent="0">
              <a:buNone/>
            </a:pPr>
            <a:r>
              <a:rPr lang="en-GB" sz="2000">
                <a:latin typeface="Arial" pitchFamily="34"/>
                <a:cs typeface="Arial" pitchFamily="34"/>
                <a:hlinkClick r:id="rId3"/>
              </a:rPr>
              <a:t>Fantastic fish – nutrition, preparation and cooking</a:t>
            </a:r>
            <a:endParaRPr lang="en-GB" sz="2000">
              <a:latin typeface="Arial" pitchFamily="34"/>
              <a:cs typeface="Arial" pitchFamily="34"/>
            </a:endParaRPr>
          </a:p>
          <a:p>
            <a:pPr marL="0" lvl="0" indent="0">
              <a:buNone/>
            </a:pPr>
            <a:endParaRPr lang="en-GB" sz="2000">
              <a:latin typeface="Arial" pitchFamily="34"/>
              <a:cs typeface="Arial" pitchFamily="34"/>
            </a:endParaRPr>
          </a:p>
          <a:p>
            <a:pPr marL="0" lvl="0" indent="0">
              <a:buNone/>
            </a:pPr>
            <a:r>
              <a:rPr lang="en-GB" sz="2000">
                <a:latin typeface="Arial" pitchFamily="34"/>
                <a:cs typeface="Arial" pitchFamily="34"/>
              </a:rPr>
              <a:t>You will receive a link to the certificate once you have completed the evaluation. Please download the certificate, add your name and print it out for your records.</a:t>
            </a:r>
          </a:p>
          <a:p>
            <a:pPr marL="0" indent="0">
              <a:buNone/>
            </a:pPr>
            <a:endParaRPr lang="en-US" sz="2000"/>
          </a:p>
        </p:txBody>
      </p:sp>
      <p:pic>
        <p:nvPicPr>
          <p:cNvPr id="6" name="Picture 5" descr="Graphical user interface, application, email&#10;&#10;Description automatically generated">
            <a:extLst>
              <a:ext uri="{FF2B5EF4-FFF2-40B4-BE49-F238E27FC236}">
                <a16:creationId xmlns:a16="http://schemas.microsoft.com/office/drawing/2014/main" id="{48827956-6DB5-9065-BC76-39CB19660B94}"/>
              </a:ext>
            </a:extLst>
          </p:cNvPr>
          <p:cNvPicPr>
            <a:picLocks noChangeAspect="1"/>
          </p:cNvPicPr>
          <p:nvPr/>
        </p:nvPicPr>
        <p:blipFill>
          <a:blip r:embed="rId4"/>
          <a:stretch>
            <a:fillRect/>
          </a:stretch>
        </p:blipFill>
        <p:spPr>
          <a:xfrm>
            <a:off x="8859642" y="1987930"/>
            <a:ext cx="2769650" cy="4051129"/>
          </a:xfrm>
          <a:prstGeom prst="rect">
            <a:avLst/>
          </a:prstGeom>
          <a:ln w="25400">
            <a:solidFill>
              <a:srgbClr val="C33D86"/>
            </a:solidFill>
          </a:ln>
        </p:spPr>
      </p:pic>
    </p:spTree>
    <p:extLst>
      <p:ext uri="{BB962C8B-B14F-4D97-AF65-F5344CB8AC3E}">
        <p14:creationId xmlns:p14="http://schemas.microsoft.com/office/powerpoint/2010/main" val="4084959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Fantastic fish – nutrition, preparation and cooking</a:t>
            </a:r>
          </a:p>
        </p:txBody>
      </p:sp>
      <p:sp>
        <p:nvSpPr>
          <p:cNvPr id="3" name="Subtitle 2"/>
          <p:cNvSpPr>
            <a:spLocks noGrp="1"/>
          </p:cNvSpPr>
          <p:nvPr>
            <p:ph type="subTitle" idx="1"/>
          </p:nvPr>
        </p:nvSpPr>
        <p:spPr/>
        <p:txBody>
          <a:bodyPr/>
          <a:lstStyle/>
          <a:p>
            <a:pPr marL="0" indent="0" algn="ctr">
              <a:buNone/>
            </a:pPr>
            <a:r>
              <a:rPr lang="en-GB" sz="3600"/>
              <a:t>For further information, go to:</a:t>
            </a:r>
          </a:p>
          <a:p>
            <a:pPr marL="0" indent="0" algn="ctr">
              <a:buNone/>
            </a:pPr>
            <a:r>
              <a:rPr lang="en-GB" sz="3600"/>
              <a:t>www.foodafactoflife.org.uk</a:t>
            </a:r>
          </a:p>
        </p:txBody>
      </p:sp>
      <p:sp>
        <p:nvSpPr>
          <p:cNvPr id="4" name="TextBox 3">
            <a:extLst>
              <a:ext uri="{FF2B5EF4-FFF2-40B4-BE49-F238E27FC236}">
                <a16:creationId xmlns:a16="http://schemas.microsoft.com/office/drawing/2014/main" id="{14488065-5F96-B29C-C590-6AC25DE3EBF2}"/>
              </a:ext>
            </a:extLst>
          </p:cNvPr>
          <p:cNvSpPr txBox="1"/>
          <p:nvPr/>
        </p:nvSpPr>
        <p:spPr>
          <a:xfrm>
            <a:off x="834012" y="5669727"/>
            <a:ext cx="10204475" cy="646331"/>
          </a:xfrm>
          <a:prstGeom prst="rect">
            <a:avLst/>
          </a:prstGeom>
          <a:noFill/>
        </p:spPr>
        <p:txBody>
          <a:bodyPr wrap="square" rtlCol="0">
            <a:spAutoFit/>
          </a:bodyPr>
          <a:lstStyle/>
          <a:p>
            <a:r>
              <a:rPr lang="en-GB"/>
              <a:t>With thanks to </a:t>
            </a:r>
            <a:r>
              <a:rPr lang="en-GB">
                <a:hlinkClick r:id="rId2"/>
              </a:rPr>
              <a:t>Food Teachers Centre </a:t>
            </a:r>
            <a:r>
              <a:rPr lang="en-GB"/>
              <a:t>and the </a:t>
            </a:r>
            <a:r>
              <a:rPr lang="en-GB">
                <a:hlinkClick r:id="rId3"/>
              </a:rPr>
              <a:t>FISH</a:t>
            </a:r>
            <a:r>
              <a:rPr lang="en-GB"/>
              <a:t> (Fish in School Hero) programme, supported by the </a:t>
            </a:r>
            <a:r>
              <a:rPr lang="en-GB">
                <a:hlinkClick r:id="rId4"/>
              </a:rPr>
              <a:t>Fishmongers’ Company Charitable Trust</a:t>
            </a:r>
            <a:r>
              <a:rPr lang="en-GB"/>
              <a:t>.</a:t>
            </a:r>
          </a:p>
        </p:txBody>
      </p:sp>
    </p:spTree>
    <p:extLst>
      <p:ext uri="{BB962C8B-B14F-4D97-AF65-F5344CB8AC3E}">
        <p14:creationId xmlns:p14="http://schemas.microsoft.com/office/powerpoint/2010/main" val="2280642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452" y="3164929"/>
            <a:ext cx="9144000" cy="733096"/>
          </a:xfrm>
        </p:spPr>
        <p:txBody>
          <a:bodyPr/>
          <a:lstStyle/>
          <a:p>
            <a:r>
              <a:rPr lang="en-US"/>
              <a:t>Fish and shellfish – </a:t>
            </a:r>
            <a:br>
              <a:rPr lang="en-US"/>
            </a:br>
            <a:r>
              <a:rPr lang="en-US"/>
              <a:t>nutrition and sustainability</a:t>
            </a:r>
            <a:br>
              <a:rPr lang="en-US"/>
            </a:br>
            <a:br>
              <a:rPr lang="en-US" sz="2000"/>
            </a:br>
            <a:br>
              <a:rPr lang="en-US"/>
            </a:br>
            <a:endParaRPr lang="en-US"/>
          </a:p>
        </p:txBody>
      </p:sp>
    </p:spTree>
    <p:extLst>
      <p:ext uri="{BB962C8B-B14F-4D97-AF65-F5344CB8AC3E}">
        <p14:creationId xmlns:p14="http://schemas.microsoft.com/office/powerpoint/2010/main" val="3531506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DFE9-F460-DE9B-D4F9-1BBC91ECB892}"/>
              </a:ext>
            </a:extLst>
          </p:cNvPr>
          <p:cNvSpPr>
            <a:spLocks noGrp="1"/>
          </p:cNvSpPr>
          <p:nvPr>
            <p:ph type="ctrTitle"/>
          </p:nvPr>
        </p:nvSpPr>
        <p:spPr/>
        <p:txBody>
          <a:bodyPr/>
          <a:lstStyle/>
          <a:p>
            <a:r>
              <a:rPr lang="en-GB" sz="3400"/>
              <a:t>Fish in the diet</a:t>
            </a:r>
          </a:p>
        </p:txBody>
      </p:sp>
      <p:sp>
        <p:nvSpPr>
          <p:cNvPr id="3" name="Subtitle 2">
            <a:extLst>
              <a:ext uri="{FF2B5EF4-FFF2-40B4-BE49-F238E27FC236}">
                <a16:creationId xmlns:a16="http://schemas.microsoft.com/office/drawing/2014/main" id="{3E4AE085-88A1-D4B4-A630-5E856E74F469}"/>
              </a:ext>
            </a:extLst>
          </p:cNvPr>
          <p:cNvSpPr>
            <a:spLocks noGrp="1"/>
          </p:cNvSpPr>
          <p:nvPr>
            <p:ph type="subTitle" idx="1"/>
          </p:nvPr>
        </p:nvSpPr>
        <p:spPr>
          <a:xfrm>
            <a:off x="1165629" y="2434359"/>
            <a:ext cx="5846396" cy="3600000"/>
          </a:xfrm>
        </p:spPr>
        <p:txBody>
          <a:bodyPr/>
          <a:lstStyle/>
          <a:p>
            <a:pPr>
              <a:lnSpc>
                <a:spcPct val="100000"/>
              </a:lnSpc>
            </a:pPr>
            <a:r>
              <a:rPr lang="en-US" sz="2000">
                <a:latin typeface="Arial"/>
                <a:cs typeface="Arial"/>
              </a:rPr>
              <a:t>Fish is a popular food in many cultures, although many people in the UK do not consume as much fish as is recommended.</a:t>
            </a:r>
          </a:p>
          <a:p>
            <a:pPr>
              <a:lnSpc>
                <a:spcPct val="100000"/>
              </a:lnSpc>
            </a:pPr>
            <a:r>
              <a:rPr lang="en-GB" sz="2000">
                <a:latin typeface="Arial"/>
                <a:cs typeface="Arial"/>
              </a:rPr>
              <a:t>Eating a wide variety of fish and buying fish from sustainable sources can help to ensure there are enough fish to eat now and in the future.</a:t>
            </a:r>
          </a:p>
          <a:p>
            <a:pPr marL="800100" lvl="1" indent="-342900">
              <a:lnSpc>
                <a:spcPct val="100000"/>
              </a:lnSpc>
              <a:buFont typeface="Arial" panose="020B0604020202020204" pitchFamily="34" charset="0"/>
              <a:buChar char="•"/>
            </a:pPr>
            <a:endParaRPr lang="en-GB"/>
          </a:p>
          <a:p>
            <a:pPr>
              <a:lnSpc>
                <a:spcPct val="100000"/>
              </a:lnSpc>
            </a:pPr>
            <a:endParaRPr lang="en-GB" sz="2000"/>
          </a:p>
        </p:txBody>
      </p:sp>
      <p:grpSp>
        <p:nvGrpSpPr>
          <p:cNvPr id="6" name="Group 5">
            <a:extLst>
              <a:ext uri="{FF2B5EF4-FFF2-40B4-BE49-F238E27FC236}">
                <a16:creationId xmlns:a16="http://schemas.microsoft.com/office/drawing/2014/main" id="{BDDD4104-0F17-EFC6-7C08-D5D1072301CE}"/>
              </a:ext>
            </a:extLst>
          </p:cNvPr>
          <p:cNvGrpSpPr/>
          <p:nvPr/>
        </p:nvGrpSpPr>
        <p:grpSpPr>
          <a:xfrm>
            <a:off x="7233466" y="2388795"/>
            <a:ext cx="4407832" cy="3158839"/>
            <a:chOff x="370696" y="568297"/>
            <a:chExt cx="7220444" cy="5174476"/>
          </a:xfrm>
        </p:grpSpPr>
        <p:pic>
          <p:nvPicPr>
            <p:cNvPr id="7" name="!!Guide" descr="Diagram&#10;&#10;Description automatically generated">
              <a:extLst>
                <a:ext uri="{FF2B5EF4-FFF2-40B4-BE49-F238E27FC236}">
                  <a16:creationId xmlns:a16="http://schemas.microsoft.com/office/drawing/2014/main" id="{70FCDF38-4DE7-E782-FF2C-6B52EC5DD8B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0696" y="568297"/>
              <a:ext cx="7220444" cy="5174476"/>
            </a:xfrm>
            <a:prstGeom prst="rect">
              <a:avLst/>
            </a:prstGeom>
          </p:spPr>
        </p:pic>
        <p:sp>
          <p:nvSpPr>
            <p:cNvPr id="8" name="Oval 7">
              <a:extLst>
                <a:ext uri="{FF2B5EF4-FFF2-40B4-BE49-F238E27FC236}">
                  <a16:creationId xmlns:a16="http://schemas.microsoft.com/office/drawing/2014/main" id="{50BB8B72-D055-22D0-F42D-4D92883F4C29}"/>
                </a:ext>
              </a:extLst>
            </p:cNvPr>
            <p:cNvSpPr/>
            <p:nvPr/>
          </p:nvSpPr>
          <p:spPr>
            <a:xfrm>
              <a:off x="1337417" y="1243412"/>
              <a:ext cx="5507764" cy="409770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A3C8B131-65EE-23DA-71CB-3DC500EDABD3}"/>
                </a:ext>
              </a:extLst>
            </p:cNvPr>
            <p:cNvSpPr/>
            <p:nvPr/>
          </p:nvSpPr>
          <p:spPr>
            <a:xfrm>
              <a:off x="5687226" y="3807151"/>
              <a:ext cx="1700613" cy="13673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497A1DCA-C791-12B4-D6AE-CEDC54227332}"/>
                </a:ext>
              </a:extLst>
            </p:cNvPr>
            <p:cNvSpPr/>
            <p:nvPr/>
          </p:nvSpPr>
          <p:spPr>
            <a:xfrm>
              <a:off x="6588807" y="814698"/>
              <a:ext cx="846034" cy="18515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908ABCAB-6BF7-7794-ABB7-AAB32B034ADE}"/>
                </a:ext>
              </a:extLst>
            </p:cNvPr>
            <p:cNvSpPr/>
            <p:nvPr/>
          </p:nvSpPr>
          <p:spPr>
            <a:xfrm>
              <a:off x="2271756" y="3522291"/>
              <a:ext cx="1129469" cy="18515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B7E16E27-DDB9-2006-2BD3-301E6B6D21F5}"/>
                </a:ext>
              </a:extLst>
            </p:cNvPr>
            <p:cNvSpPr/>
            <p:nvPr/>
          </p:nvSpPr>
          <p:spPr>
            <a:xfrm>
              <a:off x="1223472" y="2029627"/>
              <a:ext cx="1129469" cy="11707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AC4FA174-38E9-F6E8-4979-D684FF4780E1}"/>
                </a:ext>
              </a:extLst>
            </p:cNvPr>
            <p:cNvSpPr/>
            <p:nvPr/>
          </p:nvSpPr>
          <p:spPr>
            <a:xfrm>
              <a:off x="1871528" y="1311779"/>
              <a:ext cx="1311780" cy="12676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5" name="!!Water" descr="water.psd">
            <a:extLst>
              <a:ext uri="{FF2B5EF4-FFF2-40B4-BE49-F238E27FC236}">
                <a16:creationId xmlns:a16="http://schemas.microsoft.com/office/drawing/2014/main" id="{4EC30BB2-1B03-DC4C-9A79-55CEE6DA731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037233" y="2556816"/>
            <a:ext cx="418546" cy="9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eans" descr="Calendar&#10;&#10;Description automatically generated with low confidence">
            <a:extLst>
              <a:ext uri="{FF2B5EF4-FFF2-40B4-BE49-F238E27FC236}">
                <a16:creationId xmlns:a16="http://schemas.microsoft.com/office/drawing/2014/main" id="{7E4D681B-21F5-ABFD-086C-EF8D8EE492C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545908" y="3981499"/>
            <a:ext cx="1217061" cy="1215824"/>
          </a:xfrm>
          <a:prstGeom prst="rect">
            <a:avLst/>
          </a:prstGeom>
        </p:spPr>
      </p:pic>
      <p:pic>
        <p:nvPicPr>
          <p:cNvPr id="17" name="!!Dairy" descr="Graphical user interface&#10;&#10;Description automatically generated">
            <a:extLst>
              <a:ext uri="{FF2B5EF4-FFF2-40B4-BE49-F238E27FC236}">
                <a16:creationId xmlns:a16="http://schemas.microsoft.com/office/drawing/2014/main" id="{C57BEB2F-DBFA-BE68-5227-C00316CD96D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57488" y="3982677"/>
            <a:ext cx="1239324" cy="1152744"/>
          </a:xfrm>
          <a:prstGeom prst="rect">
            <a:avLst/>
          </a:prstGeom>
        </p:spPr>
      </p:pic>
      <p:pic>
        <p:nvPicPr>
          <p:cNvPr id="18" name="!!Oils" descr="A picture containing graphical user interface&#10;&#10;Description automatically generated">
            <a:extLst>
              <a:ext uri="{FF2B5EF4-FFF2-40B4-BE49-F238E27FC236}">
                <a16:creationId xmlns:a16="http://schemas.microsoft.com/office/drawing/2014/main" id="{FD7863C4-6CC7-B493-8E58-3A60810325C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472485" y="3988875"/>
            <a:ext cx="1823264" cy="1037669"/>
          </a:xfrm>
          <a:prstGeom prst="rect">
            <a:avLst/>
          </a:prstGeom>
        </p:spPr>
      </p:pic>
      <p:pic>
        <p:nvPicPr>
          <p:cNvPr id="19" name="!!Carbs" descr="A picture containing graphical user interface&#10;&#10;Description automatically generated">
            <a:extLst>
              <a:ext uri="{FF2B5EF4-FFF2-40B4-BE49-F238E27FC236}">
                <a16:creationId xmlns:a16="http://schemas.microsoft.com/office/drawing/2014/main" id="{5913910F-9C0F-A354-4117-ACBE93527A2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459444" y="2863000"/>
            <a:ext cx="1571198" cy="1951908"/>
          </a:xfrm>
          <a:prstGeom prst="rect">
            <a:avLst/>
          </a:prstGeom>
        </p:spPr>
      </p:pic>
      <p:pic>
        <p:nvPicPr>
          <p:cNvPr id="20" name="!!Veg" descr="A picture containing calendar&#10;&#10;Description automatically generated">
            <a:extLst>
              <a:ext uri="{FF2B5EF4-FFF2-40B4-BE49-F238E27FC236}">
                <a16:creationId xmlns:a16="http://schemas.microsoft.com/office/drawing/2014/main" id="{8207D7BA-5898-3F01-525D-4469294DE3C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902042" y="2885288"/>
            <a:ext cx="1555042" cy="1964725"/>
          </a:xfrm>
          <a:prstGeom prst="rect">
            <a:avLst/>
          </a:prstGeom>
        </p:spPr>
      </p:pic>
    </p:spTree>
    <p:extLst>
      <p:ext uri="{BB962C8B-B14F-4D97-AF65-F5344CB8AC3E}">
        <p14:creationId xmlns:p14="http://schemas.microsoft.com/office/powerpoint/2010/main" val="3265175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DFE9-F460-DE9B-D4F9-1BBC91ECB892}"/>
              </a:ext>
            </a:extLst>
          </p:cNvPr>
          <p:cNvSpPr>
            <a:spLocks noGrp="1"/>
          </p:cNvSpPr>
          <p:nvPr>
            <p:ph type="ctrTitle"/>
          </p:nvPr>
        </p:nvSpPr>
        <p:spPr/>
        <p:txBody>
          <a:bodyPr/>
          <a:lstStyle/>
          <a:p>
            <a:r>
              <a:rPr lang="en-GB" sz="3400"/>
              <a:t>Fish in the Eatwell Guide</a:t>
            </a:r>
          </a:p>
        </p:txBody>
      </p:sp>
      <p:sp>
        <p:nvSpPr>
          <p:cNvPr id="3" name="Subtitle 2">
            <a:extLst>
              <a:ext uri="{FF2B5EF4-FFF2-40B4-BE49-F238E27FC236}">
                <a16:creationId xmlns:a16="http://schemas.microsoft.com/office/drawing/2014/main" id="{3E4AE085-88A1-D4B4-A630-5E856E74F469}"/>
              </a:ext>
            </a:extLst>
          </p:cNvPr>
          <p:cNvSpPr>
            <a:spLocks noGrp="1"/>
          </p:cNvSpPr>
          <p:nvPr>
            <p:ph type="subTitle" idx="1"/>
          </p:nvPr>
        </p:nvSpPr>
        <p:spPr>
          <a:xfrm>
            <a:off x="1165629" y="2434359"/>
            <a:ext cx="5654271" cy="3600000"/>
          </a:xfrm>
        </p:spPr>
        <p:txBody>
          <a:bodyPr/>
          <a:lstStyle/>
          <a:p>
            <a:pPr>
              <a:lnSpc>
                <a:spcPct val="100000"/>
              </a:lnSpc>
            </a:pPr>
            <a:r>
              <a:rPr lang="en-US" sz="2000">
                <a:latin typeface="Arial"/>
                <a:cs typeface="Calibri"/>
              </a:rPr>
              <a:t>Fish is in the </a:t>
            </a:r>
            <a:r>
              <a:rPr lang="en-US" sz="2000" i="1">
                <a:latin typeface="Arial"/>
                <a:cs typeface="Calibri"/>
              </a:rPr>
              <a:t>Beans, pulses, fish, eggs, meat and other proteins</a:t>
            </a:r>
            <a:r>
              <a:rPr lang="en-US" sz="2000">
                <a:latin typeface="Arial"/>
                <a:cs typeface="Calibri"/>
              </a:rPr>
              <a:t> food group in the Eatwell Guide.</a:t>
            </a:r>
            <a:endParaRPr lang="en-US" sz="2000">
              <a:latin typeface="Arial"/>
            </a:endParaRPr>
          </a:p>
          <a:p>
            <a:pPr>
              <a:lnSpc>
                <a:spcPct val="100000"/>
              </a:lnSpc>
            </a:pPr>
            <a:r>
              <a:rPr lang="en-US" sz="2000">
                <a:latin typeface="Arial"/>
                <a:cs typeface="Arial"/>
              </a:rPr>
              <a:t>Around one-sixth of the food that people consume should come from this group in the diet.</a:t>
            </a:r>
          </a:p>
          <a:p>
            <a:pPr>
              <a:lnSpc>
                <a:spcPct val="100000"/>
              </a:lnSpc>
            </a:pPr>
            <a:r>
              <a:rPr lang="en-US" sz="2000">
                <a:latin typeface="Arial"/>
                <a:cs typeface="Arial"/>
              </a:rPr>
              <a:t>It is recommended to consume two portions (one portion is 140g) of sustainably sourced fish per week, one of which should be oily.</a:t>
            </a:r>
          </a:p>
          <a:p>
            <a:pPr marL="800100" lvl="1" indent="-342900">
              <a:lnSpc>
                <a:spcPct val="100000"/>
              </a:lnSpc>
              <a:buFont typeface="Arial" panose="020B0604020202020204" pitchFamily="34" charset="0"/>
              <a:buChar char="•"/>
            </a:pPr>
            <a:endParaRPr lang="en-GB"/>
          </a:p>
          <a:p>
            <a:pPr>
              <a:lnSpc>
                <a:spcPct val="100000"/>
              </a:lnSpc>
            </a:pPr>
            <a:endParaRPr lang="en-GB" sz="2000"/>
          </a:p>
        </p:txBody>
      </p:sp>
      <p:pic>
        <p:nvPicPr>
          <p:cNvPr id="4" name="!!Beans" descr="Calendar&#10;&#10;Description automatically generated with low confidence">
            <a:extLst>
              <a:ext uri="{FF2B5EF4-FFF2-40B4-BE49-F238E27FC236}">
                <a16:creationId xmlns:a16="http://schemas.microsoft.com/office/drawing/2014/main" id="{0CA03776-5B5B-AF75-386F-50F39F18A02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97896" y="2284514"/>
            <a:ext cx="3591378" cy="3587728"/>
          </a:xfrm>
          <a:prstGeom prst="rect">
            <a:avLst/>
          </a:prstGeom>
        </p:spPr>
      </p:pic>
    </p:spTree>
    <p:extLst>
      <p:ext uri="{BB962C8B-B14F-4D97-AF65-F5344CB8AC3E}">
        <p14:creationId xmlns:p14="http://schemas.microsoft.com/office/powerpoint/2010/main" val="633840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late of waffles&#10;&#10;Description automatically generated with medium confidence">
            <a:extLst>
              <a:ext uri="{FF2B5EF4-FFF2-40B4-BE49-F238E27FC236}">
                <a16:creationId xmlns:a16="http://schemas.microsoft.com/office/drawing/2014/main" id="{37CC188F-9C66-43FB-A31B-FC0291AE4C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145" t="23059" r="2958" b="9340"/>
          <a:stretch/>
        </p:blipFill>
        <p:spPr>
          <a:xfrm>
            <a:off x="6307524" y="3093753"/>
            <a:ext cx="2954571" cy="1768510"/>
          </a:xfrm>
          <a:prstGeom prst="rect">
            <a:avLst/>
          </a:prstGeom>
        </p:spPr>
      </p:pic>
      <p:sp>
        <p:nvSpPr>
          <p:cNvPr id="2" name="Title 1"/>
          <p:cNvSpPr>
            <a:spLocks noGrp="1"/>
          </p:cNvSpPr>
          <p:nvPr>
            <p:ph type="ctrTitle"/>
          </p:nvPr>
        </p:nvSpPr>
        <p:spPr/>
        <p:txBody>
          <a:bodyPr/>
          <a:lstStyle/>
          <a:p>
            <a:r>
              <a:rPr lang="en-US" sz="3400"/>
              <a:t>How much fish is eaten in the UK?</a:t>
            </a:r>
          </a:p>
        </p:txBody>
      </p:sp>
      <p:sp>
        <p:nvSpPr>
          <p:cNvPr id="3" name="Subtitle 2"/>
          <p:cNvSpPr>
            <a:spLocks noGrp="1"/>
          </p:cNvSpPr>
          <p:nvPr>
            <p:ph type="subTitle" idx="1"/>
          </p:nvPr>
        </p:nvSpPr>
        <p:spPr>
          <a:xfrm>
            <a:off x="1169277" y="2571092"/>
            <a:ext cx="4713049" cy="3600000"/>
          </a:xfrm>
        </p:spPr>
        <p:txBody>
          <a:bodyPr/>
          <a:lstStyle/>
          <a:p>
            <a:pPr>
              <a:lnSpc>
                <a:spcPct val="100000"/>
              </a:lnSpc>
            </a:pPr>
            <a:r>
              <a:rPr lang="en-US" sz="2000"/>
              <a:t>No age group in the UK currently meets the recommended intake for fish – low intakes of oily fish is a particular concern.</a:t>
            </a:r>
          </a:p>
          <a:p>
            <a:pPr>
              <a:lnSpc>
                <a:spcPct val="100000"/>
              </a:lnSpc>
            </a:pPr>
            <a:r>
              <a:rPr lang="en-US" sz="2000"/>
              <a:t>On average, UK adults eat 56g of oily fish per week and children (under 18 years of age) eat less than 20g per week¹.</a:t>
            </a:r>
          </a:p>
        </p:txBody>
      </p:sp>
      <p:pic>
        <p:nvPicPr>
          <p:cNvPr id="5" name="Picture 4" descr="A picture containing plate, piece, slice&#10;&#10;Description automatically generated">
            <a:extLst>
              <a:ext uri="{FF2B5EF4-FFF2-40B4-BE49-F238E27FC236}">
                <a16:creationId xmlns:a16="http://schemas.microsoft.com/office/drawing/2014/main" id="{DA41A369-06BD-43CB-9A32-E1A494EC16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0371" y="1816222"/>
            <a:ext cx="2069393" cy="1438201"/>
          </a:xfrm>
          <a:prstGeom prst="rect">
            <a:avLst/>
          </a:prstGeom>
        </p:spPr>
      </p:pic>
      <p:pic>
        <p:nvPicPr>
          <p:cNvPr id="10" name="Picture 9">
            <a:extLst>
              <a:ext uri="{FF2B5EF4-FFF2-40B4-BE49-F238E27FC236}">
                <a16:creationId xmlns:a16="http://schemas.microsoft.com/office/drawing/2014/main" id="{867BA67C-910C-4905-A235-5DD8683AFF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220" t="11472" r="7033" b="7233"/>
          <a:stretch/>
        </p:blipFill>
        <p:spPr>
          <a:xfrm>
            <a:off x="9469187" y="4381185"/>
            <a:ext cx="2274565" cy="1477108"/>
          </a:xfrm>
          <a:prstGeom prst="rect">
            <a:avLst/>
          </a:prstGeom>
        </p:spPr>
      </p:pic>
      <p:sp>
        <p:nvSpPr>
          <p:cNvPr id="4" name="TextBox 3">
            <a:extLst>
              <a:ext uri="{FF2B5EF4-FFF2-40B4-BE49-F238E27FC236}">
                <a16:creationId xmlns:a16="http://schemas.microsoft.com/office/drawing/2014/main" id="{94EBEA1F-C7ED-446C-A434-8842B98E7456}"/>
              </a:ext>
            </a:extLst>
          </p:cNvPr>
          <p:cNvSpPr txBox="1"/>
          <p:nvPr/>
        </p:nvSpPr>
        <p:spPr>
          <a:xfrm>
            <a:off x="1046922" y="6171092"/>
            <a:ext cx="2769704"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¹ </a:t>
            </a:r>
            <a:r>
              <a:rPr lang="en-GB" sz="1200">
                <a:latin typeface="Arial" panose="020B0604020202020204" pitchFamily="34" charset="0"/>
                <a:cs typeface="Arial" panose="020B0604020202020204" pitchFamily="34" charset="0"/>
                <a:hlinkClick r:id="rId5"/>
              </a:rPr>
              <a:t>NDNS Year 9-11</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1384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400"/>
              <a:t>Nutrients provided by fish</a:t>
            </a:r>
          </a:p>
        </p:txBody>
      </p:sp>
      <p:sp>
        <p:nvSpPr>
          <p:cNvPr id="3" name="Subtitle 2"/>
          <p:cNvSpPr>
            <a:spLocks noGrp="1"/>
          </p:cNvSpPr>
          <p:nvPr>
            <p:ph type="subTitle" idx="1"/>
          </p:nvPr>
        </p:nvSpPr>
        <p:spPr>
          <a:xfrm>
            <a:off x="1169276" y="2571092"/>
            <a:ext cx="5064256" cy="3600000"/>
          </a:xfrm>
        </p:spPr>
        <p:txBody>
          <a:bodyPr/>
          <a:lstStyle/>
          <a:p>
            <a:pPr marL="0" indent="0">
              <a:buNone/>
            </a:pPr>
            <a:r>
              <a:rPr lang="en-US" sz="2000">
                <a:cs typeface="Calibri"/>
              </a:rPr>
              <a:t>Fish provides a range of nutrients, including: </a:t>
            </a:r>
            <a:endParaRPr lang="en-US" sz="2000"/>
          </a:p>
          <a:p>
            <a:r>
              <a:rPr lang="en-US" sz="2000">
                <a:latin typeface="Arial"/>
                <a:cs typeface="Arial"/>
              </a:rPr>
              <a:t>Omega-3 fats (in some fish);</a:t>
            </a:r>
          </a:p>
          <a:p>
            <a:r>
              <a:rPr lang="en-US" sz="2000">
                <a:latin typeface="Arial"/>
                <a:cs typeface="Arial"/>
              </a:rPr>
              <a:t>protein;</a:t>
            </a:r>
          </a:p>
          <a:p>
            <a:r>
              <a:rPr lang="en-US" sz="2000">
                <a:latin typeface="Arial"/>
                <a:cs typeface="Arial"/>
              </a:rPr>
              <a:t>vitamin D (in some fish);</a:t>
            </a:r>
          </a:p>
          <a:p>
            <a:r>
              <a:rPr lang="en-US" sz="2000">
                <a:latin typeface="Arial"/>
                <a:cs typeface="Arial"/>
              </a:rPr>
              <a:t>vitamins B3 (niacin), B6 and B12</a:t>
            </a:r>
          </a:p>
          <a:p>
            <a:r>
              <a:rPr lang="en-US" sz="2000">
                <a:latin typeface="Arial"/>
                <a:cs typeface="Arial"/>
              </a:rPr>
              <a:t>selenium;</a:t>
            </a:r>
          </a:p>
          <a:p>
            <a:r>
              <a:rPr lang="en-US" sz="2000">
                <a:latin typeface="Arial"/>
                <a:cs typeface="Arial"/>
              </a:rPr>
              <a:t>iodine.</a:t>
            </a:r>
          </a:p>
          <a:p>
            <a:endParaRPr lang="en-US" sz="2000"/>
          </a:p>
        </p:txBody>
      </p:sp>
      <p:pic>
        <p:nvPicPr>
          <p:cNvPr id="5" name="Picture 4" descr="A fish on a white background&#10;&#10;Description automatically generated with low confidence">
            <a:extLst>
              <a:ext uri="{FF2B5EF4-FFF2-40B4-BE49-F238E27FC236}">
                <a16:creationId xmlns:a16="http://schemas.microsoft.com/office/drawing/2014/main" id="{B7F93FFB-EAA3-4E71-AA4B-E3BCE4FE486C}"/>
              </a:ext>
            </a:extLst>
          </p:cNvPr>
          <p:cNvPicPr>
            <a:picLocks noChangeAspect="1"/>
          </p:cNvPicPr>
          <p:nvPr/>
        </p:nvPicPr>
        <p:blipFill>
          <a:blip r:embed="rId2"/>
          <a:stretch>
            <a:fillRect/>
          </a:stretch>
        </p:blipFill>
        <p:spPr>
          <a:xfrm>
            <a:off x="7395882" y="1563798"/>
            <a:ext cx="3977281" cy="1571026"/>
          </a:xfrm>
          <a:prstGeom prst="rect">
            <a:avLst/>
          </a:prstGeom>
        </p:spPr>
      </p:pic>
      <p:pic>
        <p:nvPicPr>
          <p:cNvPr id="7" name="Picture 6" descr="A picture containing fish, spiny-finned fish&#10;&#10;Description automatically generated">
            <a:extLst>
              <a:ext uri="{FF2B5EF4-FFF2-40B4-BE49-F238E27FC236}">
                <a16:creationId xmlns:a16="http://schemas.microsoft.com/office/drawing/2014/main" id="{AB480FB3-D6B4-45A3-B000-2ED87CDD48BA}"/>
              </a:ext>
            </a:extLst>
          </p:cNvPr>
          <p:cNvPicPr>
            <a:picLocks noChangeAspect="1"/>
          </p:cNvPicPr>
          <p:nvPr/>
        </p:nvPicPr>
        <p:blipFill>
          <a:blip r:embed="rId3"/>
          <a:stretch>
            <a:fillRect/>
          </a:stretch>
        </p:blipFill>
        <p:spPr>
          <a:xfrm>
            <a:off x="7460159" y="3736040"/>
            <a:ext cx="3734493" cy="1714500"/>
          </a:xfrm>
          <a:prstGeom prst="rect">
            <a:avLst/>
          </a:prstGeom>
        </p:spPr>
      </p:pic>
      <p:sp>
        <p:nvSpPr>
          <p:cNvPr id="8" name="Subtitle 2">
            <a:extLst>
              <a:ext uri="{FF2B5EF4-FFF2-40B4-BE49-F238E27FC236}">
                <a16:creationId xmlns:a16="http://schemas.microsoft.com/office/drawing/2014/main" id="{5DAEE80F-7FE6-4087-9C66-95D9755BB963}"/>
              </a:ext>
            </a:extLst>
          </p:cNvPr>
          <p:cNvSpPr txBox="1">
            <a:spLocks/>
          </p:cNvSpPr>
          <p:nvPr/>
        </p:nvSpPr>
        <p:spPr>
          <a:xfrm>
            <a:off x="7460159" y="5686424"/>
            <a:ext cx="3583698" cy="642657"/>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gn="ctr">
              <a:buFont typeface="Arial" charset="0"/>
              <a:buNone/>
            </a:pPr>
            <a:r>
              <a:rPr lang="en-US" sz="1400">
                <a:latin typeface="Arial"/>
                <a:cs typeface="Arial"/>
              </a:rPr>
              <a:t>Cod is lower in Omega-3 and vitamin D than salmon, but still contains other nutrients and is also high in iodine</a:t>
            </a:r>
          </a:p>
        </p:txBody>
      </p:sp>
      <p:sp>
        <p:nvSpPr>
          <p:cNvPr id="9" name="Subtitle 2">
            <a:extLst>
              <a:ext uri="{FF2B5EF4-FFF2-40B4-BE49-F238E27FC236}">
                <a16:creationId xmlns:a16="http://schemas.microsoft.com/office/drawing/2014/main" id="{038EE02C-54D0-4668-926D-214DF9B58B77}"/>
              </a:ext>
            </a:extLst>
          </p:cNvPr>
          <p:cNvSpPr txBox="1">
            <a:spLocks/>
          </p:cNvSpPr>
          <p:nvPr/>
        </p:nvSpPr>
        <p:spPr>
          <a:xfrm>
            <a:off x="7395883" y="3134825"/>
            <a:ext cx="3845858" cy="451058"/>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gn="ctr">
              <a:buFont typeface="Arial" charset="0"/>
              <a:buNone/>
            </a:pPr>
            <a:r>
              <a:rPr lang="en-US" sz="1400"/>
              <a:t>This salmon is high in Omega-3 fats and vitamin D, as well as protein and some B vitamins</a:t>
            </a:r>
          </a:p>
        </p:txBody>
      </p:sp>
    </p:spTree>
    <p:extLst>
      <p:ext uri="{BB962C8B-B14F-4D97-AF65-F5344CB8AC3E}">
        <p14:creationId xmlns:p14="http://schemas.microsoft.com/office/powerpoint/2010/main" val="2864069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DFE9-F460-DE9B-D4F9-1BBC91ECB892}"/>
              </a:ext>
            </a:extLst>
          </p:cNvPr>
          <p:cNvSpPr>
            <a:spLocks noGrp="1"/>
          </p:cNvSpPr>
          <p:nvPr>
            <p:ph type="ctrTitle"/>
          </p:nvPr>
        </p:nvSpPr>
        <p:spPr/>
        <p:txBody>
          <a:bodyPr/>
          <a:lstStyle/>
          <a:p>
            <a:r>
              <a:rPr lang="en-GB" sz="3400"/>
              <a:t>Protein</a:t>
            </a:r>
          </a:p>
        </p:txBody>
      </p:sp>
      <p:sp>
        <p:nvSpPr>
          <p:cNvPr id="3" name="Subtitle 2">
            <a:extLst>
              <a:ext uri="{FF2B5EF4-FFF2-40B4-BE49-F238E27FC236}">
                <a16:creationId xmlns:a16="http://schemas.microsoft.com/office/drawing/2014/main" id="{3E4AE085-88A1-D4B4-A630-5E856E74F469}"/>
              </a:ext>
            </a:extLst>
          </p:cNvPr>
          <p:cNvSpPr>
            <a:spLocks noGrp="1"/>
          </p:cNvSpPr>
          <p:nvPr>
            <p:ph type="subTitle" idx="1"/>
          </p:nvPr>
        </p:nvSpPr>
        <p:spPr>
          <a:xfrm>
            <a:off x="1165629" y="2434359"/>
            <a:ext cx="6958093" cy="3600000"/>
          </a:xfrm>
        </p:spPr>
        <p:txBody>
          <a:bodyPr/>
          <a:lstStyle/>
          <a:p>
            <a:pPr>
              <a:lnSpc>
                <a:spcPct val="100000"/>
              </a:lnSpc>
            </a:pPr>
            <a:r>
              <a:rPr lang="en-GB" sz="2000"/>
              <a:t>Fish is an important source of protein globally.</a:t>
            </a:r>
          </a:p>
          <a:p>
            <a:pPr>
              <a:lnSpc>
                <a:spcPct val="100000"/>
              </a:lnSpc>
            </a:pPr>
            <a:r>
              <a:rPr lang="en-GB" sz="2000"/>
              <a:t>In addition, white fish are relatively lean sources of protein, and oily fish, whilst containing more fat, contain Omega-3 fatty acids and other unsaturated fats.</a:t>
            </a:r>
          </a:p>
          <a:p>
            <a:pPr>
              <a:lnSpc>
                <a:spcPct val="100000"/>
              </a:lnSpc>
            </a:pPr>
            <a:r>
              <a:rPr lang="en-GB" sz="2000"/>
              <a:t>The Eatwell Guide recommends at least 2 portions of fish per week (140g per portion).</a:t>
            </a:r>
          </a:p>
          <a:p>
            <a:pPr>
              <a:lnSpc>
                <a:spcPct val="100000"/>
              </a:lnSpc>
            </a:pPr>
            <a:r>
              <a:rPr lang="en-GB" sz="2000"/>
              <a:t>140g of baked fish provides around 60-70%* of the adult Recommended Intake for protein.</a:t>
            </a:r>
          </a:p>
          <a:p>
            <a:pPr marL="800100" lvl="1" indent="-342900">
              <a:lnSpc>
                <a:spcPct val="100000"/>
              </a:lnSpc>
              <a:buFont typeface="Arial" panose="020B0604020202020204" pitchFamily="34" charset="0"/>
              <a:buChar char="•"/>
            </a:pPr>
            <a:endParaRPr lang="en-GB" sz="2400"/>
          </a:p>
          <a:p>
            <a:pPr>
              <a:lnSpc>
                <a:spcPct val="100000"/>
              </a:lnSpc>
            </a:pPr>
            <a:endParaRPr lang="en-GB" sz="2000"/>
          </a:p>
        </p:txBody>
      </p:sp>
      <p:pic>
        <p:nvPicPr>
          <p:cNvPr id="4" name="Picture 3" descr="A picture containing food, dish, variety, breakfast&#10;&#10;Description automatically generated">
            <a:extLst>
              <a:ext uri="{FF2B5EF4-FFF2-40B4-BE49-F238E27FC236}">
                <a16:creationId xmlns:a16="http://schemas.microsoft.com/office/drawing/2014/main" id="{EB97C74B-FDA0-4856-1AE5-AD33804DA9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4144" y="2564230"/>
            <a:ext cx="3282914" cy="2729972"/>
          </a:xfrm>
          <a:prstGeom prst="rect">
            <a:avLst/>
          </a:prstGeom>
        </p:spPr>
      </p:pic>
      <p:sp>
        <p:nvSpPr>
          <p:cNvPr id="5" name="TextBox 4">
            <a:extLst>
              <a:ext uri="{FF2B5EF4-FFF2-40B4-BE49-F238E27FC236}">
                <a16:creationId xmlns:a16="http://schemas.microsoft.com/office/drawing/2014/main" id="{A6250676-E4E4-AE91-D0F1-45E9E50CFC7A}"/>
              </a:ext>
            </a:extLst>
          </p:cNvPr>
          <p:cNvSpPr txBox="1"/>
          <p:nvPr/>
        </p:nvSpPr>
        <p:spPr>
          <a:xfrm>
            <a:off x="1260909" y="6217920"/>
            <a:ext cx="5775158"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*Plaice = 59.6%       Cod = 66.9%      Salmon =70.6%</a:t>
            </a:r>
          </a:p>
        </p:txBody>
      </p:sp>
    </p:spTree>
    <p:extLst>
      <p:ext uri="{BB962C8B-B14F-4D97-AF65-F5344CB8AC3E}">
        <p14:creationId xmlns:p14="http://schemas.microsoft.com/office/powerpoint/2010/main" val="1024718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400"/>
              <a:t>Omega-3 fatty acids</a:t>
            </a:r>
          </a:p>
        </p:txBody>
      </p:sp>
      <p:sp>
        <p:nvSpPr>
          <p:cNvPr id="3" name="Subtitle 2"/>
          <p:cNvSpPr>
            <a:spLocks noGrp="1"/>
          </p:cNvSpPr>
          <p:nvPr>
            <p:ph type="subTitle" idx="1"/>
          </p:nvPr>
        </p:nvSpPr>
        <p:spPr>
          <a:xfrm>
            <a:off x="1169277" y="2571092"/>
            <a:ext cx="5783974" cy="3600000"/>
          </a:xfrm>
        </p:spPr>
        <p:txBody>
          <a:bodyPr/>
          <a:lstStyle/>
          <a:p>
            <a:pPr>
              <a:lnSpc>
                <a:spcPct val="100000"/>
              </a:lnSpc>
            </a:pPr>
            <a:r>
              <a:rPr lang="en-US" sz="2000">
                <a:latin typeface="Arial"/>
                <a:cs typeface="Arial"/>
              </a:rPr>
              <a:t>Oily fish, such as salmon or sardines, is high in Omega-3s fatty acids, which can help to maintain good heart health.</a:t>
            </a:r>
          </a:p>
          <a:p>
            <a:pPr>
              <a:lnSpc>
                <a:spcPct val="100000"/>
              </a:lnSpc>
            </a:pPr>
            <a:r>
              <a:rPr lang="en-US" sz="2000">
                <a:latin typeface="Arial"/>
                <a:cs typeface="Arial"/>
              </a:rPr>
              <a:t>Most people need to eat more oily fish than they are currently consuming.</a:t>
            </a:r>
          </a:p>
          <a:p>
            <a:pPr>
              <a:lnSpc>
                <a:spcPct val="100000"/>
              </a:lnSpc>
            </a:pPr>
            <a:endParaRPr lang="en-US" sz="2000"/>
          </a:p>
        </p:txBody>
      </p:sp>
      <p:pic>
        <p:nvPicPr>
          <p:cNvPr id="5" name="Picture 4">
            <a:extLst>
              <a:ext uri="{FF2B5EF4-FFF2-40B4-BE49-F238E27FC236}">
                <a16:creationId xmlns:a16="http://schemas.microsoft.com/office/drawing/2014/main" id="{E85D8352-9C38-422E-8D55-802573E05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2577" y="2283798"/>
            <a:ext cx="3376947" cy="2910928"/>
          </a:xfrm>
          <a:prstGeom prst="rect">
            <a:avLst/>
          </a:prstGeom>
        </p:spPr>
      </p:pic>
      <p:sp>
        <p:nvSpPr>
          <p:cNvPr id="8" name="Subtitle 2">
            <a:extLst>
              <a:ext uri="{FF2B5EF4-FFF2-40B4-BE49-F238E27FC236}">
                <a16:creationId xmlns:a16="http://schemas.microsoft.com/office/drawing/2014/main" id="{BC2D064B-35FE-4E7C-A112-B42EC3AD25E3}"/>
              </a:ext>
            </a:extLst>
          </p:cNvPr>
          <p:cNvSpPr txBox="1">
            <a:spLocks/>
          </p:cNvSpPr>
          <p:nvPr/>
        </p:nvSpPr>
        <p:spPr>
          <a:xfrm>
            <a:off x="7855826" y="5276193"/>
            <a:ext cx="3583698" cy="410232"/>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gn="ctr">
              <a:buFont typeface="Arial" charset="0"/>
              <a:buNone/>
            </a:pPr>
            <a:r>
              <a:rPr lang="en-US" sz="1400"/>
              <a:t>Salmon is an example of an oily fish, meaning it contains Omega-3</a:t>
            </a:r>
          </a:p>
        </p:txBody>
      </p:sp>
      <p:sp>
        <p:nvSpPr>
          <p:cNvPr id="4" name="TextBox 3"/>
          <p:cNvSpPr txBox="1"/>
          <p:nvPr/>
        </p:nvSpPr>
        <p:spPr>
          <a:xfrm>
            <a:off x="1169277" y="6171092"/>
            <a:ext cx="3508601" cy="307777"/>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hlinkClick r:id="rId3"/>
              </a:rPr>
              <a:t>NHS Fish and shellfish nutrition</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1399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ad97cfe-a968-427f-b02b-893e6ba0355a">
      <UserInfo>
        <DisplayName>Claire Theobald</DisplayName>
        <AccountId>23</AccountId>
        <AccountType/>
      </UserInfo>
      <UserInfo>
        <DisplayName>Ewen Trafford</DisplayName>
        <AccountId>42</AccountId>
        <AccountType/>
      </UserInfo>
    </SharedWithUsers>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7" ma:contentTypeDescription="Create a new document." ma:contentTypeScope="" ma:versionID="f2c597ebce0aa0fd5759700e14dd3ad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7039d98634059a90188b6cb8bc5e987"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F2A33C-42EB-4739-B4BA-5B611C937FE4}">
  <ds:schemaRefs>
    <ds:schemaRef ds:uri="c53071f4-7f44-43fd-895c-8e7b6a3746b0"/>
    <ds:schemaRef ds:uri="ead97cfe-a968-427f-b02b-893e6ba0355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AAB852C-DC7A-470F-8446-599DF9CA3ACE}">
  <ds:schemaRefs>
    <ds:schemaRef ds:uri="c53071f4-7f44-43fd-895c-8e7b6a3746b0"/>
    <ds:schemaRef ds:uri="ead97cfe-a968-427f-b02b-893e6ba035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68EEA6-2408-41C8-960A-9EFEB6F29C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1733</Words>
  <Application>Microsoft Office PowerPoint</Application>
  <PresentationFormat>Widescreen</PresentationFormat>
  <Paragraphs>178</Paragraphs>
  <Slides>24</Slides>
  <Notes>10</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24</vt:i4>
      </vt:variant>
    </vt:vector>
  </HeadingPairs>
  <TitlesOfParts>
    <vt:vector size="34" baseType="lpstr">
      <vt:lpstr>Arial</vt:lpstr>
      <vt:lpstr>Arial Narrow</vt:lpstr>
      <vt:lpstr>Calibri</vt:lpstr>
      <vt:lpstr>Helvetica</vt:lpstr>
      <vt:lpstr>Office Theme</vt:lpstr>
      <vt:lpstr>Custom Design</vt:lpstr>
      <vt:lpstr>1_Custom Design</vt:lpstr>
      <vt:lpstr>3_Custom Design</vt:lpstr>
      <vt:lpstr>4_Custom Design</vt:lpstr>
      <vt:lpstr>1_Office Theme</vt:lpstr>
      <vt:lpstr>Fantastic fish – nutrition, preparation and cooking</vt:lpstr>
      <vt:lpstr>Covered in today’s webinar</vt:lpstr>
      <vt:lpstr>Fish and shellfish –  nutrition and sustainability   </vt:lpstr>
      <vt:lpstr>Fish in the diet</vt:lpstr>
      <vt:lpstr>Fish in the Eatwell Guide</vt:lpstr>
      <vt:lpstr>How much fish is eaten in the UK?</vt:lpstr>
      <vt:lpstr>Nutrients provided by fish</vt:lpstr>
      <vt:lpstr>Protein</vt:lpstr>
      <vt:lpstr>Omega-3 fatty acids</vt:lpstr>
      <vt:lpstr>Fish containing Omega-3</vt:lpstr>
      <vt:lpstr>Vitamins in fish and shellfish</vt:lpstr>
      <vt:lpstr>Minerals in fish and shellfish</vt:lpstr>
      <vt:lpstr>Examples</vt:lpstr>
      <vt:lpstr>Sustainability</vt:lpstr>
      <vt:lpstr>PowerPoint Presentation</vt:lpstr>
      <vt:lpstr>Fish intake – special considerations</vt:lpstr>
      <vt:lpstr>Fish intake – special considerations</vt:lpstr>
      <vt:lpstr>Resources – PPT presentations</vt:lpstr>
      <vt:lpstr>Resources – Knowledge organisers</vt:lpstr>
      <vt:lpstr>Resources – videos</vt:lpstr>
      <vt:lpstr>Resources - recipes</vt:lpstr>
      <vt:lpstr>Keep up to date with our free resources and training  </vt:lpstr>
      <vt:lpstr>Thank you</vt:lpstr>
      <vt:lpstr>Fantastic fish – nutrition, preparation and cooking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Ewen Trafford</cp:lastModifiedBy>
  <cp:revision>1</cp:revision>
  <dcterms:created xsi:type="dcterms:W3CDTF">2018-10-10T09:22:08Z</dcterms:created>
  <dcterms:modified xsi:type="dcterms:W3CDTF">2023-02-23T16:00:33Z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MediaServiceImageTags">
    <vt:lpwstr/>
  </property>
</Properties>
</file>