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0" r:id="rId2"/>
    <p:sldMasterId id="2147483652" r:id="rId3"/>
    <p:sldMasterId id="2147483656" r:id="rId4"/>
  </p:sldMasterIdLst>
  <p:handoutMasterIdLst>
    <p:handoutMasterId r:id="rId32"/>
  </p:handoutMasterIdLst>
  <p:sldIdLst>
    <p:sldId id="256" r:id="rId5"/>
    <p:sldId id="263" r:id="rId6"/>
    <p:sldId id="265" r:id="rId7"/>
    <p:sldId id="264" r:id="rId8"/>
    <p:sldId id="266" r:id="rId9"/>
    <p:sldId id="267" r:id="rId10"/>
    <p:sldId id="268" r:id="rId11"/>
    <p:sldId id="269" r:id="rId12"/>
    <p:sldId id="270" r:id="rId13"/>
    <p:sldId id="271" r:id="rId14"/>
    <p:sldId id="272" r:id="rId15"/>
    <p:sldId id="286" r:id="rId16"/>
    <p:sldId id="287" r:id="rId17"/>
    <p:sldId id="273" r:id="rId18"/>
    <p:sldId id="274" r:id="rId19"/>
    <p:sldId id="288" r:id="rId20"/>
    <p:sldId id="284" r:id="rId21"/>
    <p:sldId id="285" r:id="rId22"/>
    <p:sldId id="275" r:id="rId23"/>
    <p:sldId id="276" r:id="rId24"/>
    <p:sldId id="277" r:id="rId25"/>
    <p:sldId id="278" r:id="rId26"/>
    <p:sldId id="279" r:id="rId27"/>
    <p:sldId id="280" r:id="rId28"/>
    <p:sldId id="281" r:id="rId29"/>
    <p:sldId id="283" r:id="rId30"/>
    <p:sldId id="261" r:id="rId31"/>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3C4D9"/>
    <a:srgbClr val="B8B8D1"/>
    <a:srgbClr val="263B83"/>
    <a:srgbClr val="F9D4B6"/>
    <a:srgbClr val="EDAD80"/>
    <a:srgbClr val="E46B2F"/>
    <a:srgbClr val="ED6B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0D5BEB-A129-4468-8D47-131EB4E93F3E}" v="24" dt="2024-02-15T10:26:17.5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75"/>
    <p:restoredTop sz="94655"/>
  </p:normalViewPr>
  <p:slideViewPr>
    <p:cSldViewPr snapToGrid="0" snapToObjects="1">
      <p:cViewPr varScale="1">
        <p:scale>
          <a:sx n="79" d="100"/>
          <a:sy n="79" d="100"/>
        </p:scale>
        <p:origin x="826"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ustomXml" Target="../customXml/item1.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microsoft.com/office/2016/11/relationships/changesInfo" Target="changesInfos/changesInfo1.xml"/><Relationship Id="rId40" Type="http://schemas.openxmlformats.org/officeDocument/2006/relationships/customXml" Target="../customXml/item2.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 White" userId="57e9160509e0eb1c" providerId="LiveId" clId="{190D5BEB-A129-4468-8D47-131EB4E93F3E}"/>
    <pc:docChg chg="undo custSel addSld modSld sldOrd">
      <pc:chgData name="Alex White" userId="57e9160509e0eb1c" providerId="LiveId" clId="{190D5BEB-A129-4468-8D47-131EB4E93F3E}" dt="2024-02-15T10:26:31.271" v="252" actId="20577"/>
      <pc:docMkLst>
        <pc:docMk/>
      </pc:docMkLst>
      <pc:sldChg chg="ord">
        <pc:chgData name="Alex White" userId="57e9160509e0eb1c" providerId="LiveId" clId="{190D5BEB-A129-4468-8D47-131EB4E93F3E}" dt="2024-02-15T10:01:45.188" v="1"/>
        <pc:sldMkLst>
          <pc:docMk/>
          <pc:sldMk cId="1621079943" sldId="264"/>
        </pc:sldMkLst>
      </pc:sldChg>
      <pc:sldChg chg="modSp mod">
        <pc:chgData name="Alex White" userId="57e9160509e0eb1c" providerId="LiveId" clId="{190D5BEB-A129-4468-8D47-131EB4E93F3E}" dt="2024-02-15T10:22:48.123" v="200"/>
        <pc:sldMkLst>
          <pc:docMk/>
          <pc:sldMk cId="1621079943" sldId="265"/>
        </pc:sldMkLst>
        <pc:spChg chg="mod">
          <ac:chgData name="Alex White" userId="57e9160509e0eb1c" providerId="LiveId" clId="{190D5BEB-A129-4468-8D47-131EB4E93F3E}" dt="2024-02-15T10:22:48.123" v="200"/>
          <ac:spMkLst>
            <pc:docMk/>
            <pc:sldMk cId="1621079943" sldId="265"/>
            <ac:spMk id="3" creationId="{00000000-0000-0000-0000-000000000000}"/>
          </ac:spMkLst>
        </pc:spChg>
      </pc:sldChg>
      <pc:sldChg chg="addSp delSp modSp add mod">
        <pc:chgData name="Alex White" userId="57e9160509e0eb1c" providerId="LiveId" clId="{190D5BEB-A129-4468-8D47-131EB4E93F3E}" dt="2024-02-15T10:04:27.325" v="24" actId="13926"/>
        <pc:sldMkLst>
          <pc:docMk/>
          <pc:sldMk cId="1729622388" sldId="284"/>
        </pc:sldMkLst>
        <pc:spChg chg="mod">
          <ac:chgData name="Alex White" userId="57e9160509e0eb1c" providerId="LiveId" clId="{190D5BEB-A129-4468-8D47-131EB4E93F3E}" dt="2024-02-15T10:02:17.667" v="3"/>
          <ac:spMkLst>
            <pc:docMk/>
            <pc:sldMk cId="1729622388" sldId="284"/>
            <ac:spMk id="2" creationId="{A05D6B61-FAF9-FF08-D20E-2D60E3992DB1}"/>
          </ac:spMkLst>
        </pc:spChg>
        <pc:spChg chg="mod">
          <ac:chgData name="Alex White" userId="57e9160509e0eb1c" providerId="LiveId" clId="{190D5BEB-A129-4468-8D47-131EB4E93F3E}" dt="2024-02-15T10:04:08.773" v="13" actId="20577"/>
          <ac:spMkLst>
            <pc:docMk/>
            <pc:sldMk cId="1729622388" sldId="284"/>
            <ac:spMk id="3" creationId="{D3EF73D0-A418-629F-52CD-530E35C1004F}"/>
          </ac:spMkLst>
        </pc:spChg>
        <pc:spChg chg="add mod">
          <ac:chgData name="Alex White" userId="57e9160509e0eb1c" providerId="LiveId" clId="{190D5BEB-A129-4468-8D47-131EB4E93F3E}" dt="2024-02-15T10:04:27.325" v="24" actId="13926"/>
          <ac:spMkLst>
            <pc:docMk/>
            <pc:sldMk cId="1729622388" sldId="284"/>
            <ac:spMk id="4" creationId="{AD168B1D-AA8D-0D7F-6CFD-6E8762F0E237}"/>
          </ac:spMkLst>
        </pc:spChg>
        <pc:picChg chg="del">
          <ac:chgData name="Alex White" userId="57e9160509e0eb1c" providerId="LiveId" clId="{190D5BEB-A129-4468-8D47-131EB4E93F3E}" dt="2024-02-15T10:02:20.639" v="4" actId="478"/>
          <ac:picMkLst>
            <pc:docMk/>
            <pc:sldMk cId="1729622388" sldId="284"/>
            <ac:picMk id="5" creationId="{B1C41D20-C218-7EAE-48A9-45F2AD8C5E56}"/>
          </ac:picMkLst>
        </pc:picChg>
        <pc:picChg chg="add mod">
          <ac:chgData name="Alex White" userId="57e9160509e0eb1c" providerId="LiveId" clId="{190D5BEB-A129-4468-8D47-131EB4E93F3E}" dt="2024-02-15T10:04:04.552" v="11" actId="14100"/>
          <ac:picMkLst>
            <pc:docMk/>
            <pc:sldMk cId="1729622388" sldId="284"/>
            <ac:picMk id="1026" creationId="{62564774-D751-0C14-BFB9-2A97B329B4BF}"/>
          </ac:picMkLst>
        </pc:picChg>
      </pc:sldChg>
      <pc:sldChg chg="addSp delSp modSp add mod">
        <pc:chgData name="Alex White" userId="57e9160509e0eb1c" providerId="LiveId" clId="{190D5BEB-A129-4468-8D47-131EB4E93F3E}" dt="2024-02-15T10:05:26.543" v="54" actId="20577"/>
        <pc:sldMkLst>
          <pc:docMk/>
          <pc:sldMk cId="1117493873" sldId="285"/>
        </pc:sldMkLst>
        <pc:spChg chg="mod">
          <ac:chgData name="Alex White" userId="57e9160509e0eb1c" providerId="LiveId" clId="{190D5BEB-A129-4468-8D47-131EB4E93F3E}" dt="2024-02-15T10:04:55.824" v="29" actId="20577"/>
          <ac:spMkLst>
            <pc:docMk/>
            <pc:sldMk cId="1117493873" sldId="285"/>
            <ac:spMk id="3" creationId="{6C39342D-63E0-E8E8-4BAA-02540CBFA467}"/>
          </ac:spMkLst>
        </pc:spChg>
        <pc:spChg chg="mod">
          <ac:chgData name="Alex White" userId="57e9160509e0eb1c" providerId="LiveId" clId="{190D5BEB-A129-4468-8D47-131EB4E93F3E}" dt="2024-02-15T10:05:26.543" v="54" actId="20577"/>
          <ac:spMkLst>
            <pc:docMk/>
            <pc:sldMk cId="1117493873" sldId="285"/>
            <ac:spMk id="4" creationId="{1B8635B2-6846-1ADA-7758-E04CFB951C02}"/>
          </ac:spMkLst>
        </pc:spChg>
        <pc:picChg chg="add mod">
          <ac:chgData name="Alex White" userId="57e9160509e0eb1c" providerId="LiveId" clId="{190D5BEB-A129-4468-8D47-131EB4E93F3E}" dt="2024-02-15T10:05:17.861" v="33" actId="1076"/>
          <ac:picMkLst>
            <pc:docMk/>
            <pc:sldMk cId="1117493873" sldId="285"/>
            <ac:picMk id="5" creationId="{75749BD4-5C69-8500-3529-8B654A012257}"/>
          </ac:picMkLst>
        </pc:picChg>
        <pc:picChg chg="del">
          <ac:chgData name="Alex White" userId="57e9160509e0eb1c" providerId="LiveId" clId="{190D5BEB-A129-4468-8D47-131EB4E93F3E}" dt="2024-02-15T10:05:09.819" v="30" actId="478"/>
          <ac:picMkLst>
            <pc:docMk/>
            <pc:sldMk cId="1117493873" sldId="285"/>
            <ac:picMk id="1026" creationId="{E9E9E6E8-2183-94F3-A36E-9EA69032F254}"/>
          </ac:picMkLst>
        </pc:picChg>
      </pc:sldChg>
      <pc:sldChg chg="addSp delSp modSp add mod">
        <pc:chgData name="Alex White" userId="57e9160509e0eb1c" providerId="LiveId" clId="{190D5BEB-A129-4468-8D47-131EB4E93F3E}" dt="2024-02-15T10:11:50.505" v="174" actId="20577"/>
        <pc:sldMkLst>
          <pc:docMk/>
          <pc:sldMk cId="621778637" sldId="286"/>
        </pc:sldMkLst>
        <pc:spChg chg="mod">
          <ac:chgData name="Alex White" userId="57e9160509e0eb1c" providerId="LiveId" clId="{190D5BEB-A129-4468-8D47-131EB4E93F3E}" dt="2024-02-15T10:11:50.505" v="174" actId="20577"/>
          <ac:spMkLst>
            <pc:docMk/>
            <pc:sldMk cId="621778637" sldId="286"/>
            <ac:spMk id="3" creationId="{96E0BD5A-1484-9D5D-0C88-68952EC278A9}"/>
          </ac:spMkLst>
        </pc:spChg>
        <pc:spChg chg="add mod">
          <ac:chgData name="Alex White" userId="57e9160509e0eb1c" providerId="LiveId" clId="{190D5BEB-A129-4468-8D47-131EB4E93F3E}" dt="2024-02-15T10:06:38.008" v="61" actId="14100"/>
          <ac:spMkLst>
            <pc:docMk/>
            <pc:sldMk cId="621778637" sldId="286"/>
            <ac:spMk id="4" creationId="{CCF8CE34-EAD3-AD89-5C24-ED4E453328F9}"/>
          </ac:spMkLst>
        </pc:spChg>
        <pc:spChg chg="del">
          <ac:chgData name="Alex White" userId="57e9160509e0eb1c" providerId="LiveId" clId="{190D5BEB-A129-4468-8D47-131EB4E93F3E}" dt="2024-02-15T10:06:39.350" v="62" actId="478"/>
          <ac:spMkLst>
            <pc:docMk/>
            <pc:sldMk cId="621778637" sldId="286"/>
            <ac:spMk id="5" creationId="{F5D0E720-2F3B-858C-C0B0-4CD879C03853}"/>
          </ac:spMkLst>
        </pc:spChg>
        <pc:spChg chg="add mod">
          <ac:chgData name="Alex White" userId="57e9160509e0eb1c" providerId="LiveId" clId="{190D5BEB-A129-4468-8D47-131EB4E93F3E}" dt="2024-02-15T10:07:12.910" v="71" actId="1076"/>
          <ac:spMkLst>
            <pc:docMk/>
            <pc:sldMk cId="621778637" sldId="286"/>
            <ac:spMk id="8" creationId="{4662C0ED-FD7B-DAF5-5485-6D359C44A886}"/>
          </ac:spMkLst>
        </pc:spChg>
        <pc:picChg chg="add mod">
          <ac:chgData name="Alex White" userId="57e9160509e0eb1c" providerId="LiveId" clId="{190D5BEB-A129-4468-8D47-131EB4E93F3E}" dt="2024-02-15T10:07:00.215" v="68" actId="1076"/>
          <ac:picMkLst>
            <pc:docMk/>
            <pc:sldMk cId="621778637" sldId="286"/>
            <ac:picMk id="6" creationId="{EBF7D287-5B19-1F55-E999-23A12EC723F5}"/>
          </ac:picMkLst>
        </pc:picChg>
        <pc:picChg chg="add mod">
          <ac:chgData name="Alex White" userId="57e9160509e0eb1c" providerId="LiveId" clId="{190D5BEB-A129-4468-8D47-131EB4E93F3E}" dt="2024-02-15T10:07:01.911" v="69" actId="1076"/>
          <ac:picMkLst>
            <pc:docMk/>
            <pc:sldMk cId="621778637" sldId="286"/>
            <ac:picMk id="7" creationId="{9EC2A659-C5F8-9DDD-BF18-DCEF881D80A0}"/>
          </ac:picMkLst>
        </pc:picChg>
      </pc:sldChg>
      <pc:sldChg chg="modSp add mod">
        <pc:chgData name="Alex White" userId="57e9160509e0eb1c" providerId="LiveId" clId="{190D5BEB-A129-4468-8D47-131EB4E93F3E}" dt="2024-02-15T10:11:02.194" v="89" actId="20577"/>
        <pc:sldMkLst>
          <pc:docMk/>
          <pc:sldMk cId="2320462190" sldId="287"/>
        </pc:sldMkLst>
        <pc:spChg chg="mod">
          <ac:chgData name="Alex White" userId="57e9160509e0eb1c" providerId="LiveId" clId="{190D5BEB-A129-4468-8D47-131EB4E93F3E}" dt="2024-02-15T10:10:52.471" v="86"/>
          <ac:spMkLst>
            <pc:docMk/>
            <pc:sldMk cId="2320462190" sldId="287"/>
            <ac:spMk id="2" creationId="{739194E1-9F0A-C6D9-052C-3545C04BED1A}"/>
          </ac:spMkLst>
        </pc:spChg>
        <pc:spChg chg="mod">
          <ac:chgData name="Alex White" userId="57e9160509e0eb1c" providerId="LiveId" clId="{190D5BEB-A129-4468-8D47-131EB4E93F3E}" dt="2024-02-15T10:11:02.194" v="89" actId="20577"/>
          <ac:spMkLst>
            <pc:docMk/>
            <pc:sldMk cId="2320462190" sldId="287"/>
            <ac:spMk id="3" creationId="{E2B009F4-DD8E-8DB7-04F3-414C3FC9CFC2}"/>
          </ac:spMkLst>
        </pc:spChg>
        <pc:picChg chg="mod">
          <ac:chgData name="Alex White" userId="57e9160509e0eb1c" providerId="LiveId" clId="{190D5BEB-A129-4468-8D47-131EB4E93F3E}" dt="2024-02-15T10:10:55.864" v="87" actId="1076"/>
          <ac:picMkLst>
            <pc:docMk/>
            <pc:sldMk cId="2320462190" sldId="287"/>
            <ac:picMk id="6" creationId="{C1DA2EFB-B3A4-F820-0D05-B0B376C88240}"/>
          </ac:picMkLst>
        </pc:picChg>
      </pc:sldChg>
      <pc:sldChg chg="addSp delSp modSp add mod">
        <pc:chgData name="Alex White" userId="57e9160509e0eb1c" providerId="LiveId" clId="{190D5BEB-A129-4468-8D47-131EB4E93F3E}" dt="2024-02-15T10:26:31.271" v="252" actId="20577"/>
        <pc:sldMkLst>
          <pc:docMk/>
          <pc:sldMk cId="3754878128" sldId="288"/>
        </pc:sldMkLst>
        <pc:spChg chg="mod">
          <ac:chgData name="Alex White" userId="57e9160509e0eb1c" providerId="LiveId" clId="{190D5BEB-A129-4468-8D47-131EB4E93F3E}" dt="2024-02-15T10:23:07.202" v="231" actId="20577"/>
          <ac:spMkLst>
            <pc:docMk/>
            <pc:sldMk cId="3754878128" sldId="288"/>
            <ac:spMk id="2" creationId="{9A6A4013-336E-501A-5398-C90E5C6465DA}"/>
          </ac:spMkLst>
        </pc:spChg>
        <pc:spChg chg="mod">
          <ac:chgData name="Alex White" userId="57e9160509e0eb1c" providerId="LiveId" clId="{190D5BEB-A129-4468-8D47-131EB4E93F3E}" dt="2024-02-15T10:26:31.271" v="252" actId="20577"/>
          <ac:spMkLst>
            <pc:docMk/>
            <pc:sldMk cId="3754878128" sldId="288"/>
            <ac:spMk id="3" creationId="{8DE262D0-9C85-EE5D-38C3-568657D1D237}"/>
          </ac:spMkLst>
        </pc:spChg>
        <pc:spChg chg="del">
          <ac:chgData name="Alex White" userId="57e9160509e0eb1c" providerId="LiveId" clId="{190D5BEB-A129-4468-8D47-131EB4E93F3E}" dt="2024-02-15T10:24:39.385" v="245" actId="478"/>
          <ac:spMkLst>
            <pc:docMk/>
            <pc:sldMk cId="3754878128" sldId="288"/>
            <ac:spMk id="4" creationId="{ECEF01EC-6C7F-E1CB-C48B-8CE3EAF582D3}"/>
          </ac:spMkLst>
        </pc:spChg>
        <pc:picChg chg="add mod">
          <ac:chgData name="Alex White" userId="57e9160509e0eb1c" providerId="LiveId" clId="{190D5BEB-A129-4468-8D47-131EB4E93F3E}" dt="2024-02-15T10:26:22.954" v="249" actId="1076"/>
          <ac:picMkLst>
            <pc:docMk/>
            <pc:sldMk cId="3754878128" sldId="288"/>
            <ac:picMk id="5" creationId="{FF21AC87-E32B-4844-BBC1-E0963A01E41D}"/>
          </ac:picMkLst>
        </pc:picChg>
        <pc:picChg chg="del">
          <ac:chgData name="Alex White" userId="57e9160509e0eb1c" providerId="LiveId" clId="{190D5BEB-A129-4468-8D47-131EB4E93F3E}" dt="2024-02-15T10:24:35.964" v="244" actId="478"/>
          <ac:picMkLst>
            <pc:docMk/>
            <pc:sldMk cId="3754878128" sldId="288"/>
            <ac:picMk id="1026" creationId="{FCB8D6F6-8449-BE23-6A16-E74917CC81E5}"/>
          </ac:picMkLst>
        </pc:picChg>
      </pc:sldChg>
    </pc:docChg>
  </pc:docChgLst>
  <pc:docChgLst>
    <pc:chgData name="Alexander White" userId="3da70261-e0e7-408d-aace-eb577feade9e" providerId="ADAL" clId="{6B23F78B-AB70-4FCD-8B1F-A56B23DB863F}"/>
    <pc:docChg chg="modSld modMainMaster">
      <pc:chgData name="Alexander White" userId="3da70261-e0e7-408d-aace-eb577feade9e" providerId="ADAL" clId="{6B23F78B-AB70-4FCD-8B1F-A56B23DB863F}" dt="2024-02-05T09:45:48.787" v="5" actId="1076"/>
      <pc:docMkLst>
        <pc:docMk/>
      </pc:docMkLst>
      <pc:sldChg chg="addSp modSp mod">
        <pc:chgData name="Alexander White" userId="3da70261-e0e7-408d-aace-eb577feade9e" providerId="ADAL" clId="{6B23F78B-AB70-4FCD-8B1F-A56B23DB863F}" dt="2024-02-05T09:45:48.787" v="5" actId="1076"/>
        <pc:sldMkLst>
          <pc:docMk/>
          <pc:sldMk cId="1219004254" sldId="261"/>
        </pc:sldMkLst>
        <pc:spChg chg="add mod">
          <ac:chgData name="Alexander White" userId="3da70261-e0e7-408d-aace-eb577feade9e" providerId="ADAL" clId="{6B23F78B-AB70-4FCD-8B1F-A56B23DB863F}" dt="2024-02-05T09:45:48.787" v="5" actId="1076"/>
          <ac:spMkLst>
            <pc:docMk/>
            <pc:sldMk cId="1219004254" sldId="261"/>
            <ac:spMk id="4" creationId="{D4F1BF00-6399-DB53-B55B-06CC8B4FD319}"/>
          </ac:spMkLst>
        </pc:spChg>
      </pc:sldChg>
      <pc:sldMasterChg chg="modSp mod">
        <pc:chgData name="Alexander White" userId="3da70261-e0e7-408d-aace-eb577feade9e" providerId="ADAL" clId="{6B23F78B-AB70-4FCD-8B1F-A56B23DB863F}" dt="2024-02-05T09:33:13.280" v="0"/>
        <pc:sldMasterMkLst>
          <pc:docMk/>
          <pc:sldMasterMk cId="1328885048" sldId="2147483648"/>
        </pc:sldMasterMkLst>
        <pc:spChg chg="mod">
          <ac:chgData name="Alexander White" userId="3da70261-e0e7-408d-aace-eb577feade9e" providerId="ADAL" clId="{6B23F78B-AB70-4FCD-8B1F-A56B23DB863F}" dt="2024-02-05T09:33:13.280" v="0"/>
          <ac:spMkLst>
            <pc:docMk/>
            <pc:sldMasterMk cId="1328885048" sldId="2147483648"/>
            <ac:spMk id="9" creationId="{00000000-0000-0000-0000-000000000000}"/>
          </ac:spMkLst>
        </pc:spChg>
      </pc:sldMasterChg>
      <pc:sldMasterChg chg="modSp mod">
        <pc:chgData name="Alexander White" userId="3da70261-e0e7-408d-aace-eb577feade9e" providerId="ADAL" clId="{6B23F78B-AB70-4FCD-8B1F-A56B23DB863F}" dt="2024-02-05T09:33:17.893" v="1"/>
        <pc:sldMasterMkLst>
          <pc:docMk/>
          <pc:sldMasterMk cId="1498317190" sldId="2147483650"/>
        </pc:sldMasterMkLst>
        <pc:spChg chg="mod">
          <ac:chgData name="Alexander White" userId="3da70261-e0e7-408d-aace-eb577feade9e" providerId="ADAL" clId="{6B23F78B-AB70-4FCD-8B1F-A56B23DB863F}" dt="2024-02-05T09:33:17.893" v="1"/>
          <ac:spMkLst>
            <pc:docMk/>
            <pc:sldMasterMk cId="1498317190" sldId="2147483650"/>
            <ac:spMk id="9" creationId="{00000000-0000-0000-0000-000000000000}"/>
          </ac:spMkLst>
        </pc:spChg>
      </pc:sldMasterChg>
      <pc:sldMasterChg chg="modSp mod">
        <pc:chgData name="Alexander White" userId="3da70261-e0e7-408d-aace-eb577feade9e" providerId="ADAL" clId="{6B23F78B-AB70-4FCD-8B1F-A56B23DB863F}" dt="2024-02-05T09:33:22.778" v="2"/>
        <pc:sldMasterMkLst>
          <pc:docMk/>
          <pc:sldMasterMk cId="1822393236" sldId="2147483652"/>
        </pc:sldMasterMkLst>
        <pc:spChg chg="mod">
          <ac:chgData name="Alexander White" userId="3da70261-e0e7-408d-aace-eb577feade9e" providerId="ADAL" clId="{6B23F78B-AB70-4FCD-8B1F-A56B23DB863F}" dt="2024-02-05T09:33:22.778" v="2"/>
          <ac:spMkLst>
            <pc:docMk/>
            <pc:sldMasterMk cId="1822393236" sldId="2147483652"/>
            <ac:spMk id="9" creationId="{00000000-0000-0000-0000-000000000000}"/>
          </ac:spMkLst>
        </pc:spChg>
      </pc:sldMasterChg>
      <pc:sldMasterChg chg="modSp mod">
        <pc:chgData name="Alexander White" userId="3da70261-e0e7-408d-aace-eb577feade9e" providerId="ADAL" clId="{6B23F78B-AB70-4FCD-8B1F-A56B23DB863F}" dt="2024-02-05T09:33:27.349" v="3"/>
        <pc:sldMasterMkLst>
          <pc:docMk/>
          <pc:sldMasterMk cId="1788143608" sldId="2147483656"/>
        </pc:sldMasterMkLst>
        <pc:spChg chg="mod">
          <ac:chgData name="Alexander White" userId="3da70261-e0e7-408d-aace-eb577feade9e" providerId="ADAL" clId="{6B23F78B-AB70-4FCD-8B1F-A56B23DB863F}" dt="2024-02-05T09:33:27.349" v="3"/>
          <ac:spMkLst>
            <pc:docMk/>
            <pc:sldMasterMk cId="1788143608" sldId="2147483656"/>
            <ac:spMk id="8" creationId="{00000000-0000-0000-0000-000000000000}"/>
          </ac:spMkLst>
        </pc:sp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D67E436E-413C-4151-95F4-91E6A613AA66}" type="datetimeFigureOut">
              <a:rPr lang="en-GB" smtClean="0"/>
              <a:t>15/02/2024</a:t>
            </a:fld>
            <a:endParaRPr lang="en-GB"/>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9B6643D1-AC41-4E12-9621-308BF878BAB2}" type="slidenum">
              <a:rPr lang="en-GB" smtClean="0"/>
              <a:t>‹#›</a:t>
            </a:fld>
            <a:endParaRPr lang="en-GB"/>
          </a:p>
        </p:txBody>
      </p:sp>
    </p:spTree>
    <p:extLst>
      <p:ext uri="{BB962C8B-B14F-4D97-AF65-F5344CB8AC3E}">
        <p14:creationId xmlns:p14="http://schemas.microsoft.com/office/powerpoint/2010/main" val="290386281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2452" y="3531477"/>
            <a:ext cx="9144000" cy="733096"/>
          </a:xfrm>
          <a:prstGeom prst="rect">
            <a:avLst/>
          </a:prstGeom>
        </p:spPr>
        <p:txBody>
          <a:bodyPr lIns="0" tIns="0" rIns="0" bIns="0" anchor="t"/>
          <a:lstStyle>
            <a:lvl1pPr algn="l">
              <a:defRPr sz="4400" b="1" i="0" baseline="0">
                <a:solidFill>
                  <a:schemeClr val="bg1"/>
                </a:solidFill>
                <a:latin typeface="Arial" charset="0"/>
                <a:ea typeface="Arial" charset="0"/>
                <a:cs typeface="Arial" charset="0"/>
              </a:defRPr>
            </a:lvl1pPr>
          </a:lstStyle>
          <a:p>
            <a:r>
              <a:rPr lang="en-US" dirty="0"/>
              <a:t>Title</a:t>
            </a:r>
          </a:p>
        </p:txBody>
      </p:sp>
    </p:spTree>
    <p:extLst>
      <p:ext uri="{BB962C8B-B14F-4D97-AF65-F5344CB8AC3E}">
        <p14:creationId xmlns:p14="http://schemas.microsoft.com/office/powerpoint/2010/main" val="741072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53512" y="587760"/>
            <a:ext cx="9144000" cy="635491"/>
          </a:xfrm>
          <a:prstGeom prst="rect">
            <a:avLst/>
          </a:prstGeom>
        </p:spPr>
        <p:txBody>
          <a:bodyPr lIns="0" tIns="0" rIns="0" bIns="0" anchor="t"/>
          <a:lstStyle>
            <a:lvl1pPr algn="l">
              <a:defRPr sz="4000" b="1" i="0">
                <a:solidFill>
                  <a:srgbClr val="263B83"/>
                </a:solidFill>
                <a:latin typeface="Arial" charset="0"/>
                <a:ea typeface="Arial" charset="0"/>
                <a:cs typeface="Arial" charset="0"/>
              </a:defRPr>
            </a:lvl1pPr>
          </a:lstStyle>
          <a:p>
            <a:r>
              <a:rPr lang="en-US" dirty="0"/>
              <a:t>Section Title</a:t>
            </a:r>
          </a:p>
        </p:txBody>
      </p:sp>
      <p:sp>
        <p:nvSpPr>
          <p:cNvPr id="3" name="Subtitle 2"/>
          <p:cNvSpPr>
            <a:spLocks noGrp="1"/>
          </p:cNvSpPr>
          <p:nvPr>
            <p:ph type="subTitle" idx="1" hasCustomPrompt="1"/>
          </p:nvPr>
        </p:nvSpPr>
        <p:spPr>
          <a:xfrm>
            <a:off x="1153512" y="3065488"/>
            <a:ext cx="9144000" cy="3087973"/>
          </a:xfrm>
          <a:prstGeom prst="rect">
            <a:avLst/>
          </a:prstGeom>
        </p:spPr>
        <p:txBody>
          <a:bodyPr lIns="0" tIns="0" rIns="0" bIns="0"/>
          <a:lstStyle>
            <a:lvl1pPr marL="285750" indent="-285750" algn="l">
              <a:buFont typeface="Arial" charset="0"/>
              <a:buChar char="•"/>
              <a:defRPr sz="180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Text</a:t>
            </a:r>
          </a:p>
        </p:txBody>
      </p:sp>
    </p:spTree>
    <p:extLst>
      <p:ext uri="{BB962C8B-B14F-4D97-AF65-F5344CB8AC3E}">
        <p14:creationId xmlns:p14="http://schemas.microsoft.com/office/powerpoint/2010/main" val="823767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69274" y="1563798"/>
            <a:ext cx="9720000" cy="720000"/>
          </a:xfrm>
          <a:prstGeom prst="rect">
            <a:avLst/>
          </a:prstGeom>
        </p:spPr>
        <p:txBody>
          <a:bodyPr lIns="0" tIns="0" rIns="0" bIns="0" anchor="t"/>
          <a:lstStyle>
            <a:lvl1pPr algn="l">
              <a:defRPr sz="3400" b="1" i="0">
                <a:solidFill>
                  <a:srgbClr val="263B83"/>
                </a:solidFill>
                <a:latin typeface="Arial" charset="0"/>
                <a:ea typeface="Arial" charset="0"/>
                <a:cs typeface="Arial" charset="0"/>
              </a:defRPr>
            </a:lvl1pPr>
          </a:lstStyle>
          <a:p>
            <a:r>
              <a:rPr lang="en-US" dirty="0"/>
              <a:t>Heading</a:t>
            </a:r>
          </a:p>
        </p:txBody>
      </p:sp>
      <p:sp>
        <p:nvSpPr>
          <p:cNvPr id="3" name="Subtitle 2"/>
          <p:cNvSpPr>
            <a:spLocks noGrp="1"/>
          </p:cNvSpPr>
          <p:nvPr>
            <p:ph type="subTitle" idx="1" hasCustomPrompt="1"/>
          </p:nvPr>
        </p:nvSpPr>
        <p:spPr>
          <a:xfrm>
            <a:off x="1169276" y="2571092"/>
            <a:ext cx="9720000" cy="3600000"/>
          </a:xfrm>
          <a:prstGeom prst="rect">
            <a:avLst/>
          </a:prstGeom>
        </p:spPr>
        <p:txBody>
          <a:bodyPr lIns="0" tIns="0" rIns="0" bIns="0" numCol="1" anchor="t"/>
          <a:lstStyle>
            <a:lvl1pPr marL="285750" indent="-285750" algn="l">
              <a:buSzPct val="90000"/>
              <a:buFont typeface="Arial" charset="0"/>
              <a:buChar char="•"/>
              <a:defRPr sz="1800" b="0" i="0">
                <a:solidFill>
                  <a:schemeClr val="tx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Text here</a:t>
            </a:r>
          </a:p>
        </p:txBody>
      </p:sp>
    </p:spTree>
    <p:extLst>
      <p:ext uri="{BB962C8B-B14F-4D97-AF65-F5344CB8AC3E}">
        <p14:creationId xmlns:p14="http://schemas.microsoft.com/office/powerpoint/2010/main" val="1551343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Rectangle 11"/>
          <p:cNvSpPr/>
          <p:nvPr userDrawn="1"/>
        </p:nvSpPr>
        <p:spPr>
          <a:xfrm>
            <a:off x="6209274" y="2571092"/>
            <a:ext cx="4680000" cy="3600000"/>
          </a:xfrm>
          <a:prstGeom prst="rect">
            <a:avLst/>
          </a:prstGeom>
          <a:solidFill>
            <a:srgbClr val="C3C4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 Placeholder 2"/>
          <p:cNvSpPr>
            <a:spLocks noGrp="1"/>
          </p:cNvSpPr>
          <p:nvPr>
            <p:ph type="body" idx="1" hasCustomPrompt="1"/>
          </p:nvPr>
        </p:nvSpPr>
        <p:spPr>
          <a:xfrm>
            <a:off x="1169276" y="2571092"/>
            <a:ext cx="4680000" cy="3600000"/>
          </a:xfrm>
          <a:prstGeom prst="rect">
            <a:avLst/>
          </a:prstGeom>
        </p:spPr>
        <p:txBody>
          <a:bodyPr lIns="0" tIns="0" rIns="0" bIns="0" anchor="t">
            <a:normAutofit/>
          </a:bodyPr>
          <a:lstStyle>
            <a:lvl1pPr marL="285750" indent="-285750">
              <a:buSzPct val="90000"/>
              <a:buFont typeface="Arial" charset="0"/>
              <a:buChar char="•"/>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Body text</a:t>
            </a:r>
          </a:p>
        </p:txBody>
      </p:sp>
      <p:sp>
        <p:nvSpPr>
          <p:cNvPr id="5" name="Text Placeholder 4"/>
          <p:cNvSpPr>
            <a:spLocks noGrp="1"/>
          </p:cNvSpPr>
          <p:nvPr>
            <p:ph type="body" sz="quarter" idx="3" hasCustomPrompt="1"/>
          </p:nvPr>
        </p:nvSpPr>
        <p:spPr>
          <a:xfrm>
            <a:off x="6398461" y="2760281"/>
            <a:ext cx="4320000" cy="3240000"/>
          </a:xfrm>
          <a:prstGeom prst="rect">
            <a:avLst/>
          </a:prstGeom>
        </p:spPr>
        <p:txBody>
          <a:bodyPr lIns="0" tIns="0" rIns="0" bIns="0" anchor="t">
            <a:normAutofit/>
          </a:bodyPr>
          <a:lstStyle>
            <a:lvl1pPr marL="0" indent="0">
              <a:buNone/>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Body text</a:t>
            </a:r>
          </a:p>
        </p:txBody>
      </p:sp>
      <p:sp>
        <p:nvSpPr>
          <p:cNvPr id="13" name="Title 1"/>
          <p:cNvSpPr>
            <a:spLocks noGrp="1"/>
          </p:cNvSpPr>
          <p:nvPr>
            <p:ph type="title" hasCustomPrompt="1"/>
          </p:nvPr>
        </p:nvSpPr>
        <p:spPr>
          <a:xfrm>
            <a:off x="1169276" y="1563798"/>
            <a:ext cx="9720000" cy="720000"/>
          </a:xfrm>
          <a:prstGeom prst="rect">
            <a:avLst/>
          </a:prstGeom>
        </p:spPr>
        <p:txBody>
          <a:bodyPr lIns="0" tIns="0" rIns="0" bIns="0"/>
          <a:lstStyle>
            <a:lvl1pPr>
              <a:defRPr sz="3400" b="1" i="0">
                <a:solidFill>
                  <a:srgbClr val="263B83"/>
                </a:solidFill>
                <a:latin typeface="Arial" charset="0"/>
                <a:ea typeface="Arial" charset="0"/>
                <a:cs typeface="Arial" charset="0"/>
              </a:defRPr>
            </a:lvl1pPr>
          </a:lstStyle>
          <a:p>
            <a:r>
              <a:rPr lang="en-US" dirty="0"/>
              <a:t>Heading</a:t>
            </a:r>
          </a:p>
        </p:txBody>
      </p:sp>
    </p:spTree>
    <p:extLst>
      <p:ext uri="{BB962C8B-B14F-4D97-AF65-F5344CB8AC3E}">
        <p14:creationId xmlns:p14="http://schemas.microsoft.com/office/powerpoint/2010/main" val="2800079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hyperlink" Target="http://www.foodafactoflife.org.uk/" TargetMode="Externa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hyperlink" Target="http://www.foodafactoflife.org.uk/" TargetMode="Externa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hyperlink" Target="http://www.foodafactoflife.org.uk/" TargetMode="Externa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hyperlink" Target="http://www.foodafactoflife.org.uk/"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39453" y="358589"/>
            <a:ext cx="2044335" cy="1435165"/>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5"/>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a:t>
            </a:r>
            <a:r>
              <a:rPr lang="en-US" sz="900" b="0" i="0" baseline="0" dirty="0">
                <a:solidFill>
                  <a:schemeClr val="tx1"/>
                </a:solidFill>
                <a:latin typeface="Arial" charset="0"/>
                <a:ea typeface="Arial" charset="0"/>
                <a:cs typeface="Arial" charset="0"/>
              </a:rPr>
              <a:t> Food – </a:t>
            </a:r>
            <a:r>
              <a:rPr lang="en-US" sz="900" b="0" i="0" dirty="0">
                <a:solidFill>
                  <a:schemeClr val="tx1"/>
                </a:solidFill>
                <a:latin typeface="Arial" charset="0"/>
                <a:ea typeface="Arial" charset="0"/>
                <a:cs typeface="Arial" charset="0"/>
              </a:rPr>
              <a:t>a fact of life 2024</a:t>
            </a:r>
          </a:p>
        </p:txBody>
      </p:sp>
    </p:spTree>
    <p:extLst>
      <p:ext uri="{BB962C8B-B14F-4D97-AF65-F5344CB8AC3E}">
        <p14:creationId xmlns:p14="http://schemas.microsoft.com/office/powerpoint/2010/main" val="1328885048"/>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2024</a:t>
            </a:r>
          </a:p>
        </p:txBody>
      </p:sp>
    </p:spTree>
    <p:extLst>
      <p:ext uri="{BB962C8B-B14F-4D97-AF65-F5344CB8AC3E}">
        <p14:creationId xmlns:p14="http://schemas.microsoft.com/office/powerpoint/2010/main" val="1498317190"/>
      </p:ext>
    </p:extLst>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2024</a:t>
            </a:r>
          </a:p>
        </p:txBody>
      </p:sp>
    </p:spTree>
    <p:extLst>
      <p:ext uri="{BB962C8B-B14F-4D97-AF65-F5344CB8AC3E}">
        <p14:creationId xmlns:p14="http://schemas.microsoft.com/office/powerpoint/2010/main" val="1822393236"/>
      </p:ext>
    </p:extLst>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2024</a:t>
            </a:r>
          </a:p>
        </p:txBody>
      </p:sp>
    </p:spTree>
    <p:extLst>
      <p:ext uri="{BB962C8B-B14F-4D97-AF65-F5344CB8AC3E}">
        <p14:creationId xmlns:p14="http://schemas.microsoft.com/office/powerpoint/2010/main" val="1788143608"/>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oprl.org.uk/about-oprl/" TargetMode="Externa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oprl.org.uk/about-oprl/" TargetMode="Externa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play.kahoot.it/#/?quizId=fd7de58c-dc5f-4511-884e-f332a67e6c9a" TargetMode="Externa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hyperlink" Target="https://www.foodafactoflife.org.uk/whole-school/whole-school-approach/guidelines-for-school-education-resources-about-food/"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2452" y="3318826"/>
            <a:ext cx="9144000" cy="733096"/>
          </a:xfrm>
        </p:spPr>
        <p:txBody>
          <a:bodyPr/>
          <a:lstStyle/>
          <a:p>
            <a:r>
              <a:rPr lang="en-GB" dirty="0"/>
              <a:t>Food packaging</a:t>
            </a:r>
          </a:p>
        </p:txBody>
      </p:sp>
    </p:spTree>
    <p:extLst>
      <p:ext uri="{BB962C8B-B14F-4D97-AF65-F5344CB8AC3E}">
        <p14:creationId xmlns:p14="http://schemas.microsoft.com/office/powerpoint/2010/main" val="1955166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Consumer information</a:t>
            </a:r>
          </a:p>
        </p:txBody>
      </p:sp>
      <p:sp>
        <p:nvSpPr>
          <p:cNvPr id="3" name="Subtitle 2"/>
          <p:cNvSpPr>
            <a:spLocks noGrp="1"/>
          </p:cNvSpPr>
          <p:nvPr>
            <p:ph type="subTitle" idx="1"/>
          </p:nvPr>
        </p:nvSpPr>
        <p:spPr>
          <a:xfrm>
            <a:off x="1169276" y="2571092"/>
            <a:ext cx="7392833" cy="3600000"/>
          </a:xfrm>
        </p:spPr>
        <p:txBody>
          <a:bodyPr/>
          <a:lstStyle/>
          <a:p>
            <a:pPr marL="0" indent="0">
              <a:spcBef>
                <a:spcPct val="0"/>
              </a:spcBef>
              <a:buNone/>
              <a:defRPr/>
            </a:pPr>
            <a:r>
              <a:rPr lang="en-GB" altLang="en-US" sz="2000" dirty="0"/>
              <a:t>Food assurance schemes have been developed to compliment food legislation. They cover the food chain from farm to fork. </a:t>
            </a:r>
          </a:p>
          <a:p>
            <a:pPr marL="0" indent="0">
              <a:spcBef>
                <a:spcPct val="0"/>
              </a:spcBef>
              <a:buNone/>
              <a:defRPr/>
            </a:pPr>
            <a:endParaRPr lang="en-GB" altLang="en-US" sz="2000" dirty="0"/>
          </a:p>
          <a:p>
            <a:pPr marL="0" indent="0">
              <a:spcBef>
                <a:spcPct val="0"/>
              </a:spcBef>
              <a:buNone/>
              <a:defRPr/>
            </a:pPr>
            <a:r>
              <a:rPr lang="en-GB" altLang="en-US" sz="2000" dirty="0"/>
              <a:t>An example is the Red Tractor food assurance scheme. It covers:</a:t>
            </a:r>
          </a:p>
          <a:p>
            <a:pPr>
              <a:lnSpc>
                <a:spcPct val="125000"/>
              </a:lnSpc>
              <a:spcBef>
                <a:spcPct val="0"/>
              </a:spcBef>
              <a:buFont typeface="Arial" panose="020B0604020202020204" pitchFamily="34" charset="0"/>
              <a:buChar char="•"/>
              <a:defRPr/>
            </a:pPr>
            <a:r>
              <a:rPr lang="en-GB" altLang="en-US" sz="2000" dirty="0"/>
              <a:t>cereals, oilseeds, pulses and sugar;</a:t>
            </a:r>
          </a:p>
          <a:p>
            <a:pPr>
              <a:lnSpc>
                <a:spcPct val="125000"/>
              </a:lnSpc>
              <a:spcBef>
                <a:spcPct val="0"/>
              </a:spcBef>
              <a:buFont typeface="Arial" panose="020B0604020202020204" pitchFamily="34" charset="0"/>
              <a:buChar char="•"/>
              <a:defRPr/>
            </a:pPr>
            <a:r>
              <a:rPr lang="en-GB" altLang="en-US" sz="2000" dirty="0"/>
              <a:t>fruit, vegetables and salad;</a:t>
            </a:r>
          </a:p>
          <a:p>
            <a:pPr>
              <a:lnSpc>
                <a:spcPct val="125000"/>
              </a:lnSpc>
              <a:spcBef>
                <a:spcPct val="0"/>
              </a:spcBef>
              <a:buFont typeface="Arial" panose="020B0604020202020204" pitchFamily="34" charset="0"/>
              <a:buChar char="•"/>
              <a:defRPr/>
            </a:pPr>
            <a:r>
              <a:rPr lang="en-GB" altLang="en-US" sz="2000" dirty="0"/>
              <a:t>milk;</a:t>
            </a:r>
          </a:p>
          <a:p>
            <a:pPr>
              <a:lnSpc>
                <a:spcPct val="125000"/>
              </a:lnSpc>
              <a:spcBef>
                <a:spcPct val="0"/>
              </a:spcBef>
              <a:buFont typeface="Arial" panose="020B0604020202020204" pitchFamily="34" charset="0"/>
              <a:buChar char="•"/>
              <a:defRPr/>
            </a:pPr>
            <a:r>
              <a:rPr lang="en-GB" altLang="en-US" sz="2000" dirty="0"/>
              <a:t>chicken;</a:t>
            </a:r>
          </a:p>
          <a:p>
            <a:pPr>
              <a:lnSpc>
                <a:spcPct val="125000"/>
              </a:lnSpc>
              <a:spcBef>
                <a:spcPct val="0"/>
              </a:spcBef>
              <a:buFont typeface="Arial" panose="020B0604020202020204" pitchFamily="34" charset="0"/>
              <a:buChar char="•"/>
              <a:defRPr/>
            </a:pPr>
            <a:r>
              <a:rPr lang="en-GB" altLang="en-US" sz="2000" dirty="0"/>
              <a:t>beef, lamb and pig meat.</a:t>
            </a:r>
          </a:p>
          <a:p>
            <a:pPr>
              <a:lnSpc>
                <a:spcPct val="125000"/>
              </a:lnSpc>
              <a:spcBef>
                <a:spcPct val="0"/>
              </a:spcBef>
              <a:buFont typeface="Arial" panose="020B0604020202020204" pitchFamily="34" charset="0"/>
              <a:buChar char="•"/>
              <a:defRPr/>
            </a:pPr>
            <a:endParaRPr lang="en-GB" altLang="en-US" sz="1100" dirty="0"/>
          </a:p>
          <a:p>
            <a:pPr marL="0" indent="0">
              <a:spcBef>
                <a:spcPct val="0"/>
              </a:spcBef>
              <a:buNone/>
              <a:defRPr/>
            </a:pPr>
            <a:r>
              <a:rPr lang="en-GB" sz="2000" kern="0" dirty="0"/>
              <a:t>Multi-ingredient products must contain at least 65% Red Tractor certified ingredients to be labelled as Red Tractor products.</a:t>
            </a:r>
            <a:endParaRPr lang="en-GB" altLang="en-US" sz="2000" dirty="0"/>
          </a:p>
          <a:p>
            <a:endParaRPr lang="en-US" sz="20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9132" y="1804926"/>
            <a:ext cx="2497711" cy="166276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6851" y="4158147"/>
            <a:ext cx="4089992" cy="1346350"/>
          </a:xfrm>
          <a:prstGeom prst="rect">
            <a:avLst/>
          </a:prstGeom>
        </p:spPr>
      </p:pic>
    </p:spTree>
    <p:extLst>
      <p:ext uri="{BB962C8B-B14F-4D97-AF65-F5344CB8AC3E}">
        <p14:creationId xmlns:p14="http://schemas.microsoft.com/office/powerpoint/2010/main" val="16210799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Consumer information</a:t>
            </a:r>
          </a:p>
        </p:txBody>
      </p:sp>
      <p:sp>
        <p:nvSpPr>
          <p:cNvPr id="3" name="Subtitle 2"/>
          <p:cNvSpPr>
            <a:spLocks noGrp="1"/>
          </p:cNvSpPr>
          <p:nvPr>
            <p:ph type="subTitle" idx="1"/>
          </p:nvPr>
        </p:nvSpPr>
        <p:spPr>
          <a:xfrm>
            <a:off x="1169276" y="2571092"/>
            <a:ext cx="7209953" cy="3600000"/>
          </a:xfrm>
        </p:spPr>
        <p:txBody>
          <a:bodyPr/>
          <a:lstStyle/>
          <a:p>
            <a:pPr marL="0" indent="0">
              <a:buNone/>
            </a:pPr>
            <a:r>
              <a:rPr lang="en-GB" sz="2000" dirty="0"/>
              <a:t>The Red Tractor logo can only be used to label ingredients from farmers, growers and food processors that have been inspected and certified to strict standards which cover:</a:t>
            </a:r>
          </a:p>
          <a:p>
            <a:r>
              <a:rPr lang="en-GB" sz="2000" dirty="0"/>
              <a:t>food safety – makes sure your food is safe to eat; </a:t>
            </a:r>
          </a:p>
          <a:p>
            <a:r>
              <a:rPr lang="en-GB" sz="2000" dirty="0"/>
              <a:t>animal welfare – makes sure animals have everything they need for a good quality of life; </a:t>
            </a:r>
          </a:p>
          <a:p>
            <a:r>
              <a:rPr lang="en-GB" sz="2000" dirty="0"/>
              <a:t>environment – makes sure farmers protect the countryside by preventing pollution of watercourses, soil, air and wildlife habitat;</a:t>
            </a:r>
          </a:p>
          <a:p>
            <a:r>
              <a:rPr lang="en-GB" sz="2000" dirty="0"/>
              <a:t>traceability – every part of the food supply chain is inspected to ensure food carrying the logo is accounted for and can be traced back to UK farms.</a:t>
            </a:r>
          </a:p>
          <a:p>
            <a:endParaRPr lang="en-US" sz="2000" dirty="0"/>
          </a:p>
        </p:txBody>
      </p:sp>
      <p:sp>
        <p:nvSpPr>
          <p:cNvPr id="5" name="Freeform 10"/>
          <p:cNvSpPr>
            <a:spLocks/>
          </p:cNvSpPr>
          <p:nvPr/>
        </p:nvSpPr>
        <p:spPr bwMode="auto">
          <a:xfrm>
            <a:off x="9244361" y="2836268"/>
            <a:ext cx="2412765" cy="2213304"/>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0">
            <a:noFill/>
            <a:prstDash val="solid"/>
            <a:round/>
            <a:headEnd/>
            <a:tailEnd/>
          </a:ln>
        </p:spPr>
        <p:txBody>
          <a:bodyPr/>
          <a:lstStyle/>
          <a:p>
            <a:pPr eaLnBrk="1" fontAlgn="auto" hangingPunct="1">
              <a:spcBef>
                <a:spcPts val="0"/>
              </a:spcBef>
              <a:spcAft>
                <a:spcPts val="0"/>
              </a:spcAft>
              <a:defRPr/>
            </a:pPr>
            <a:endParaRPr lang="en-US">
              <a:latin typeface="+mn-lt"/>
              <a:cs typeface="+mn-cs"/>
            </a:endParaRPr>
          </a:p>
        </p:txBody>
      </p:sp>
    </p:spTree>
    <p:extLst>
      <p:ext uri="{BB962C8B-B14F-4D97-AF65-F5344CB8AC3E}">
        <p14:creationId xmlns:p14="http://schemas.microsoft.com/office/powerpoint/2010/main" val="16210799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C06A22-285A-F70F-CBC2-90F572F1CC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EB4027-6002-596C-160D-81A204FF69C9}"/>
              </a:ext>
            </a:extLst>
          </p:cNvPr>
          <p:cNvSpPr>
            <a:spLocks noGrp="1"/>
          </p:cNvSpPr>
          <p:nvPr>
            <p:ph type="ctrTitle"/>
          </p:nvPr>
        </p:nvSpPr>
        <p:spPr/>
        <p:txBody>
          <a:bodyPr/>
          <a:lstStyle/>
          <a:p>
            <a:r>
              <a:rPr lang="en-US" dirty="0"/>
              <a:t>Consumer information</a:t>
            </a:r>
          </a:p>
        </p:txBody>
      </p:sp>
      <p:sp>
        <p:nvSpPr>
          <p:cNvPr id="3" name="Subtitle 2">
            <a:extLst>
              <a:ext uri="{FF2B5EF4-FFF2-40B4-BE49-F238E27FC236}">
                <a16:creationId xmlns:a16="http://schemas.microsoft.com/office/drawing/2014/main" id="{96E0BD5A-1484-9D5D-0C88-68952EC278A9}"/>
              </a:ext>
            </a:extLst>
          </p:cNvPr>
          <p:cNvSpPr>
            <a:spLocks noGrp="1"/>
          </p:cNvSpPr>
          <p:nvPr>
            <p:ph type="subTitle" idx="1"/>
          </p:nvPr>
        </p:nvSpPr>
        <p:spPr>
          <a:xfrm>
            <a:off x="1169277" y="2571092"/>
            <a:ext cx="5280162" cy="3600000"/>
          </a:xfrm>
        </p:spPr>
        <p:txBody>
          <a:bodyPr/>
          <a:lstStyle/>
          <a:p>
            <a:pPr marL="0" indent="0">
              <a:buNone/>
            </a:pPr>
            <a:r>
              <a:rPr lang="en-GB" sz="2000" dirty="0"/>
              <a:t>There is also forthcoming On-Pack-Recycling-Label (OPRL) to support consumers with information.</a:t>
            </a:r>
          </a:p>
          <a:p>
            <a:pPr marL="0" indent="0">
              <a:buNone/>
            </a:pPr>
            <a:endParaRPr lang="en-GB" sz="2000" dirty="0"/>
          </a:p>
          <a:p>
            <a:pPr marL="0" indent="0">
              <a:buNone/>
            </a:pPr>
            <a:r>
              <a:rPr lang="en-GB" sz="2000" dirty="0"/>
              <a:t>Producers will be required to label most packaging using the Recycle Now ‘swoosh’ and “relevant wording” by April 2026, a year later than initially proposed.</a:t>
            </a:r>
          </a:p>
          <a:p>
            <a:pPr marL="0" indent="0">
              <a:buNone/>
            </a:pPr>
            <a:endParaRPr lang="en-GB" sz="2000" dirty="0"/>
          </a:p>
          <a:p>
            <a:pPr marL="0" indent="0">
              <a:buNone/>
            </a:pPr>
            <a:r>
              <a:rPr lang="en-GB" sz="2000" dirty="0"/>
              <a:t>Plastic films and flexibles will need labels by 31 March 2027.</a:t>
            </a:r>
          </a:p>
          <a:p>
            <a:endParaRPr lang="en-US" sz="2000" dirty="0"/>
          </a:p>
        </p:txBody>
      </p:sp>
      <p:sp>
        <p:nvSpPr>
          <p:cNvPr id="4" name="TextBox 3">
            <a:extLst>
              <a:ext uri="{FF2B5EF4-FFF2-40B4-BE49-F238E27FC236}">
                <a16:creationId xmlns:a16="http://schemas.microsoft.com/office/drawing/2014/main" id="{CCF8CE34-EAD3-AD89-5C24-ED4E453328F9}"/>
              </a:ext>
            </a:extLst>
          </p:cNvPr>
          <p:cNvSpPr txBox="1"/>
          <p:nvPr/>
        </p:nvSpPr>
        <p:spPr>
          <a:xfrm>
            <a:off x="1170070" y="6123543"/>
            <a:ext cx="2682083" cy="369332"/>
          </a:xfrm>
          <a:prstGeom prst="rect">
            <a:avLst/>
          </a:prstGeom>
          <a:noFill/>
        </p:spPr>
        <p:txBody>
          <a:bodyPr wrap="square">
            <a:spAutoFit/>
          </a:bodyPr>
          <a:lstStyle/>
          <a:p>
            <a:r>
              <a:rPr lang="en-GB" dirty="0">
                <a:latin typeface="Arial" panose="020B0604020202020204" pitchFamily="34" charset="0"/>
                <a:cs typeface="Arial" panose="020B0604020202020204" pitchFamily="34" charset="0"/>
                <a:hlinkClick r:id="rId2"/>
              </a:rPr>
              <a:t>About OPRL - OPRL</a:t>
            </a:r>
            <a:endParaRPr lang="en-GB" dirty="0">
              <a:latin typeface="Arial" panose="020B0604020202020204" pitchFamily="34" charset="0"/>
              <a:cs typeface="Arial" panose="020B0604020202020204" pitchFamily="34" charset="0"/>
            </a:endParaRPr>
          </a:p>
        </p:txBody>
      </p:sp>
      <p:pic>
        <p:nvPicPr>
          <p:cNvPr id="6" name="Picture 2">
            <a:extLst>
              <a:ext uri="{FF2B5EF4-FFF2-40B4-BE49-F238E27FC236}">
                <a16:creationId xmlns:a16="http://schemas.microsoft.com/office/drawing/2014/main" id="{EBF7D287-5B19-1F55-E999-23A12EC723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2372" y="1341647"/>
            <a:ext cx="2549943" cy="21389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See the source image">
            <a:extLst>
              <a:ext uri="{FF2B5EF4-FFF2-40B4-BE49-F238E27FC236}">
                <a16:creationId xmlns:a16="http://schemas.microsoft.com/office/drawing/2014/main" id="{9EC2A659-C5F8-9DDD-BF18-DCEF881D80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5988" y="3880846"/>
            <a:ext cx="3693945" cy="229024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662C0ED-FD7B-DAF5-5485-6D359C44A886}"/>
              </a:ext>
            </a:extLst>
          </p:cNvPr>
          <p:cNvSpPr txBox="1"/>
          <p:nvPr/>
        </p:nvSpPr>
        <p:spPr>
          <a:xfrm>
            <a:off x="8774348" y="6123543"/>
            <a:ext cx="3070071" cy="369332"/>
          </a:xfrm>
          <a:prstGeom prst="rect">
            <a:avLst/>
          </a:prstGeom>
          <a:noFill/>
        </p:spPr>
        <p:txBody>
          <a:bodyPr wrap="none" rtlCol="0">
            <a:spAutoFit/>
          </a:bodyPr>
          <a:lstStyle/>
          <a:p>
            <a:r>
              <a:rPr lang="en-GB" dirty="0">
                <a:highlight>
                  <a:srgbClr val="FFFF00"/>
                </a:highlight>
                <a:latin typeface="Arial" panose="020B0604020202020204" pitchFamily="34" charset="0"/>
                <a:cs typeface="Arial" panose="020B0604020202020204" pitchFamily="34" charset="0"/>
              </a:rPr>
              <a:t>Source – request image use</a:t>
            </a:r>
          </a:p>
        </p:txBody>
      </p:sp>
    </p:spTree>
    <p:extLst>
      <p:ext uri="{BB962C8B-B14F-4D97-AF65-F5344CB8AC3E}">
        <p14:creationId xmlns:p14="http://schemas.microsoft.com/office/powerpoint/2010/main" val="6217786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7005B9-1E04-265F-5F81-3B7AE08B6C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9194E1-9F0A-C6D9-052C-3545C04BED1A}"/>
              </a:ext>
            </a:extLst>
          </p:cNvPr>
          <p:cNvSpPr>
            <a:spLocks noGrp="1"/>
          </p:cNvSpPr>
          <p:nvPr>
            <p:ph type="ctrTitle"/>
          </p:nvPr>
        </p:nvSpPr>
        <p:spPr/>
        <p:txBody>
          <a:bodyPr/>
          <a:lstStyle/>
          <a:p>
            <a:r>
              <a:rPr lang="en-US" dirty="0"/>
              <a:t>On-Pack-Recycling-Label (OPRL) </a:t>
            </a:r>
          </a:p>
        </p:txBody>
      </p:sp>
      <p:sp>
        <p:nvSpPr>
          <p:cNvPr id="3" name="Subtitle 2">
            <a:extLst>
              <a:ext uri="{FF2B5EF4-FFF2-40B4-BE49-F238E27FC236}">
                <a16:creationId xmlns:a16="http://schemas.microsoft.com/office/drawing/2014/main" id="{E2B009F4-DD8E-8DB7-04F3-414C3FC9CFC2}"/>
              </a:ext>
            </a:extLst>
          </p:cNvPr>
          <p:cNvSpPr>
            <a:spLocks noGrp="1"/>
          </p:cNvSpPr>
          <p:nvPr>
            <p:ph type="subTitle" idx="1"/>
          </p:nvPr>
        </p:nvSpPr>
        <p:spPr>
          <a:xfrm>
            <a:off x="1169276" y="2571092"/>
            <a:ext cx="6418297" cy="3600000"/>
          </a:xfrm>
        </p:spPr>
        <p:txBody>
          <a:bodyPr/>
          <a:lstStyle/>
          <a:p>
            <a:pPr marL="0" indent="0">
              <a:lnSpc>
                <a:spcPct val="107000"/>
              </a:lnSpc>
              <a:spcAft>
                <a:spcPts val="800"/>
              </a:spcAft>
              <a:buNone/>
            </a:pPr>
            <a:r>
              <a:rPr lang="en-GB" sz="1800" kern="0" dirty="0">
                <a:solidFill>
                  <a:srgbClr val="013D3F"/>
                </a:solidFill>
                <a:effectLst/>
                <a:latin typeface="Arial" panose="020B0604020202020204" pitchFamily="34" charset="0"/>
                <a:ea typeface="Times New Roman" panose="02020603050405020304" pitchFamily="18" charset="0"/>
                <a:cs typeface="Times New Roman" panose="02020603050405020304" pitchFamily="18" charset="0"/>
              </a:rPr>
              <a:t>The OPRL labelling system takes account of the whole recycling. Where possible, they promote the use of two primary labels:</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b="1" kern="0" dirty="0">
                <a:solidFill>
                  <a:srgbClr val="013D3F"/>
                </a:solidFill>
                <a:effectLst/>
                <a:latin typeface="Arial" panose="020B0604020202020204" pitchFamily="34" charset="0"/>
                <a:ea typeface="Times New Roman" panose="02020603050405020304" pitchFamily="18" charset="0"/>
                <a:cs typeface="Times New Roman" panose="02020603050405020304" pitchFamily="18" charset="0"/>
              </a:rPr>
              <a:t>Recycle</a:t>
            </a:r>
            <a:r>
              <a:rPr lang="en-GB" sz="1800" kern="0" dirty="0">
                <a:solidFill>
                  <a:srgbClr val="013D3F"/>
                </a:solidFill>
                <a:effectLst/>
                <a:latin typeface="Arial" panose="020B0604020202020204" pitchFamily="34" charset="0"/>
                <a:ea typeface="Times New Roman" panose="02020603050405020304" pitchFamily="18" charset="0"/>
                <a:cs typeface="Times New Roman" panose="02020603050405020304" pitchFamily="18" charset="0"/>
              </a:rPr>
              <a:t> – 75% or more of UK local authorities collect this type of packaging through household recycling collections. It is then effectively sorted, processed, and sold as </a:t>
            </a:r>
            <a:r>
              <a:rPr lang="en-GB" sz="1800" kern="0" dirty="0" err="1">
                <a:solidFill>
                  <a:srgbClr val="013D3F"/>
                </a:solidFill>
                <a:effectLst/>
                <a:latin typeface="Arial" panose="020B0604020202020204" pitchFamily="34" charset="0"/>
                <a:ea typeface="Times New Roman" panose="02020603050405020304" pitchFamily="18" charset="0"/>
                <a:cs typeface="Times New Roman" panose="02020603050405020304" pitchFamily="18" charset="0"/>
              </a:rPr>
              <a:t>recyclate</a:t>
            </a:r>
            <a:r>
              <a:rPr lang="en-GB" sz="1800" kern="0" dirty="0">
                <a:solidFill>
                  <a:srgbClr val="013D3F"/>
                </a:solidFill>
                <a:effectLst/>
                <a:latin typeface="Arial" panose="020B0604020202020204" pitchFamily="34" charset="0"/>
                <a:ea typeface="Times New Roman" panose="02020603050405020304" pitchFamily="18" charset="0"/>
                <a:cs typeface="Times New Roman" panose="02020603050405020304" pitchFamily="18" charset="0"/>
              </a:rPr>
              <a:t> for use in new packaging or products.</a:t>
            </a:r>
            <a:endParaRPr lang="en-GB" sz="1800" kern="100" dirty="0">
              <a:solidFill>
                <a:srgbClr val="013D3F"/>
              </a:solidFill>
              <a:effectLst/>
              <a:latin typeface="Calibri" panose="020F0502020204030204" pitchFamily="34" charset="0"/>
              <a:ea typeface="Calibri" panose="020F0502020204030204" pitchFamily="34" charset="0"/>
              <a:cs typeface="Times New Roman" panose="02020603050405020304" pitchFamily="18" charset="0"/>
            </a:endParaRPr>
          </a:p>
          <a:p>
            <a:r>
              <a:rPr lang="en-GB" sz="1800" b="1" kern="0" dirty="0">
                <a:solidFill>
                  <a:srgbClr val="013D3F"/>
                </a:solidFill>
                <a:effectLst/>
                <a:latin typeface="Arial" panose="020B0604020202020204" pitchFamily="34" charset="0"/>
                <a:ea typeface="Times New Roman" panose="02020603050405020304" pitchFamily="18" charset="0"/>
              </a:rPr>
              <a:t>Do Not Recycle</a:t>
            </a:r>
            <a:r>
              <a:rPr lang="en-GB" sz="1800" kern="0" dirty="0">
                <a:solidFill>
                  <a:srgbClr val="013D3F"/>
                </a:solidFill>
                <a:effectLst/>
                <a:latin typeface="Arial" panose="020B0604020202020204" pitchFamily="34" charset="0"/>
                <a:ea typeface="Times New Roman" panose="02020603050405020304" pitchFamily="18" charset="0"/>
              </a:rPr>
              <a:t> – Fewer than 50% of UK local authorities collect this type of packaging through household recycling collections, and/or it is not effectively sorted, processed or sold as </a:t>
            </a:r>
            <a:r>
              <a:rPr lang="en-GB" sz="1800" kern="0" dirty="0" err="1">
                <a:solidFill>
                  <a:srgbClr val="013D3F"/>
                </a:solidFill>
                <a:effectLst/>
                <a:latin typeface="Arial" panose="020B0604020202020204" pitchFamily="34" charset="0"/>
                <a:ea typeface="Times New Roman" panose="02020603050405020304" pitchFamily="18" charset="0"/>
              </a:rPr>
              <a:t>recyclate</a:t>
            </a:r>
            <a:r>
              <a:rPr lang="en-GB" sz="1800" kern="0" dirty="0">
                <a:solidFill>
                  <a:srgbClr val="013D3F"/>
                </a:solidFill>
                <a:effectLst/>
                <a:latin typeface="Arial" panose="020B0604020202020204" pitchFamily="34" charset="0"/>
                <a:ea typeface="Times New Roman" panose="02020603050405020304" pitchFamily="18" charset="0"/>
              </a:rPr>
              <a:t> for use in new packaging or products.</a:t>
            </a:r>
            <a:endParaRPr lang="en-US" sz="2000" dirty="0"/>
          </a:p>
        </p:txBody>
      </p:sp>
      <p:sp>
        <p:nvSpPr>
          <p:cNvPr id="4" name="TextBox 3">
            <a:extLst>
              <a:ext uri="{FF2B5EF4-FFF2-40B4-BE49-F238E27FC236}">
                <a16:creationId xmlns:a16="http://schemas.microsoft.com/office/drawing/2014/main" id="{D8BC3A38-E3B7-0BE6-51B1-EB51C1A2F9B0}"/>
              </a:ext>
            </a:extLst>
          </p:cNvPr>
          <p:cNvSpPr txBox="1"/>
          <p:nvPr/>
        </p:nvSpPr>
        <p:spPr>
          <a:xfrm>
            <a:off x="1170070" y="6123543"/>
            <a:ext cx="2682083" cy="369332"/>
          </a:xfrm>
          <a:prstGeom prst="rect">
            <a:avLst/>
          </a:prstGeom>
          <a:noFill/>
        </p:spPr>
        <p:txBody>
          <a:bodyPr wrap="square">
            <a:spAutoFit/>
          </a:bodyPr>
          <a:lstStyle/>
          <a:p>
            <a:r>
              <a:rPr lang="en-GB" dirty="0">
                <a:latin typeface="Arial" panose="020B0604020202020204" pitchFamily="34" charset="0"/>
                <a:cs typeface="Arial" panose="020B0604020202020204" pitchFamily="34" charset="0"/>
                <a:hlinkClick r:id="rId2"/>
              </a:rPr>
              <a:t>About OPRL - OPRL</a:t>
            </a:r>
            <a:endParaRPr lang="en-GB" dirty="0">
              <a:latin typeface="Arial" panose="020B0604020202020204" pitchFamily="34" charset="0"/>
              <a:cs typeface="Arial" panose="020B0604020202020204" pitchFamily="34" charset="0"/>
            </a:endParaRPr>
          </a:p>
        </p:txBody>
      </p:sp>
      <p:pic>
        <p:nvPicPr>
          <p:cNvPr id="6" name="Picture 2">
            <a:extLst>
              <a:ext uri="{FF2B5EF4-FFF2-40B4-BE49-F238E27FC236}">
                <a16:creationId xmlns:a16="http://schemas.microsoft.com/office/drawing/2014/main" id="{C1DA2EFB-B3A4-F820-0D05-B0B376C882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9701" y="1563798"/>
            <a:ext cx="2549943" cy="21389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See the source image">
            <a:extLst>
              <a:ext uri="{FF2B5EF4-FFF2-40B4-BE49-F238E27FC236}">
                <a16:creationId xmlns:a16="http://schemas.microsoft.com/office/drawing/2014/main" id="{CC65F14E-AF6E-B226-A36C-B117E9370C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5988" y="3880846"/>
            <a:ext cx="3693945" cy="229024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5F386C6-68E1-3A64-51E5-7E85BF128D34}"/>
              </a:ext>
            </a:extLst>
          </p:cNvPr>
          <p:cNvSpPr txBox="1"/>
          <p:nvPr/>
        </p:nvSpPr>
        <p:spPr>
          <a:xfrm>
            <a:off x="8774348" y="6123543"/>
            <a:ext cx="3070071" cy="369332"/>
          </a:xfrm>
          <a:prstGeom prst="rect">
            <a:avLst/>
          </a:prstGeom>
          <a:noFill/>
        </p:spPr>
        <p:txBody>
          <a:bodyPr wrap="none" rtlCol="0">
            <a:spAutoFit/>
          </a:bodyPr>
          <a:lstStyle/>
          <a:p>
            <a:r>
              <a:rPr lang="en-GB" dirty="0">
                <a:highlight>
                  <a:srgbClr val="FFFF00"/>
                </a:highlight>
                <a:latin typeface="Arial" panose="020B0604020202020204" pitchFamily="34" charset="0"/>
                <a:cs typeface="Arial" panose="020B0604020202020204" pitchFamily="34" charset="0"/>
              </a:rPr>
              <a:t>Source – request image use</a:t>
            </a:r>
          </a:p>
        </p:txBody>
      </p:sp>
    </p:spTree>
    <p:extLst>
      <p:ext uri="{BB962C8B-B14F-4D97-AF65-F5344CB8AC3E}">
        <p14:creationId xmlns:p14="http://schemas.microsoft.com/office/powerpoint/2010/main" val="23204621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Packaging design</a:t>
            </a:r>
          </a:p>
        </p:txBody>
      </p:sp>
      <p:sp>
        <p:nvSpPr>
          <p:cNvPr id="3" name="Subtitle 2"/>
          <p:cNvSpPr>
            <a:spLocks noGrp="1"/>
          </p:cNvSpPr>
          <p:nvPr>
            <p:ph type="subTitle" idx="1"/>
          </p:nvPr>
        </p:nvSpPr>
        <p:spPr>
          <a:xfrm>
            <a:off x="1169276" y="2571092"/>
            <a:ext cx="7442709" cy="3600000"/>
          </a:xfrm>
        </p:spPr>
        <p:txBody>
          <a:bodyPr/>
          <a:lstStyle/>
          <a:p>
            <a:pPr marL="0" indent="0">
              <a:spcBef>
                <a:spcPct val="0"/>
              </a:spcBef>
              <a:buNone/>
              <a:defRPr/>
            </a:pPr>
            <a:r>
              <a:rPr lang="en-GB" altLang="en-US" sz="2000" dirty="0"/>
              <a:t>When designing packaging it is important to consider the following:</a:t>
            </a:r>
          </a:p>
          <a:p>
            <a:pPr>
              <a:spcBef>
                <a:spcPct val="0"/>
              </a:spcBef>
              <a:buFont typeface="Arial" panose="020B0604020202020204" pitchFamily="34" charset="0"/>
              <a:buChar char="•"/>
              <a:defRPr/>
            </a:pPr>
            <a:endParaRPr lang="en-GB" altLang="en-US" sz="2000" dirty="0"/>
          </a:p>
          <a:p>
            <a:pPr>
              <a:spcBef>
                <a:spcPct val="0"/>
              </a:spcBef>
              <a:buFont typeface="Arial" panose="020B0604020202020204" pitchFamily="34" charset="0"/>
              <a:buChar char="•"/>
              <a:defRPr/>
            </a:pPr>
            <a:r>
              <a:rPr lang="en-GB" altLang="en-US" sz="2000" dirty="0"/>
              <a:t>is it easy to handle and open?</a:t>
            </a:r>
          </a:p>
          <a:p>
            <a:pPr marL="171450" indent="-171450">
              <a:spcBef>
                <a:spcPct val="0"/>
              </a:spcBef>
              <a:buFont typeface="Arial" panose="020B0604020202020204" pitchFamily="34" charset="0"/>
              <a:buChar char="•"/>
              <a:defRPr/>
            </a:pPr>
            <a:endParaRPr lang="en-GB" altLang="en-US" sz="900" dirty="0"/>
          </a:p>
          <a:p>
            <a:pPr>
              <a:spcBef>
                <a:spcPct val="0"/>
              </a:spcBef>
              <a:buFont typeface="Arial" panose="020B0604020202020204" pitchFamily="34" charset="0"/>
              <a:buChar char="•"/>
              <a:defRPr/>
            </a:pPr>
            <a:r>
              <a:rPr lang="en-GB" altLang="en-US" sz="2000" dirty="0"/>
              <a:t>is it a convenient shape, so it is easy to stack?</a:t>
            </a:r>
          </a:p>
          <a:p>
            <a:pPr marL="171450" indent="-171450">
              <a:spcBef>
                <a:spcPct val="0"/>
              </a:spcBef>
              <a:buFont typeface="Arial" panose="020B0604020202020204" pitchFamily="34" charset="0"/>
              <a:buChar char="•"/>
              <a:defRPr/>
            </a:pPr>
            <a:endParaRPr lang="en-GB" altLang="en-US" sz="900" dirty="0"/>
          </a:p>
          <a:p>
            <a:pPr>
              <a:spcBef>
                <a:spcPct val="0"/>
              </a:spcBef>
              <a:buFont typeface="Arial" panose="020B0604020202020204" pitchFamily="34" charset="0"/>
              <a:buChar char="•"/>
              <a:defRPr/>
            </a:pPr>
            <a:r>
              <a:rPr lang="en-GB" altLang="en-US" sz="2000" dirty="0"/>
              <a:t>which colours will be used on the packaging?</a:t>
            </a:r>
          </a:p>
          <a:p>
            <a:pPr marL="171450" indent="-171450">
              <a:spcBef>
                <a:spcPct val="0"/>
              </a:spcBef>
              <a:buFont typeface="Arial" panose="020B0604020202020204" pitchFamily="34" charset="0"/>
              <a:buChar char="•"/>
              <a:defRPr/>
            </a:pPr>
            <a:endParaRPr lang="en-GB" altLang="en-US" sz="900" dirty="0"/>
          </a:p>
          <a:p>
            <a:pPr>
              <a:spcBef>
                <a:spcPct val="0"/>
              </a:spcBef>
              <a:buFont typeface="Arial" panose="020B0604020202020204" pitchFamily="34" charset="0"/>
              <a:buChar char="•"/>
              <a:defRPr/>
            </a:pPr>
            <a:r>
              <a:rPr lang="en-GB" altLang="en-US" sz="2000" dirty="0"/>
              <a:t>what size of print should be used? (Can consumers read it easily?)</a:t>
            </a:r>
          </a:p>
          <a:p>
            <a:pPr marL="171450" indent="-171450">
              <a:spcBef>
                <a:spcPct val="0"/>
              </a:spcBef>
              <a:buFont typeface="Arial" panose="020B0604020202020204" pitchFamily="34" charset="0"/>
              <a:buChar char="•"/>
              <a:defRPr/>
            </a:pPr>
            <a:endParaRPr lang="en-GB" altLang="en-US" sz="900" dirty="0"/>
          </a:p>
          <a:p>
            <a:pPr>
              <a:spcBef>
                <a:spcPct val="0"/>
              </a:spcBef>
              <a:buFont typeface="Arial" panose="020B0604020202020204" pitchFamily="34" charset="0"/>
              <a:buChar char="•"/>
              <a:defRPr/>
            </a:pPr>
            <a:r>
              <a:rPr lang="en-GB" altLang="en-US" sz="2000" dirty="0"/>
              <a:t>will it be economical to produce?</a:t>
            </a:r>
          </a:p>
          <a:p>
            <a:pPr marL="171450" indent="-171450">
              <a:spcBef>
                <a:spcPct val="0"/>
              </a:spcBef>
              <a:buFont typeface="Arial" panose="020B0604020202020204" pitchFamily="34" charset="0"/>
              <a:buChar char="•"/>
              <a:defRPr/>
            </a:pPr>
            <a:endParaRPr lang="en-GB" altLang="en-US" sz="900" dirty="0"/>
          </a:p>
          <a:p>
            <a:pPr>
              <a:spcBef>
                <a:spcPct val="0"/>
              </a:spcBef>
              <a:buFont typeface="Arial" panose="020B0604020202020204" pitchFamily="34" charset="0"/>
              <a:buChar char="•"/>
              <a:defRPr/>
            </a:pPr>
            <a:r>
              <a:rPr lang="en-GB" altLang="en-US" sz="2000" dirty="0"/>
              <a:t>what about environmental considerations? (Will it be recyclable or does it make minimum use of natural resources?)</a:t>
            </a:r>
            <a:endParaRPr lang="en-US" sz="20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9355" y="1798177"/>
            <a:ext cx="2866651" cy="4562366"/>
          </a:xfrm>
          <a:prstGeom prst="rect">
            <a:avLst/>
          </a:prstGeom>
        </p:spPr>
      </p:pic>
    </p:spTree>
    <p:extLst>
      <p:ext uri="{BB962C8B-B14F-4D97-AF65-F5344CB8AC3E}">
        <p14:creationId xmlns:p14="http://schemas.microsoft.com/office/powerpoint/2010/main" val="16210799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Packaging design</a:t>
            </a:r>
          </a:p>
        </p:txBody>
      </p:sp>
      <p:sp>
        <p:nvSpPr>
          <p:cNvPr id="3" name="Subtitle 2"/>
          <p:cNvSpPr>
            <a:spLocks noGrp="1"/>
          </p:cNvSpPr>
          <p:nvPr>
            <p:ph type="subTitle" idx="1"/>
          </p:nvPr>
        </p:nvSpPr>
        <p:spPr>
          <a:xfrm>
            <a:off x="1169277" y="2571092"/>
            <a:ext cx="7126825" cy="3600000"/>
          </a:xfrm>
        </p:spPr>
        <p:txBody>
          <a:bodyPr/>
          <a:lstStyle/>
          <a:p>
            <a:pPr marL="0" indent="0">
              <a:buNone/>
            </a:pPr>
            <a:r>
              <a:rPr lang="en-GB" sz="2000" dirty="0"/>
              <a:t>Increased rates of production during the last few decades have made it necessary to use different methods and materials to pack and protect food products.</a:t>
            </a:r>
          </a:p>
          <a:p>
            <a:pPr marL="0" indent="0">
              <a:buNone/>
            </a:pPr>
            <a:endParaRPr lang="en-GB" sz="2000" dirty="0"/>
          </a:p>
          <a:p>
            <a:pPr marL="0" indent="0">
              <a:buNone/>
            </a:pPr>
            <a:r>
              <a:rPr lang="en-GB" sz="2000" dirty="0"/>
              <a:t>However, other factors also determine the choice of materials used, especially in relation to food hygiene and safety. For example, the material must be suitable for the food, as some chemicals present in the food or packaging may react together.</a:t>
            </a:r>
          </a:p>
          <a:p>
            <a:pPr marL="0" indent="0">
              <a:buNone/>
            </a:pPr>
            <a:endParaRPr lang="en-GB" sz="2000" dirty="0"/>
          </a:p>
          <a:p>
            <a:endParaRPr lang="en-US" sz="20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30008" y="1563798"/>
            <a:ext cx="3290196" cy="4929481"/>
          </a:xfrm>
          <a:prstGeom prst="rect">
            <a:avLst/>
          </a:prstGeom>
        </p:spPr>
      </p:pic>
    </p:spTree>
    <p:extLst>
      <p:ext uri="{BB962C8B-B14F-4D97-AF65-F5344CB8AC3E}">
        <p14:creationId xmlns:p14="http://schemas.microsoft.com/office/powerpoint/2010/main" val="16210799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35FFC7-3DC5-5AAA-7F42-FCB09CFB85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6A4013-336E-501A-5398-C90E5C6465DA}"/>
              </a:ext>
            </a:extLst>
          </p:cNvPr>
          <p:cNvSpPr>
            <a:spLocks noGrp="1"/>
          </p:cNvSpPr>
          <p:nvPr>
            <p:ph type="ctrTitle"/>
          </p:nvPr>
        </p:nvSpPr>
        <p:spPr/>
        <p:txBody>
          <a:bodyPr/>
          <a:lstStyle/>
          <a:p>
            <a:r>
              <a:rPr lang="en-GB" dirty="0"/>
              <a:t>Packaging and food waste</a:t>
            </a:r>
            <a:endParaRPr lang="en-US" dirty="0"/>
          </a:p>
        </p:txBody>
      </p:sp>
      <p:sp>
        <p:nvSpPr>
          <p:cNvPr id="3" name="Subtitle 2">
            <a:extLst>
              <a:ext uri="{FF2B5EF4-FFF2-40B4-BE49-F238E27FC236}">
                <a16:creationId xmlns:a16="http://schemas.microsoft.com/office/drawing/2014/main" id="{8DE262D0-9C85-EE5D-38C3-568657D1D237}"/>
              </a:ext>
            </a:extLst>
          </p:cNvPr>
          <p:cNvSpPr>
            <a:spLocks noGrp="1"/>
          </p:cNvSpPr>
          <p:nvPr>
            <p:ph type="subTitle" idx="1"/>
          </p:nvPr>
        </p:nvSpPr>
        <p:spPr>
          <a:xfrm>
            <a:off x="1169277" y="2571092"/>
            <a:ext cx="6573939" cy="3600000"/>
          </a:xfrm>
        </p:spPr>
        <p:txBody>
          <a:bodyPr/>
          <a:lstStyle/>
          <a:p>
            <a:r>
              <a:rPr lang="en-GB" sz="2000" dirty="0"/>
              <a:t>Food packaging helps extend the shelf life of perishable items, reducing the likelihood of premature spoilage and waste. </a:t>
            </a:r>
          </a:p>
          <a:p>
            <a:endParaRPr lang="en-GB" sz="2000" dirty="0"/>
          </a:p>
          <a:p>
            <a:r>
              <a:rPr lang="en-GB" sz="2000" dirty="0"/>
              <a:t>Clear labelling and portion control packaging aid consumers in using appropriate amounts, reducing leftovers that might otherwise be discarded. </a:t>
            </a:r>
          </a:p>
          <a:p>
            <a:endParaRPr lang="en-GB" sz="2000" dirty="0"/>
          </a:p>
          <a:p>
            <a:r>
              <a:rPr lang="en-GB" sz="2000" dirty="0"/>
              <a:t>Additionally, airtight and resealable packaging options help maintain freshness, allowing consumers to store unused portions for later consumption, thus reducing overall food waste.</a:t>
            </a:r>
          </a:p>
          <a:p>
            <a:endParaRPr lang="en-US" sz="2000" dirty="0"/>
          </a:p>
        </p:txBody>
      </p:sp>
      <p:pic>
        <p:nvPicPr>
          <p:cNvPr id="5" name="Picture 4">
            <a:extLst>
              <a:ext uri="{FF2B5EF4-FFF2-40B4-BE49-F238E27FC236}">
                <a16:creationId xmlns:a16="http://schemas.microsoft.com/office/drawing/2014/main" id="{FF21AC87-E32B-4844-BBC1-E0963A01E41D}"/>
              </a:ext>
            </a:extLst>
          </p:cNvPr>
          <p:cNvPicPr>
            <a:picLocks noChangeAspect="1"/>
          </p:cNvPicPr>
          <p:nvPr/>
        </p:nvPicPr>
        <p:blipFill>
          <a:blip r:embed="rId2"/>
          <a:stretch>
            <a:fillRect/>
          </a:stretch>
        </p:blipFill>
        <p:spPr>
          <a:xfrm>
            <a:off x="8663659" y="1923798"/>
            <a:ext cx="2892710" cy="4330404"/>
          </a:xfrm>
          <a:prstGeom prst="rect">
            <a:avLst/>
          </a:prstGeom>
        </p:spPr>
      </p:pic>
    </p:spTree>
    <p:extLst>
      <p:ext uri="{BB962C8B-B14F-4D97-AF65-F5344CB8AC3E}">
        <p14:creationId xmlns:p14="http://schemas.microsoft.com/office/powerpoint/2010/main" val="37548781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AF12B2-C76C-B217-CB41-1C63ADC609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5D6B61-FAF9-FF08-D20E-2D60E3992DB1}"/>
              </a:ext>
            </a:extLst>
          </p:cNvPr>
          <p:cNvSpPr>
            <a:spLocks noGrp="1"/>
          </p:cNvSpPr>
          <p:nvPr>
            <p:ph type="ctrTitle"/>
          </p:nvPr>
        </p:nvSpPr>
        <p:spPr/>
        <p:txBody>
          <a:bodyPr/>
          <a:lstStyle/>
          <a:p>
            <a:r>
              <a:rPr lang="en-GB" dirty="0"/>
              <a:t>Food Waste and its Environmental Impact</a:t>
            </a:r>
            <a:endParaRPr lang="en-US" dirty="0"/>
          </a:p>
        </p:txBody>
      </p:sp>
      <p:sp>
        <p:nvSpPr>
          <p:cNvPr id="3" name="Subtitle 2">
            <a:extLst>
              <a:ext uri="{FF2B5EF4-FFF2-40B4-BE49-F238E27FC236}">
                <a16:creationId xmlns:a16="http://schemas.microsoft.com/office/drawing/2014/main" id="{D3EF73D0-A418-629F-52CD-530E35C1004F}"/>
              </a:ext>
            </a:extLst>
          </p:cNvPr>
          <p:cNvSpPr>
            <a:spLocks noGrp="1"/>
          </p:cNvSpPr>
          <p:nvPr>
            <p:ph type="subTitle" idx="1"/>
          </p:nvPr>
        </p:nvSpPr>
        <p:spPr>
          <a:xfrm>
            <a:off x="1169278" y="2571092"/>
            <a:ext cx="5494170" cy="3600000"/>
          </a:xfrm>
        </p:spPr>
        <p:txBody>
          <a:bodyPr/>
          <a:lstStyle/>
          <a:p>
            <a:r>
              <a:rPr lang="en-GB" sz="2000" dirty="0"/>
              <a:t>Food waste has significant environmental implications, contributing to greenhouse gas emissions, the depletion of natural resources, and the loss of biodiversity.</a:t>
            </a:r>
          </a:p>
          <a:p>
            <a:r>
              <a:rPr lang="en-GB" sz="2000" dirty="0"/>
              <a:t>Approximately one-third of all food produced for human consumption is lost or wasted globally.</a:t>
            </a:r>
          </a:p>
          <a:p>
            <a:r>
              <a:rPr lang="en-GB" sz="2000" dirty="0"/>
              <a:t>In the United Kingdom, households are responsible for 70% of all food waste – over 7 million tonnes.</a:t>
            </a:r>
          </a:p>
          <a:p>
            <a:pPr marL="0" indent="0">
              <a:buNone/>
            </a:pPr>
            <a:endParaRPr lang="en-GB" sz="2000" dirty="0"/>
          </a:p>
          <a:p>
            <a:endParaRPr lang="en-US" sz="2000" dirty="0"/>
          </a:p>
        </p:txBody>
      </p:sp>
      <p:pic>
        <p:nvPicPr>
          <p:cNvPr id="1026" name="Picture 2" descr="Free Deforested Construction photo and picture">
            <a:extLst>
              <a:ext uri="{FF2B5EF4-FFF2-40B4-BE49-F238E27FC236}">
                <a16:creationId xmlns:a16="http://schemas.microsoft.com/office/drawing/2014/main" id="{62564774-D751-0C14-BFB9-2A97B329B4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3643" y="2571092"/>
            <a:ext cx="4800000" cy="3600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D168B1D-AA8D-0D7F-6CFD-6E8762F0E237}"/>
              </a:ext>
            </a:extLst>
          </p:cNvPr>
          <p:cNvSpPr txBox="1"/>
          <p:nvPr/>
        </p:nvSpPr>
        <p:spPr>
          <a:xfrm>
            <a:off x="651753" y="6001966"/>
            <a:ext cx="915635" cy="369332"/>
          </a:xfrm>
          <a:prstGeom prst="rect">
            <a:avLst/>
          </a:prstGeom>
          <a:noFill/>
        </p:spPr>
        <p:txBody>
          <a:bodyPr wrap="none" rtlCol="0">
            <a:spAutoFit/>
          </a:bodyPr>
          <a:lstStyle/>
          <a:p>
            <a:r>
              <a:rPr lang="en-GB" dirty="0">
                <a:highlight>
                  <a:srgbClr val="FFFF00"/>
                </a:highlight>
                <a:latin typeface="Arial" panose="020B0604020202020204" pitchFamily="34" charset="0"/>
                <a:cs typeface="Arial" panose="020B0604020202020204" pitchFamily="34" charset="0"/>
              </a:rPr>
              <a:t>Source</a:t>
            </a:r>
          </a:p>
        </p:txBody>
      </p:sp>
    </p:spTree>
    <p:extLst>
      <p:ext uri="{BB962C8B-B14F-4D97-AF65-F5344CB8AC3E}">
        <p14:creationId xmlns:p14="http://schemas.microsoft.com/office/powerpoint/2010/main" val="17296223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A18537-C2D0-BF61-5D58-7197C5A2E5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10F17B-174E-BCCA-508D-0D58EDA85D1F}"/>
              </a:ext>
            </a:extLst>
          </p:cNvPr>
          <p:cNvSpPr>
            <a:spLocks noGrp="1"/>
          </p:cNvSpPr>
          <p:nvPr>
            <p:ph type="ctrTitle"/>
          </p:nvPr>
        </p:nvSpPr>
        <p:spPr/>
        <p:txBody>
          <a:bodyPr/>
          <a:lstStyle/>
          <a:p>
            <a:r>
              <a:rPr lang="en-GB" dirty="0"/>
              <a:t>Food Waste and its Environmental Impact</a:t>
            </a:r>
            <a:endParaRPr lang="en-US" dirty="0"/>
          </a:p>
        </p:txBody>
      </p:sp>
      <p:sp>
        <p:nvSpPr>
          <p:cNvPr id="3" name="Subtitle 2">
            <a:extLst>
              <a:ext uri="{FF2B5EF4-FFF2-40B4-BE49-F238E27FC236}">
                <a16:creationId xmlns:a16="http://schemas.microsoft.com/office/drawing/2014/main" id="{6C39342D-63E0-E8E8-4BAA-02540CBFA467}"/>
              </a:ext>
            </a:extLst>
          </p:cNvPr>
          <p:cNvSpPr>
            <a:spLocks noGrp="1"/>
          </p:cNvSpPr>
          <p:nvPr>
            <p:ph type="subTitle" idx="1"/>
          </p:nvPr>
        </p:nvSpPr>
        <p:spPr>
          <a:xfrm>
            <a:off x="1169278" y="2571092"/>
            <a:ext cx="5494170" cy="3600000"/>
          </a:xfrm>
        </p:spPr>
        <p:txBody>
          <a:bodyPr/>
          <a:lstStyle/>
          <a:p>
            <a:r>
              <a:rPr lang="en-GB" sz="2000" dirty="0"/>
              <a:t>Food waste is responsible for approximately 7% of global greenhouse gas emissions.</a:t>
            </a:r>
          </a:p>
          <a:p>
            <a:endParaRPr lang="en-GB" sz="2000" dirty="0"/>
          </a:p>
          <a:p>
            <a:r>
              <a:rPr lang="en-GB" sz="2000" dirty="0"/>
              <a:t>If food waste were a country, it would be the third-largest emitter of greenhouse gases after the United States and China.</a:t>
            </a:r>
          </a:p>
          <a:p>
            <a:pPr marL="0" indent="0">
              <a:buNone/>
            </a:pPr>
            <a:endParaRPr lang="en-GB" sz="2000" dirty="0"/>
          </a:p>
          <a:p>
            <a:endParaRPr lang="en-US" sz="2000" dirty="0"/>
          </a:p>
        </p:txBody>
      </p:sp>
      <p:sp>
        <p:nvSpPr>
          <p:cNvPr id="4" name="TextBox 3">
            <a:extLst>
              <a:ext uri="{FF2B5EF4-FFF2-40B4-BE49-F238E27FC236}">
                <a16:creationId xmlns:a16="http://schemas.microsoft.com/office/drawing/2014/main" id="{1B8635B2-6846-1ADA-7758-E04CFB951C02}"/>
              </a:ext>
            </a:extLst>
          </p:cNvPr>
          <p:cNvSpPr txBox="1"/>
          <p:nvPr/>
        </p:nvSpPr>
        <p:spPr>
          <a:xfrm>
            <a:off x="651753" y="6001966"/>
            <a:ext cx="3070071" cy="369332"/>
          </a:xfrm>
          <a:prstGeom prst="rect">
            <a:avLst/>
          </a:prstGeom>
          <a:noFill/>
        </p:spPr>
        <p:txBody>
          <a:bodyPr wrap="none" rtlCol="0">
            <a:spAutoFit/>
          </a:bodyPr>
          <a:lstStyle/>
          <a:p>
            <a:r>
              <a:rPr lang="en-GB" dirty="0">
                <a:highlight>
                  <a:srgbClr val="FFFF00"/>
                </a:highlight>
                <a:latin typeface="Arial" panose="020B0604020202020204" pitchFamily="34" charset="0"/>
                <a:cs typeface="Arial" panose="020B0604020202020204" pitchFamily="34" charset="0"/>
              </a:rPr>
              <a:t>Source – request image use</a:t>
            </a:r>
          </a:p>
        </p:txBody>
      </p:sp>
      <p:pic>
        <p:nvPicPr>
          <p:cNvPr id="5" name="Picture 4">
            <a:extLst>
              <a:ext uri="{FF2B5EF4-FFF2-40B4-BE49-F238E27FC236}">
                <a16:creationId xmlns:a16="http://schemas.microsoft.com/office/drawing/2014/main" id="{75749BD4-5C69-8500-3529-8B654A012257}"/>
              </a:ext>
            </a:extLst>
          </p:cNvPr>
          <p:cNvPicPr>
            <a:picLocks noChangeAspect="1"/>
          </p:cNvPicPr>
          <p:nvPr/>
        </p:nvPicPr>
        <p:blipFill rotWithShape="1">
          <a:blip r:embed="rId2"/>
          <a:srcRect l="33781" t="24507" r="34095" b="22415"/>
          <a:stretch/>
        </p:blipFill>
        <p:spPr>
          <a:xfrm>
            <a:off x="7144916" y="2283798"/>
            <a:ext cx="4395331" cy="4084998"/>
          </a:xfrm>
          <a:prstGeom prst="rect">
            <a:avLst/>
          </a:prstGeom>
        </p:spPr>
      </p:pic>
    </p:spTree>
    <p:extLst>
      <p:ext uri="{BB962C8B-B14F-4D97-AF65-F5344CB8AC3E}">
        <p14:creationId xmlns:p14="http://schemas.microsoft.com/office/powerpoint/2010/main" val="11174938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Example: Food cans</a:t>
            </a:r>
          </a:p>
        </p:txBody>
      </p:sp>
      <p:sp>
        <p:nvSpPr>
          <p:cNvPr id="3" name="Subtitle 2"/>
          <p:cNvSpPr>
            <a:spLocks noGrp="1"/>
          </p:cNvSpPr>
          <p:nvPr>
            <p:ph type="subTitle" idx="1"/>
          </p:nvPr>
        </p:nvSpPr>
        <p:spPr>
          <a:xfrm>
            <a:off x="1169276" y="2571092"/>
            <a:ext cx="7367895" cy="3600000"/>
          </a:xfrm>
        </p:spPr>
        <p:txBody>
          <a:bodyPr/>
          <a:lstStyle/>
          <a:p>
            <a:pPr marL="0" indent="0">
              <a:buNone/>
            </a:pPr>
            <a:r>
              <a:rPr lang="en-GB" sz="2000" dirty="0"/>
              <a:t>Cans were traditionally made from tin plate sheet, but now more commonly aluminium is used (for drinks). </a:t>
            </a:r>
          </a:p>
          <a:p>
            <a:pPr marL="0" indent="0">
              <a:buNone/>
            </a:pPr>
            <a:endParaRPr lang="en-GB" sz="2000" dirty="0"/>
          </a:p>
          <a:p>
            <a:pPr marL="0" indent="0">
              <a:buNone/>
            </a:pPr>
            <a:r>
              <a:rPr lang="en-GB" sz="2000" dirty="0"/>
              <a:t>The inside of the can is often sheet coated with lacquers to prevent the cans rusting and reacting with the contents, especially acidic foods. </a:t>
            </a:r>
          </a:p>
          <a:p>
            <a:endParaRPr lang="en-US" sz="200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4213" t="10932" r="21609" b="6502"/>
          <a:stretch/>
        </p:blipFill>
        <p:spPr>
          <a:xfrm>
            <a:off x="8944495" y="2409288"/>
            <a:ext cx="2576945" cy="3923607"/>
          </a:xfrm>
          <a:prstGeom prst="rect">
            <a:avLst/>
          </a:prstGeom>
        </p:spPr>
      </p:pic>
    </p:spTree>
    <p:extLst>
      <p:ext uri="{BB962C8B-B14F-4D97-AF65-F5344CB8AC3E}">
        <p14:creationId xmlns:p14="http://schemas.microsoft.com/office/powerpoint/2010/main" val="20676411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Information for the nation</a:t>
            </a:r>
          </a:p>
        </p:txBody>
      </p:sp>
      <p:sp>
        <p:nvSpPr>
          <p:cNvPr id="3" name="Subtitle 2"/>
          <p:cNvSpPr>
            <a:spLocks noGrp="1"/>
          </p:cNvSpPr>
          <p:nvPr>
            <p:ph type="subTitle" idx="1"/>
          </p:nvPr>
        </p:nvSpPr>
        <p:spPr>
          <a:xfrm>
            <a:off x="1169276" y="2571092"/>
            <a:ext cx="6636375" cy="3600000"/>
          </a:xfrm>
        </p:spPr>
        <p:txBody>
          <a:bodyPr/>
          <a:lstStyle/>
          <a:p>
            <a:pPr marL="0" indent="0">
              <a:buNone/>
            </a:pPr>
            <a:r>
              <a:rPr lang="en-GB" sz="2000" dirty="0"/>
              <a:t>Over the last 50 years the way we buy food has changed. In the past, some food items were usually sold ‘loose’ and taken home in a paper bag. </a:t>
            </a:r>
          </a:p>
          <a:p>
            <a:pPr marL="0" indent="0">
              <a:buNone/>
            </a:pPr>
            <a:endParaRPr lang="en-GB" sz="2000" dirty="0"/>
          </a:p>
          <a:p>
            <a:pPr marL="0" indent="0">
              <a:buNone/>
            </a:pPr>
            <a:r>
              <a:rPr lang="en-GB" sz="2000" dirty="0"/>
              <a:t>Due to advances in technology, most food items are now sold pre-packed.</a:t>
            </a:r>
          </a:p>
          <a:p>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9096" y="2130829"/>
            <a:ext cx="2647378" cy="3966390"/>
          </a:xfrm>
          <a:prstGeom prst="rect">
            <a:avLst/>
          </a:prstGeom>
        </p:spPr>
      </p:pic>
    </p:spTree>
    <p:extLst>
      <p:ext uri="{BB962C8B-B14F-4D97-AF65-F5344CB8AC3E}">
        <p14:creationId xmlns:p14="http://schemas.microsoft.com/office/powerpoint/2010/main" val="32276059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40090" y="1374336"/>
            <a:ext cx="9720000" cy="720000"/>
          </a:xfrm>
        </p:spPr>
        <p:txBody>
          <a:bodyPr/>
          <a:lstStyle/>
          <a:p>
            <a:r>
              <a:rPr lang="en-GB" dirty="0"/>
              <a:t>Example: Paper, board and foil</a:t>
            </a:r>
          </a:p>
        </p:txBody>
      </p:sp>
      <p:sp>
        <p:nvSpPr>
          <p:cNvPr id="3" name="Subtitle 2"/>
          <p:cNvSpPr>
            <a:spLocks noGrp="1"/>
          </p:cNvSpPr>
          <p:nvPr>
            <p:ph type="subTitle" idx="1"/>
          </p:nvPr>
        </p:nvSpPr>
        <p:spPr>
          <a:xfrm>
            <a:off x="1169276" y="2571092"/>
            <a:ext cx="8199168" cy="3600000"/>
          </a:xfrm>
        </p:spPr>
        <p:txBody>
          <a:bodyPr/>
          <a:lstStyle/>
          <a:p>
            <a:pPr marL="0" indent="0">
              <a:buNone/>
            </a:pPr>
            <a:r>
              <a:rPr lang="en-GB" sz="2000" dirty="0"/>
              <a:t>Paper, board and foil are commonly used to package foods. Board used for food packaging is often coated with a wax of polythene to prevent interaction with contents.</a:t>
            </a:r>
          </a:p>
          <a:p>
            <a:pPr marL="0" indent="0">
              <a:buNone/>
            </a:pPr>
            <a:endParaRPr lang="en-GB" sz="2000" dirty="0"/>
          </a:p>
          <a:p>
            <a:pPr marL="0" indent="0">
              <a:buNone/>
            </a:pPr>
            <a:r>
              <a:rPr lang="en-GB" sz="2000" dirty="0"/>
              <a:t>Most paper or board should be discarded before heating, but some products frozen on specially treated board may be cooked in microwave ovens.</a:t>
            </a:r>
          </a:p>
          <a:p>
            <a:pPr marL="0" indent="0">
              <a:buNone/>
            </a:pPr>
            <a:endParaRPr lang="en-GB" sz="2000" dirty="0"/>
          </a:p>
          <a:p>
            <a:pPr marL="0" indent="0">
              <a:buNone/>
            </a:pPr>
            <a:r>
              <a:rPr lang="en-GB" sz="2000" dirty="0"/>
              <a:t>Foil trays are suitable for both freezing and heating in conventional ovens.</a:t>
            </a:r>
          </a:p>
          <a:p>
            <a:pPr marL="0" indent="0">
              <a:buNone/>
            </a:pPr>
            <a:endParaRPr lang="en-GB" sz="2000" dirty="0"/>
          </a:p>
          <a:p>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4738" y="4215384"/>
            <a:ext cx="2206815" cy="209245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9310" y="1865376"/>
            <a:ext cx="1997854" cy="2267712"/>
          </a:xfrm>
          <a:prstGeom prst="rect">
            <a:avLst/>
          </a:prstGeom>
        </p:spPr>
      </p:pic>
    </p:spTree>
    <p:extLst>
      <p:ext uri="{BB962C8B-B14F-4D97-AF65-F5344CB8AC3E}">
        <p14:creationId xmlns:p14="http://schemas.microsoft.com/office/powerpoint/2010/main" val="20676411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Examples: Plastics</a:t>
            </a:r>
          </a:p>
        </p:txBody>
      </p:sp>
      <p:sp>
        <p:nvSpPr>
          <p:cNvPr id="3" name="Subtitle 2"/>
          <p:cNvSpPr>
            <a:spLocks noGrp="1"/>
          </p:cNvSpPr>
          <p:nvPr>
            <p:ph type="subTitle" idx="1"/>
          </p:nvPr>
        </p:nvSpPr>
        <p:spPr>
          <a:xfrm>
            <a:off x="1169277" y="2571092"/>
            <a:ext cx="6919008" cy="3600000"/>
          </a:xfrm>
        </p:spPr>
        <p:txBody>
          <a:bodyPr/>
          <a:lstStyle/>
          <a:p>
            <a:pPr marL="0" indent="0">
              <a:buNone/>
            </a:pPr>
            <a:r>
              <a:rPr lang="en-GB" sz="2000" dirty="0"/>
              <a:t>Food packaging uses a wide range of both rigid and flexible plastic materials including:</a:t>
            </a:r>
          </a:p>
          <a:p>
            <a:pPr marL="0" indent="0">
              <a:buNone/>
            </a:pPr>
            <a:endParaRPr lang="en-GB" sz="2000" dirty="0"/>
          </a:p>
          <a:p>
            <a:r>
              <a:rPr lang="en-GB" sz="2000" b="1" dirty="0"/>
              <a:t>polythene</a:t>
            </a:r>
            <a:r>
              <a:rPr lang="en-GB" sz="2000" dirty="0"/>
              <a:t> – low density is used as a film wrapping, resistant to water. High density is used for ‘boil-in-the-bag’ products;</a:t>
            </a:r>
          </a:p>
          <a:p>
            <a:endParaRPr lang="en-GB" sz="2000" dirty="0"/>
          </a:p>
          <a:p>
            <a:r>
              <a:rPr lang="en-GB" sz="2000" b="1" dirty="0"/>
              <a:t>polyamide</a:t>
            </a:r>
            <a:r>
              <a:rPr lang="en-GB" sz="2000" dirty="0"/>
              <a:t> (nylon) – provides a very good barrier to oxygen, so used for vacuum packaging, especially for foods containing fat (which can be susceptible to oxidation).</a:t>
            </a:r>
          </a:p>
          <a:p>
            <a:endParaRPr lang="en-US" sz="20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9599" y="3169426"/>
            <a:ext cx="3603195" cy="2403331"/>
          </a:xfrm>
          <a:prstGeom prst="rect">
            <a:avLst/>
          </a:prstGeom>
        </p:spPr>
      </p:pic>
    </p:spTree>
    <p:extLst>
      <p:ext uri="{BB962C8B-B14F-4D97-AF65-F5344CB8AC3E}">
        <p14:creationId xmlns:p14="http://schemas.microsoft.com/office/powerpoint/2010/main" val="20676411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Examples: Plastics</a:t>
            </a:r>
          </a:p>
        </p:txBody>
      </p:sp>
      <p:sp>
        <p:nvSpPr>
          <p:cNvPr id="3" name="Subtitle 2"/>
          <p:cNvSpPr>
            <a:spLocks noGrp="1"/>
          </p:cNvSpPr>
          <p:nvPr>
            <p:ph type="subTitle" idx="1"/>
          </p:nvPr>
        </p:nvSpPr>
        <p:spPr>
          <a:xfrm>
            <a:off x="1169276" y="2571092"/>
            <a:ext cx="7650528" cy="3600000"/>
          </a:xfrm>
        </p:spPr>
        <p:txBody>
          <a:bodyPr/>
          <a:lstStyle/>
          <a:p>
            <a:pPr marL="0" indent="0">
              <a:buNone/>
            </a:pPr>
            <a:r>
              <a:rPr lang="en-GB" sz="2000" dirty="0"/>
              <a:t>More examples of plastic packaging include:</a:t>
            </a:r>
          </a:p>
          <a:p>
            <a:pPr marL="0" indent="0">
              <a:buNone/>
            </a:pPr>
            <a:endParaRPr lang="en-GB" sz="2000" dirty="0"/>
          </a:p>
          <a:p>
            <a:pPr marL="0" indent="0">
              <a:buNone/>
            </a:pPr>
            <a:r>
              <a:rPr lang="en-GB" sz="2000" dirty="0"/>
              <a:t>• </a:t>
            </a:r>
            <a:r>
              <a:rPr lang="en-GB" sz="2000" b="1" dirty="0"/>
              <a:t>polyethylene terephthalate </a:t>
            </a:r>
            <a:r>
              <a:rPr lang="en-GB" sz="2000" dirty="0"/>
              <a:t>(PET) rigid plastic bottles, light-weight, little risk of breakage and keep the fizz in carbonated drinks;</a:t>
            </a:r>
          </a:p>
          <a:p>
            <a:pPr marL="0" indent="0">
              <a:buNone/>
            </a:pPr>
            <a:endParaRPr lang="en-GB" sz="2000" dirty="0"/>
          </a:p>
          <a:p>
            <a:pPr marL="0" indent="0">
              <a:buNone/>
            </a:pPr>
            <a:r>
              <a:rPr lang="en-GB" sz="2000" dirty="0"/>
              <a:t>• </a:t>
            </a:r>
            <a:r>
              <a:rPr lang="en-GB" sz="2000" b="1" dirty="0"/>
              <a:t>polystyrene</a:t>
            </a:r>
            <a:r>
              <a:rPr lang="en-GB" sz="2000" dirty="0"/>
              <a:t> – expanded polythene used for trays and insulated containers to keep food products cold, e.g. ice cream and sorbets or hot, e.g. coffee, soup and burgers.</a:t>
            </a:r>
          </a:p>
          <a:p>
            <a:pPr marL="0" indent="0">
              <a:buNone/>
            </a:pPr>
            <a:endParaRPr lang="en-GB" sz="2000" dirty="0"/>
          </a:p>
          <a:p>
            <a:endParaRPr lang="en-US" sz="2000"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4487" t="8301" r="11869" b="7644"/>
          <a:stretch/>
        </p:blipFill>
        <p:spPr>
          <a:xfrm>
            <a:off x="9252066" y="2086493"/>
            <a:ext cx="2169622" cy="4432675"/>
          </a:xfrm>
          <a:prstGeom prst="rect">
            <a:avLst/>
          </a:prstGeom>
        </p:spPr>
      </p:pic>
    </p:spTree>
    <p:extLst>
      <p:ext uri="{BB962C8B-B14F-4D97-AF65-F5344CB8AC3E}">
        <p14:creationId xmlns:p14="http://schemas.microsoft.com/office/powerpoint/2010/main" val="20676411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Example: Cellulose films</a:t>
            </a:r>
          </a:p>
        </p:txBody>
      </p:sp>
      <p:sp>
        <p:nvSpPr>
          <p:cNvPr id="3" name="Subtitle 2"/>
          <p:cNvSpPr>
            <a:spLocks noGrp="1"/>
          </p:cNvSpPr>
          <p:nvPr>
            <p:ph type="subTitle" idx="1"/>
          </p:nvPr>
        </p:nvSpPr>
        <p:spPr>
          <a:xfrm>
            <a:off x="1169276" y="2571092"/>
            <a:ext cx="7625589" cy="3600000"/>
          </a:xfrm>
        </p:spPr>
        <p:txBody>
          <a:bodyPr/>
          <a:lstStyle/>
          <a:p>
            <a:pPr marL="0" indent="0">
              <a:buNone/>
            </a:pPr>
            <a:r>
              <a:rPr lang="en-GB" sz="2000" dirty="0"/>
              <a:t>Cellulose films are used for different types of food packaging, because they have a range of characteristics such as different degrees of moisture proofing. </a:t>
            </a:r>
          </a:p>
          <a:p>
            <a:pPr marL="0" indent="0">
              <a:buNone/>
            </a:pPr>
            <a:endParaRPr lang="en-GB" sz="2000" dirty="0"/>
          </a:p>
          <a:p>
            <a:pPr marL="0" indent="0">
              <a:buNone/>
            </a:pPr>
            <a:r>
              <a:rPr lang="en-GB" sz="2000" dirty="0"/>
              <a:t>Some cellulose films are heat sealable. </a:t>
            </a:r>
          </a:p>
          <a:p>
            <a:pPr marL="0" indent="0">
              <a:buNone/>
            </a:pPr>
            <a:endParaRPr lang="en-GB" sz="2000" dirty="0"/>
          </a:p>
          <a:p>
            <a:pPr marL="0" indent="0">
              <a:buNone/>
            </a:pPr>
            <a:r>
              <a:rPr lang="en-GB" sz="2000" dirty="0"/>
              <a:t>They can be used, for example, as window patches in cartons. </a:t>
            </a:r>
          </a:p>
          <a:p>
            <a:pPr marL="0" indent="0">
              <a:buNone/>
            </a:pPr>
            <a:endParaRPr lang="en-GB" sz="2000" dirty="0"/>
          </a:p>
          <a:p>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4346" y="2209958"/>
            <a:ext cx="3455106" cy="3658827"/>
          </a:xfrm>
          <a:prstGeom prst="rect">
            <a:avLst/>
          </a:prstGeom>
        </p:spPr>
      </p:pic>
    </p:spTree>
    <p:extLst>
      <p:ext uri="{BB962C8B-B14F-4D97-AF65-F5344CB8AC3E}">
        <p14:creationId xmlns:p14="http://schemas.microsoft.com/office/powerpoint/2010/main" val="20676411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Example: Glass</a:t>
            </a:r>
          </a:p>
        </p:txBody>
      </p:sp>
      <p:sp>
        <p:nvSpPr>
          <p:cNvPr id="3" name="Subtitle 2"/>
          <p:cNvSpPr>
            <a:spLocks noGrp="1"/>
          </p:cNvSpPr>
          <p:nvPr>
            <p:ph type="subTitle" idx="1"/>
          </p:nvPr>
        </p:nvSpPr>
        <p:spPr>
          <a:xfrm>
            <a:off x="1169276" y="2571092"/>
            <a:ext cx="6345429" cy="3600000"/>
          </a:xfrm>
        </p:spPr>
        <p:txBody>
          <a:bodyPr/>
          <a:lstStyle/>
          <a:p>
            <a:pPr marL="0" indent="0">
              <a:buNone/>
            </a:pPr>
            <a:r>
              <a:rPr lang="en-GB" sz="2000" dirty="0"/>
              <a:t>Glass has been used for food packaging for a long time but tougher, light–weight containers, sometimes protected by a sleeve of expanded polystyrene have been developed more recently. </a:t>
            </a:r>
          </a:p>
          <a:p>
            <a:pPr marL="0" indent="0">
              <a:buNone/>
            </a:pPr>
            <a:endParaRPr lang="en-GB" sz="2000" dirty="0"/>
          </a:p>
          <a:p>
            <a:pPr marL="0" indent="0">
              <a:buNone/>
            </a:pPr>
            <a:r>
              <a:rPr lang="en-GB" sz="2000" dirty="0"/>
              <a:t>However, glass is still very popular and is used exclusively for many products, e.g. jars of jam.</a:t>
            </a:r>
          </a:p>
          <a:p>
            <a:pPr marL="0" indent="0">
              <a:buNone/>
            </a:pPr>
            <a:endParaRPr lang="en-GB" sz="2000" dirty="0"/>
          </a:p>
          <a:p>
            <a:pPr marL="0" indent="0">
              <a:buNone/>
            </a:pPr>
            <a:endParaRPr lang="en-GB" sz="2000" dirty="0"/>
          </a:p>
          <a:p>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1640" y="1682496"/>
            <a:ext cx="2499736" cy="3995928"/>
          </a:xfrm>
          <a:prstGeom prst="rect">
            <a:avLst/>
          </a:prstGeom>
        </p:spPr>
      </p:pic>
    </p:spTree>
    <p:extLst>
      <p:ext uri="{BB962C8B-B14F-4D97-AF65-F5344CB8AC3E}">
        <p14:creationId xmlns:p14="http://schemas.microsoft.com/office/powerpoint/2010/main" val="20676411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Example: Modified atmosphere packaging</a:t>
            </a:r>
          </a:p>
        </p:txBody>
      </p:sp>
      <p:sp>
        <p:nvSpPr>
          <p:cNvPr id="3" name="Subtitle 2"/>
          <p:cNvSpPr>
            <a:spLocks noGrp="1"/>
          </p:cNvSpPr>
          <p:nvPr>
            <p:ph type="subTitle" idx="1"/>
          </p:nvPr>
        </p:nvSpPr>
        <p:spPr>
          <a:xfrm>
            <a:off x="1169276" y="2571092"/>
            <a:ext cx="6569873" cy="3600000"/>
          </a:xfrm>
        </p:spPr>
        <p:txBody>
          <a:bodyPr/>
          <a:lstStyle/>
          <a:p>
            <a:pPr marL="0" indent="0">
              <a:buNone/>
            </a:pPr>
            <a:r>
              <a:rPr lang="en-GB" sz="2000" dirty="0"/>
              <a:t>Modified atmosphere packaging (MAP) is a technique used to lengthen the shelf-life of food products of minimally processed or fresh foods.</a:t>
            </a:r>
          </a:p>
          <a:p>
            <a:pPr marL="0" indent="0">
              <a:buNone/>
            </a:pPr>
            <a:endParaRPr lang="en-GB" sz="2000" dirty="0"/>
          </a:p>
          <a:p>
            <a:pPr marL="0" indent="0">
              <a:buNone/>
            </a:pPr>
            <a:r>
              <a:rPr lang="en-GB" sz="2000" dirty="0"/>
              <a:t>The air surrounding the food in the package is changed to reduce the activity of microorganisms. Meat, fish, fruits and vegetables often use the method during packaging.</a:t>
            </a:r>
          </a:p>
          <a:p>
            <a:pPr marL="0" indent="0">
              <a:buNone/>
            </a:pPr>
            <a:endParaRPr lang="en-GB" sz="2000" dirty="0"/>
          </a:p>
          <a:p>
            <a:pPr marL="0" indent="0">
              <a:buNone/>
            </a:pPr>
            <a:r>
              <a:rPr lang="en-GB" sz="2000" dirty="0"/>
              <a:t>Equilibrium modified atmosphere packaging (EMAP) is most commonly used for cut fresh-cut produce.</a:t>
            </a:r>
          </a:p>
          <a:p>
            <a:pPr marL="0" indent="0">
              <a:buNone/>
            </a:pPr>
            <a:endParaRPr lang="en-GB" sz="2000" dirty="0"/>
          </a:p>
          <a:p>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1287" y="3221182"/>
            <a:ext cx="3265327" cy="2776506"/>
          </a:xfrm>
          <a:prstGeom prst="rect">
            <a:avLst/>
          </a:prstGeom>
        </p:spPr>
      </p:pic>
    </p:spTree>
    <p:extLst>
      <p:ext uri="{BB962C8B-B14F-4D97-AF65-F5344CB8AC3E}">
        <p14:creationId xmlns:p14="http://schemas.microsoft.com/office/powerpoint/2010/main" val="8886792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Quiz- Kahoot</a:t>
            </a:r>
          </a:p>
        </p:txBody>
      </p:sp>
      <p:sp>
        <p:nvSpPr>
          <p:cNvPr id="3" name="Subtitle 2"/>
          <p:cNvSpPr>
            <a:spLocks noGrp="1"/>
          </p:cNvSpPr>
          <p:nvPr>
            <p:ph type="subTitle" idx="1"/>
          </p:nvPr>
        </p:nvSpPr>
        <p:spPr>
          <a:xfrm>
            <a:off x="1169276" y="2571092"/>
            <a:ext cx="6401105" cy="3600000"/>
          </a:xfrm>
        </p:spPr>
        <p:txBody>
          <a:bodyPr/>
          <a:lstStyle/>
          <a:p>
            <a:pPr marL="0" indent="0">
              <a:buNone/>
            </a:pPr>
            <a:r>
              <a:rPr lang="en-GB" sz="2000" dirty="0"/>
              <a:t>Open the link below on the main screen and get students to log onto kahoot.it on their tablets or smartphones. They can then enter the code (that will come up on the main screen when you start the game) and their own nickname. They can then play along with the quiz choosing the multiple choice answers that correspond with the questions on the main screen. There will then be a </a:t>
            </a:r>
            <a:r>
              <a:rPr lang="en-GB" sz="2000" dirty="0" err="1"/>
              <a:t>leaderboard</a:t>
            </a:r>
            <a:r>
              <a:rPr lang="en-GB" sz="2000" dirty="0"/>
              <a:t> of the scores after each question and at the end.</a:t>
            </a:r>
          </a:p>
          <a:p>
            <a:pPr marL="0" indent="0">
              <a:buNone/>
            </a:pPr>
            <a:endParaRPr lang="en-GB" sz="2000" dirty="0"/>
          </a:p>
          <a:p>
            <a:pPr marL="0" indent="0">
              <a:buNone/>
            </a:pPr>
            <a:r>
              <a:rPr lang="en-GB" sz="2000" b="1" dirty="0">
                <a:hlinkClick r:id="rId2"/>
              </a:rPr>
              <a:t>https://play.kahoot.it/#/?quizId=fd7de58c-dc5f-4511-884e-f332a67e6c9a</a:t>
            </a:r>
            <a:r>
              <a:rPr lang="en-GB" sz="2000" b="1" dirty="0"/>
              <a:t> </a:t>
            </a:r>
          </a:p>
          <a:p>
            <a:endParaRPr lang="en-US" sz="2000" dirty="0"/>
          </a:p>
        </p:txBody>
      </p:sp>
      <p:pic>
        <p:nvPicPr>
          <p:cNvPr id="4" name="Picture 2" descr="Image result for kahoot images"/>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724987" y="3540643"/>
            <a:ext cx="4215853" cy="27695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86792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Food packaging</a:t>
            </a:r>
          </a:p>
        </p:txBody>
      </p:sp>
      <p:sp>
        <p:nvSpPr>
          <p:cNvPr id="3" name="Subtitle 2"/>
          <p:cNvSpPr>
            <a:spLocks noGrp="1"/>
          </p:cNvSpPr>
          <p:nvPr>
            <p:ph type="subTitle" idx="1"/>
          </p:nvPr>
        </p:nvSpPr>
        <p:spPr/>
        <p:txBody>
          <a:bodyPr/>
          <a:lstStyle/>
          <a:p>
            <a:pPr marL="0" indent="0" algn="ctr">
              <a:buNone/>
            </a:pPr>
            <a:r>
              <a:rPr lang="en-GB" sz="3600" dirty="0"/>
              <a:t>For further information, go to:</a:t>
            </a:r>
          </a:p>
          <a:p>
            <a:pPr marL="0" indent="0" algn="ctr">
              <a:buNone/>
            </a:pPr>
            <a:r>
              <a:rPr lang="en-GB" sz="3600" dirty="0"/>
              <a:t>www.foodafactoflife.org.uk</a:t>
            </a:r>
          </a:p>
        </p:txBody>
      </p:sp>
      <p:sp>
        <p:nvSpPr>
          <p:cNvPr id="4" name="TextBox 3">
            <a:extLst>
              <a:ext uri="{FF2B5EF4-FFF2-40B4-BE49-F238E27FC236}">
                <a16:creationId xmlns:a16="http://schemas.microsoft.com/office/drawing/2014/main" id="{D4F1BF00-6399-DB53-B55B-06CC8B4FD319}"/>
              </a:ext>
            </a:extLst>
          </p:cNvPr>
          <p:cNvSpPr txBox="1"/>
          <p:nvPr/>
        </p:nvSpPr>
        <p:spPr>
          <a:xfrm>
            <a:off x="503722" y="6116351"/>
            <a:ext cx="9904396"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Arial" panose="020B0604020202020204" pitchFamily="34" charset="0"/>
                <a:cs typeface="Arial" panose="020B0604020202020204" pitchFamily="34" charset="0"/>
              </a:rPr>
              <a:t>This resource meets the</a:t>
            </a:r>
            <a:r>
              <a:rPr lang="en-GB" sz="1400" b="1" dirty="0">
                <a:latin typeface="Arial" panose="020B0604020202020204" pitchFamily="34" charset="0"/>
                <a:cs typeface="Arial" panose="020B0604020202020204" pitchFamily="34" charset="0"/>
              </a:rPr>
              <a:t> </a:t>
            </a:r>
            <a:r>
              <a:rPr lang="en-GB" sz="1400" b="1" i="1" u="sng" dirty="0">
                <a:latin typeface="Arial" panose="020B0604020202020204" pitchFamily="34" charset="0"/>
                <a:cs typeface="Arial" panose="020B0604020202020204" pitchFamily="34" charset="0"/>
                <a:hlinkClick r:id="rId2"/>
              </a:rPr>
              <a:t>Guidelines for producers and users of school education resources about food</a:t>
            </a:r>
            <a:r>
              <a:rPr lang="en-GB" sz="1400" b="1" i="1" dirty="0">
                <a:latin typeface="Arial" panose="020B0604020202020204" pitchFamily="34" charset="0"/>
                <a:cs typeface="Arial" panose="020B0604020202020204" pitchFamily="34" charset="0"/>
              </a:rPr>
              <a:t>.</a:t>
            </a:r>
            <a:endParaRPr lang="en-GB"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90042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The purpose of  packaging</a:t>
            </a:r>
          </a:p>
        </p:txBody>
      </p:sp>
      <p:sp>
        <p:nvSpPr>
          <p:cNvPr id="3" name="Subtitle 2"/>
          <p:cNvSpPr>
            <a:spLocks noGrp="1"/>
          </p:cNvSpPr>
          <p:nvPr>
            <p:ph type="subTitle" idx="1"/>
          </p:nvPr>
        </p:nvSpPr>
        <p:spPr>
          <a:xfrm>
            <a:off x="1169276" y="2571092"/>
            <a:ext cx="6910695" cy="3600000"/>
          </a:xfrm>
        </p:spPr>
        <p:txBody>
          <a:bodyPr/>
          <a:lstStyle/>
          <a:p>
            <a:pPr marL="0" indent="0">
              <a:buNone/>
            </a:pPr>
            <a:r>
              <a:rPr lang="en-GB" sz="2000" dirty="0"/>
              <a:t>The aims of packaging include:</a:t>
            </a:r>
          </a:p>
          <a:p>
            <a:r>
              <a:rPr lang="en-GB" sz="2000" dirty="0"/>
              <a:t>prevent physical damage, e.g. from knocking, shaking or crushing;</a:t>
            </a:r>
          </a:p>
          <a:p>
            <a:r>
              <a:rPr lang="en-GB" sz="2000" dirty="0"/>
              <a:t>prevent contamination from micro-organisms, pollution or vermin;</a:t>
            </a:r>
          </a:p>
          <a:p>
            <a:r>
              <a:rPr lang="en-GB" sz="2000" dirty="0"/>
              <a:t>protect against dehydration or dampness;</a:t>
            </a:r>
          </a:p>
          <a:p>
            <a:r>
              <a:rPr lang="en-GB" sz="2000" dirty="0"/>
              <a:t>protect the product’s nutritional and sensory characteristics;</a:t>
            </a:r>
          </a:p>
          <a:p>
            <a:r>
              <a:rPr lang="en-GB" sz="2000" dirty="0"/>
              <a:t>keep the product in peak condition;</a:t>
            </a:r>
          </a:p>
          <a:p>
            <a:r>
              <a:rPr lang="en-GB" sz="2000" dirty="0"/>
              <a:t>help to increase a product’s shelf life;</a:t>
            </a:r>
          </a:p>
          <a:p>
            <a:r>
              <a:rPr lang="en-GB" sz="2000" dirty="0"/>
              <a:t>help reduce food waste.</a:t>
            </a:r>
          </a:p>
          <a:p>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9676" y="2571092"/>
            <a:ext cx="3189702" cy="3365136"/>
          </a:xfrm>
          <a:prstGeom prst="rect">
            <a:avLst/>
          </a:prstGeom>
        </p:spPr>
      </p:pic>
    </p:spTree>
    <p:extLst>
      <p:ext uri="{BB962C8B-B14F-4D97-AF65-F5344CB8AC3E}">
        <p14:creationId xmlns:p14="http://schemas.microsoft.com/office/powerpoint/2010/main" val="16210799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Protection</a:t>
            </a:r>
          </a:p>
        </p:txBody>
      </p:sp>
      <p:sp>
        <p:nvSpPr>
          <p:cNvPr id="3" name="Subtitle 2"/>
          <p:cNvSpPr>
            <a:spLocks noGrp="1"/>
          </p:cNvSpPr>
          <p:nvPr>
            <p:ph type="subTitle" idx="1"/>
          </p:nvPr>
        </p:nvSpPr>
        <p:spPr>
          <a:xfrm>
            <a:off x="1169276" y="2571092"/>
            <a:ext cx="6134285" cy="3600000"/>
          </a:xfrm>
        </p:spPr>
        <p:txBody>
          <a:bodyPr/>
          <a:lstStyle/>
          <a:p>
            <a:pPr marL="0" indent="0">
              <a:buNone/>
            </a:pPr>
            <a:r>
              <a:rPr lang="en-GB" sz="2000" dirty="0"/>
              <a:t>Food products often have a long journey from the initial manufacturer until finally being eaten by consumers. They must be stored in warehouses before being transported and distributed to retailers. </a:t>
            </a:r>
          </a:p>
          <a:p>
            <a:pPr marL="0" indent="0">
              <a:buNone/>
            </a:pPr>
            <a:endParaRPr lang="en-GB" sz="2000" dirty="0"/>
          </a:p>
          <a:p>
            <a:pPr marL="0" indent="0">
              <a:buNone/>
            </a:pPr>
            <a:r>
              <a:rPr lang="en-GB" sz="2000" dirty="0"/>
              <a:t>They are then likely to be stacked in more warehouses before being sold. </a:t>
            </a:r>
          </a:p>
          <a:p>
            <a:pPr marL="0" indent="0">
              <a:buNone/>
            </a:pPr>
            <a:endParaRPr lang="en-GB" sz="2000" dirty="0"/>
          </a:p>
          <a:p>
            <a:pPr marL="0" indent="0">
              <a:buNone/>
            </a:pPr>
            <a:r>
              <a:rPr lang="en-GB" sz="2000" dirty="0"/>
              <a:t>At all these stages the product may be damaged by careless handling or changes in storage conditions such as light, humidity and temperature. </a:t>
            </a:r>
          </a:p>
          <a:p>
            <a:pPr marL="0" indent="0">
              <a:buNone/>
            </a:pPr>
            <a:endParaRPr lang="en-GB" sz="2000" dirty="0"/>
          </a:p>
          <a:p>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3561" y="2855196"/>
            <a:ext cx="4545467" cy="3031791"/>
          </a:xfrm>
          <a:prstGeom prst="rect">
            <a:avLst/>
          </a:prstGeom>
        </p:spPr>
      </p:pic>
    </p:spTree>
    <p:extLst>
      <p:ext uri="{BB962C8B-B14F-4D97-AF65-F5344CB8AC3E}">
        <p14:creationId xmlns:p14="http://schemas.microsoft.com/office/powerpoint/2010/main" val="1621079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Protection</a:t>
            </a:r>
          </a:p>
        </p:txBody>
      </p:sp>
      <p:sp>
        <p:nvSpPr>
          <p:cNvPr id="3" name="Subtitle 2"/>
          <p:cNvSpPr>
            <a:spLocks noGrp="1"/>
          </p:cNvSpPr>
          <p:nvPr>
            <p:ph type="subTitle" idx="1"/>
          </p:nvPr>
        </p:nvSpPr>
        <p:spPr>
          <a:xfrm>
            <a:off x="1169276" y="2571092"/>
            <a:ext cx="7480948" cy="3600000"/>
          </a:xfrm>
        </p:spPr>
        <p:txBody>
          <a:bodyPr/>
          <a:lstStyle/>
          <a:p>
            <a:pPr marL="0" indent="0">
              <a:buNone/>
            </a:pPr>
            <a:r>
              <a:rPr lang="en-GB" sz="2000" dirty="0"/>
              <a:t>The aim of packaging is to contain the product and keep it intact.</a:t>
            </a:r>
          </a:p>
          <a:p>
            <a:pPr marL="0" indent="0">
              <a:buNone/>
            </a:pPr>
            <a:endParaRPr lang="en-GB" sz="2000" dirty="0"/>
          </a:p>
          <a:p>
            <a:pPr marL="0" indent="0">
              <a:buNone/>
            </a:pPr>
            <a:r>
              <a:rPr lang="en-GB" sz="2000" dirty="0"/>
              <a:t>This means that liquid products do not leak and that dry materials, such as flour, do not spill out.</a:t>
            </a:r>
          </a:p>
          <a:p>
            <a:pPr marL="0" indent="0">
              <a:buNone/>
            </a:pPr>
            <a:endParaRPr lang="en-GB" sz="2000" dirty="0"/>
          </a:p>
          <a:p>
            <a:pPr marL="0" indent="0">
              <a:buNone/>
            </a:pPr>
            <a:r>
              <a:rPr lang="en-GB" sz="2000" dirty="0"/>
              <a:t>It is sometimes necessary to design packaging that is shaped especially to contain a particular food, e.g. egg boxes, so that the product is held securely and well protected from damage.</a:t>
            </a:r>
          </a:p>
          <a:p>
            <a:pPr marL="0" indent="0">
              <a:buNone/>
            </a:pPr>
            <a:endParaRPr lang="en-GB" sz="2000" dirty="0"/>
          </a:p>
          <a:p>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1797" y="2940264"/>
            <a:ext cx="3711617" cy="2861656"/>
          </a:xfrm>
          <a:prstGeom prst="rect">
            <a:avLst/>
          </a:prstGeom>
        </p:spPr>
      </p:pic>
    </p:spTree>
    <p:extLst>
      <p:ext uri="{BB962C8B-B14F-4D97-AF65-F5344CB8AC3E}">
        <p14:creationId xmlns:p14="http://schemas.microsoft.com/office/powerpoint/2010/main" val="16210799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Labelling</a:t>
            </a:r>
          </a:p>
        </p:txBody>
      </p:sp>
      <p:sp>
        <p:nvSpPr>
          <p:cNvPr id="3" name="Subtitle 2"/>
          <p:cNvSpPr>
            <a:spLocks noGrp="1"/>
          </p:cNvSpPr>
          <p:nvPr>
            <p:ph type="subTitle" idx="1"/>
          </p:nvPr>
        </p:nvSpPr>
        <p:spPr>
          <a:xfrm>
            <a:off x="1169276" y="2571092"/>
            <a:ext cx="6985509" cy="3600000"/>
          </a:xfrm>
        </p:spPr>
        <p:txBody>
          <a:bodyPr/>
          <a:lstStyle/>
          <a:p>
            <a:pPr marL="0" indent="0">
              <a:spcBef>
                <a:spcPct val="0"/>
              </a:spcBef>
              <a:buNone/>
              <a:defRPr/>
            </a:pPr>
            <a:r>
              <a:rPr lang="en-GB" altLang="en-US" sz="2000" dirty="0"/>
              <a:t>Packaging is also designed to be visually stimulating and provide information about the product to help the customer. </a:t>
            </a:r>
          </a:p>
          <a:p>
            <a:pPr>
              <a:spcBef>
                <a:spcPct val="0"/>
              </a:spcBef>
              <a:defRPr/>
            </a:pPr>
            <a:endParaRPr lang="en-GB" altLang="en-US" sz="2000" dirty="0"/>
          </a:p>
          <a:p>
            <a:pPr marL="0" indent="0">
              <a:spcBef>
                <a:spcPct val="0"/>
              </a:spcBef>
              <a:buNone/>
              <a:defRPr/>
            </a:pPr>
            <a:r>
              <a:rPr lang="en-GB" altLang="en-US" sz="2000" dirty="0"/>
              <a:t>The following information must be shown on the front of packaged foods:</a:t>
            </a:r>
          </a:p>
          <a:p>
            <a:pPr>
              <a:spcBef>
                <a:spcPct val="0"/>
              </a:spcBef>
              <a:defRPr/>
            </a:pPr>
            <a:endParaRPr lang="en-GB" altLang="en-US" sz="1050" dirty="0"/>
          </a:p>
          <a:p>
            <a:pPr>
              <a:spcBef>
                <a:spcPct val="0"/>
              </a:spcBef>
              <a:buFont typeface="Arial" panose="020B0604020202020204" pitchFamily="34" charset="0"/>
              <a:buChar char="•"/>
              <a:defRPr/>
            </a:pPr>
            <a:r>
              <a:rPr lang="en-GB" altLang="en-US" sz="2000" dirty="0"/>
              <a:t>the name of the food;</a:t>
            </a:r>
          </a:p>
          <a:p>
            <a:pPr>
              <a:spcBef>
                <a:spcPct val="0"/>
              </a:spcBef>
              <a:buFont typeface="Arial" panose="020B0604020202020204" pitchFamily="34" charset="0"/>
              <a:buChar char="•"/>
              <a:defRPr/>
            </a:pPr>
            <a:endParaRPr lang="en-GB" altLang="en-US" sz="1050" dirty="0"/>
          </a:p>
          <a:p>
            <a:pPr>
              <a:spcBef>
                <a:spcPct val="0"/>
              </a:spcBef>
              <a:buFont typeface="Arial" panose="020B0604020202020204" pitchFamily="34" charset="0"/>
              <a:buChar char="•"/>
              <a:defRPr/>
            </a:pPr>
            <a:r>
              <a:rPr lang="en-GB" altLang="en-US" sz="2000" dirty="0"/>
              <a:t>a ‘best before’ or ‘use by’ date (or instructions where to find it);</a:t>
            </a:r>
          </a:p>
          <a:p>
            <a:pPr>
              <a:spcBef>
                <a:spcPct val="0"/>
              </a:spcBef>
              <a:buFont typeface="Arial" panose="020B0604020202020204" pitchFamily="34" charset="0"/>
              <a:buChar char="•"/>
              <a:defRPr/>
            </a:pPr>
            <a:endParaRPr lang="en-GB" altLang="en-US" sz="1050" dirty="0"/>
          </a:p>
          <a:p>
            <a:pPr>
              <a:spcBef>
                <a:spcPct val="0"/>
              </a:spcBef>
              <a:buFont typeface="Arial" panose="020B0604020202020204" pitchFamily="34" charset="0"/>
              <a:buChar char="•"/>
              <a:defRPr/>
            </a:pPr>
            <a:r>
              <a:rPr lang="en-GB" altLang="en-US" sz="2000" dirty="0"/>
              <a:t>any necessary warnings – </a:t>
            </a:r>
            <a:r>
              <a:rPr lang="en-GB" sz="2000" dirty="0"/>
              <a:t>there must be appropriate warning on the label if food contains certain ingredients.</a:t>
            </a:r>
          </a:p>
          <a:p>
            <a:endParaRPr lang="en-US" sz="20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16449" y="2283798"/>
            <a:ext cx="2681086" cy="4016892"/>
          </a:xfrm>
          <a:prstGeom prst="rect">
            <a:avLst/>
          </a:prstGeom>
        </p:spPr>
      </p:pic>
    </p:spTree>
    <p:extLst>
      <p:ext uri="{BB962C8B-B14F-4D97-AF65-F5344CB8AC3E}">
        <p14:creationId xmlns:p14="http://schemas.microsoft.com/office/powerpoint/2010/main" val="16210799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Back of pack labelling</a:t>
            </a:r>
          </a:p>
        </p:txBody>
      </p:sp>
      <p:sp>
        <p:nvSpPr>
          <p:cNvPr id="3" name="Subtitle 2"/>
          <p:cNvSpPr>
            <a:spLocks noGrp="1"/>
          </p:cNvSpPr>
          <p:nvPr>
            <p:ph type="subTitle" idx="1"/>
          </p:nvPr>
        </p:nvSpPr>
        <p:spPr>
          <a:xfrm>
            <a:off x="1169276" y="2571092"/>
            <a:ext cx="6536622" cy="3600000"/>
          </a:xfrm>
        </p:spPr>
        <p:txBody>
          <a:bodyPr/>
          <a:lstStyle/>
          <a:p>
            <a:pPr marL="0" indent="0">
              <a:buNone/>
              <a:defRPr/>
            </a:pPr>
            <a:r>
              <a:rPr lang="en-GB" sz="2000" dirty="0"/>
              <a:t>The following information must also be shown but it can be on the </a:t>
            </a:r>
            <a:r>
              <a:rPr lang="en-GB" sz="2000" b="1" dirty="0"/>
              <a:t>front, side or back of the packaging</a:t>
            </a:r>
            <a:r>
              <a:rPr lang="en-GB" sz="2000" dirty="0"/>
              <a:t>:</a:t>
            </a:r>
          </a:p>
          <a:p>
            <a:pPr>
              <a:buFont typeface="Arial" panose="020B0604020202020204" pitchFamily="34" charset="0"/>
              <a:buChar char="•"/>
              <a:defRPr/>
            </a:pPr>
            <a:r>
              <a:rPr lang="en-GB" sz="2000" dirty="0"/>
              <a:t>a list of ingredients in descending order with allergens identified in </a:t>
            </a:r>
            <a:r>
              <a:rPr lang="en-GB" sz="2000" b="1" dirty="0"/>
              <a:t>bold</a:t>
            </a:r>
            <a:r>
              <a:rPr lang="en-GB" sz="2000" dirty="0"/>
              <a:t>, </a:t>
            </a:r>
            <a:r>
              <a:rPr lang="en-GB" sz="2000" i="1" dirty="0"/>
              <a:t>italics</a:t>
            </a:r>
            <a:r>
              <a:rPr lang="en-GB" sz="2000" dirty="0"/>
              <a:t>, </a:t>
            </a:r>
            <a:r>
              <a:rPr lang="en-GB" sz="2000" u="sng" dirty="0"/>
              <a:t>underlined</a:t>
            </a:r>
            <a:r>
              <a:rPr lang="en-GB" sz="2000" dirty="0"/>
              <a:t> or </a:t>
            </a:r>
            <a:r>
              <a:rPr lang="en-GB" sz="2000" dirty="0">
                <a:solidFill>
                  <a:srgbClr val="FF0000"/>
                </a:solidFill>
              </a:rPr>
              <a:t>highlighted</a:t>
            </a:r>
            <a:r>
              <a:rPr lang="en-GB" sz="2000" dirty="0"/>
              <a:t>;</a:t>
            </a:r>
          </a:p>
          <a:p>
            <a:pPr>
              <a:buFont typeface="Arial" panose="020B0604020202020204" pitchFamily="34" charset="0"/>
              <a:buChar char="•"/>
              <a:defRPr/>
            </a:pPr>
            <a:r>
              <a:rPr lang="en-GB" sz="2000" dirty="0"/>
              <a:t>the name and address of the manufacturer, packer or seller;</a:t>
            </a:r>
            <a:endParaRPr lang="en-GB" sz="900" dirty="0"/>
          </a:p>
          <a:p>
            <a:pPr>
              <a:buFont typeface="Arial" panose="020B0604020202020204" pitchFamily="34" charset="0"/>
              <a:buChar char="•"/>
              <a:defRPr/>
            </a:pPr>
            <a:r>
              <a:rPr lang="en-GB" sz="2000" dirty="0"/>
              <a:t>any special storage conditions;</a:t>
            </a:r>
            <a:endParaRPr lang="en-GB" sz="900" dirty="0"/>
          </a:p>
          <a:p>
            <a:pPr>
              <a:buFont typeface="Arial" panose="020B0604020202020204" pitchFamily="34" charset="0"/>
              <a:buChar char="•"/>
              <a:defRPr/>
            </a:pPr>
            <a:r>
              <a:rPr lang="en-GB" sz="2000" dirty="0"/>
              <a:t>instructions for use or cooking, if necessary;</a:t>
            </a:r>
            <a:endParaRPr lang="en-GB" sz="900" dirty="0"/>
          </a:p>
          <a:p>
            <a:pPr>
              <a:buFont typeface="Arial" panose="020B0604020202020204" pitchFamily="34" charset="0"/>
              <a:buChar char="•"/>
              <a:defRPr/>
            </a:pPr>
            <a:r>
              <a:rPr lang="en-GB" altLang="en-US" sz="2000" dirty="0"/>
              <a:t>the weight/volume (metric) (unless under 5g);</a:t>
            </a:r>
            <a:endParaRPr lang="en-GB" altLang="en-US" sz="900" dirty="0"/>
          </a:p>
          <a:p>
            <a:pPr>
              <a:buFont typeface="Arial" panose="020B0604020202020204" pitchFamily="34" charset="0"/>
              <a:buChar char="•"/>
              <a:defRPr/>
            </a:pPr>
            <a:r>
              <a:rPr lang="en-GB" altLang="en-US" sz="2000" dirty="0"/>
              <a:t>nutrition information.</a:t>
            </a:r>
          </a:p>
          <a:p>
            <a:pPr marL="0" indent="0">
              <a:buNone/>
            </a:pPr>
            <a:endParaRPr lang="en-GB" sz="2000" dirty="0"/>
          </a:p>
          <a:p>
            <a:endParaRPr lang="en-US" sz="200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10408"/>
          <a:stretch/>
        </p:blipFill>
        <p:spPr>
          <a:xfrm>
            <a:off x="7863840" y="2992583"/>
            <a:ext cx="4078566" cy="3038485"/>
          </a:xfrm>
          <a:prstGeom prst="rect">
            <a:avLst/>
          </a:prstGeom>
        </p:spPr>
      </p:pic>
    </p:spTree>
    <p:extLst>
      <p:ext uri="{BB962C8B-B14F-4D97-AF65-F5344CB8AC3E}">
        <p14:creationId xmlns:p14="http://schemas.microsoft.com/office/powerpoint/2010/main" val="16210799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Labelling</a:t>
            </a:r>
          </a:p>
        </p:txBody>
      </p:sp>
      <p:sp>
        <p:nvSpPr>
          <p:cNvPr id="3" name="Subtitle 2"/>
          <p:cNvSpPr>
            <a:spLocks noGrp="1"/>
          </p:cNvSpPr>
          <p:nvPr>
            <p:ph type="subTitle" idx="1"/>
          </p:nvPr>
        </p:nvSpPr>
        <p:spPr>
          <a:xfrm>
            <a:off x="1169276" y="2571092"/>
            <a:ext cx="6553248" cy="3600000"/>
          </a:xfrm>
        </p:spPr>
        <p:txBody>
          <a:bodyPr/>
          <a:lstStyle/>
          <a:p>
            <a:pPr marL="0" indent="0">
              <a:buNone/>
            </a:pPr>
            <a:r>
              <a:rPr lang="en-GB" sz="2000" dirty="0"/>
              <a:t>Manufacturers must also show the following if they apply to the product:</a:t>
            </a:r>
          </a:p>
          <a:p>
            <a:r>
              <a:rPr lang="en-GB" sz="2000" dirty="0"/>
              <a:t>a warning for drinks with an alcohol content above 1.2%;</a:t>
            </a:r>
          </a:p>
          <a:p>
            <a:r>
              <a:rPr lang="en-GB" sz="2000" dirty="0"/>
              <a:t>a warning if the product contains GM ingredients, unless their presence is accidental or 0.9% or less;</a:t>
            </a:r>
          </a:p>
          <a:p>
            <a:r>
              <a:rPr lang="en-GB" sz="2000" dirty="0"/>
              <a:t>a warning if the product has been irradiated (a preservation technique);</a:t>
            </a:r>
          </a:p>
          <a:p>
            <a:r>
              <a:rPr lang="en-GB" sz="2000" dirty="0"/>
              <a:t>the words ‘packaged in a protective atmosphere’ if the food is packaged used a packaging gas.</a:t>
            </a:r>
          </a:p>
          <a:p>
            <a:endParaRPr lang="en-US" sz="20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4026" y="3150524"/>
            <a:ext cx="4014469" cy="2677651"/>
          </a:xfrm>
          <a:prstGeom prst="rect">
            <a:avLst/>
          </a:prstGeom>
        </p:spPr>
      </p:pic>
    </p:spTree>
    <p:extLst>
      <p:ext uri="{BB962C8B-B14F-4D97-AF65-F5344CB8AC3E}">
        <p14:creationId xmlns:p14="http://schemas.microsoft.com/office/powerpoint/2010/main" val="16210799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Labelling and package design</a:t>
            </a:r>
          </a:p>
        </p:txBody>
      </p:sp>
      <p:sp>
        <p:nvSpPr>
          <p:cNvPr id="3" name="Subtitle 2"/>
          <p:cNvSpPr>
            <a:spLocks noGrp="1"/>
          </p:cNvSpPr>
          <p:nvPr>
            <p:ph type="subTitle" idx="1"/>
          </p:nvPr>
        </p:nvSpPr>
        <p:spPr>
          <a:xfrm>
            <a:off x="1169276" y="2571092"/>
            <a:ext cx="6752753" cy="3600000"/>
          </a:xfrm>
        </p:spPr>
        <p:txBody>
          <a:bodyPr/>
          <a:lstStyle/>
          <a:p>
            <a:pPr marL="0" indent="0">
              <a:buNone/>
            </a:pPr>
            <a:r>
              <a:rPr lang="en-GB" sz="2000" dirty="0"/>
              <a:t>The overall design of packaging, from its shape to the style of writing used, indicate the type of product it contains and for whom it is intended. </a:t>
            </a:r>
          </a:p>
          <a:p>
            <a:pPr marL="0" indent="0">
              <a:buNone/>
            </a:pPr>
            <a:endParaRPr lang="en-GB" sz="2000" dirty="0"/>
          </a:p>
          <a:p>
            <a:pPr marL="0" indent="0">
              <a:buNone/>
            </a:pPr>
            <a:r>
              <a:rPr lang="en-GB" sz="2000" dirty="0"/>
              <a:t>It may also use ‘graphical’ tricks to give a sense of quality, e.g. that it has been hand made.</a:t>
            </a:r>
          </a:p>
          <a:p>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3222" y="2571092"/>
            <a:ext cx="3566160" cy="2474915"/>
          </a:xfrm>
          <a:prstGeom prst="rect">
            <a:avLst/>
          </a:prstGeom>
        </p:spPr>
      </p:pic>
    </p:spTree>
    <p:extLst>
      <p:ext uri="{BB962C8B-B14F-4D97-AF65-F5344CB8AC3E}">
        <p14:creationId xmlns:p14="http://schemas.microsoft.com/office/powerpoint/2010/main" val="16210799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D5B78CA333243439763E4169A5FEB7F" ma:contentTypeVersion="19" ma:contentTypeDescription="Create a new document." ma:contentTypeScope="" ma:versionID="d67e542ccfc98f8766c03bca3df5dec6">
  <xsd:schema xmlns:xsd="http://www.w3.org/2001/XMLSchema" xmlns:xs="http://www.w3.org/2001/XMLSchema" xmlns:p="http://schemas.microsoft.com/office/2006/metadata/properties" xmlns:ns2="c53071f4-7f44-43fd-895c-8e7b6a3746b0" xmlns:ns3="ead97cfe-a968-427f-b02b-893e6ba0355a" targetNamespace="http://schemas.microsoft.com/office/2006/metadata/properties" ma:root="true" ma:fieldsID="2465a60b32c7e66e77d39dce70c70dd6" ns2:_="" ns3:_="">
    <xsd:import namespace="c53071f4-7f44-43fd-895c-8e7b6a3746b0"/>
    <xsd:import namespace="ead97cfe-a968-427f-b02b-893e6ba0355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_Flow_SignoffStatu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3071f4-7f44-43fd-895c-8e7b6a3746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_Flow_SignoffStatus" ma:index="21" nillable="true" ma:displayName="Sign-off status" ma:internalName="Sign_x002d_off_x0020_status">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a407c16c-d400-4155-af4b-d0582c07d42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ad97cfe-a968-427f-b02b-893e6ba0355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7b8b45f8-435e-402c-b129-c8853cba6318}" ma:internalName="TaxCatchAll" ma:showField="CatchAllData" ma:web="ead97cfe-a968-427f-b02b-893e6ba0355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ad97cfe-a968-427f-b02b-893e6ba0355a" xsi:nil="true"/>
    <_Flow_SignoffStatus xmlns="c53071f4-7f44-43fd-895c-8e7b6a3746b0" xsi:nil="true"/>
    <lcf76f155ced4ddcb4097134ff3c332f xmlns="c53071f4-7f44-43fd-895c-8e7b6a3746b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1B2AC3F-D7F7-4D12-88B5-EF0474C59B54}"/>
</file>

<file path=customXml/itemProps2.xml><?xml version="1.0" encoding="utf-8"?>
<ds:datastoreItem xmlns:ds="http://schemas.openxmlformats.org/officeDocument/2006/customXml" ds:itemID="{33F9BDC5-BC81-42E8-8615-570267656B0E}"/>
</file>

<file path=customXml/itemProps3.xml><?xml version="1.0" encoding="utf-8"?>
<ds:datastoreItem xmlns:ds="http://schemas.openxmlformats.org/officeDocument/2006/customXml" ds:itemID="{0DFA911F-EA2A-4A72-B186-8D0E66A000C1}"/>
</file>

<file path=docProps/app.xml><?xml version="1.0" encoding="utf-8"?>
<Properties xmlns="http://schemas.openxmlformats.org/officeDocument/2006/extended-properties" xmlns:vt="http://schemas.openxmlformats.org/officeDocument/2006/docPropsVTypes">
  <TotalTime>25</TotalTime>
  <Words>1887</Words>
  <Application>Microsoft Office PowerPoint</Application>
  <PresentationFormat>Widescreen</PresentationFormat>
  <Paragraphs>166</Paragraphs>
  <Slides>27</Slides>
  <Notes>0</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27</vt:i4>
      </vt:variant>
    </vt:vector>
  </HeadingPairs>
  <TitlesOfParts>
    <vt:vector size="34" baseType="lpstr">
      <vt:lpstr>Arial</vt:lpstr>
      <vt:lpstr>Calibri</vt:lpstr>
      <vt:lpstr>Symbol</vt:lpstr>
      <vt:lpstr>Office Theme</vt:lpstr>
      <vt:lpstr>Custom Design</vt:lpstr>
      <vt:lpstr>1_Custom Design</vt:lpstr>
      <vt:lpstr>3_Custom Design</vt:lpstr>
      <vt:lpstr>Food packaging</vt:lpstr>
      <vt:lpstr>Information for the nation</vt:lpstr>
      <vt:lpstr>The purpose of  packaging</vt:lpstr>
      <vt:lpstr>Protection</vt:lpstr>
      <vt:lpstr>Protection</vt:lpstr>
      <vt:lpstr>Labelling</vt:lpstr>
      <vt:lpstr>Back of pack labelling</vt:lpstr>
      <vt:lpstr>Labelling</vt:lpstr>
      <vt:lpstr>Labelling and package design</vt:lpstr>
      <vt:lpstr>Consumer information</vt:lpstr>
      <vt:lpstr>Consumer information</vt:lpstr>
      <vt:lpstr>Consumer information</vt:lpstr>
      <vt:lpstr>On-Pack-Recycling-Label (OPRL) </vt:lpstr>
      <vt:lpstr>Packaging design</vt:lpstr>
      <vt:lpstr>Packaging design</vt:lpstr>
      <vt:lpstr>Packaging and food waste</vt:lpstr>
      <vt:lpstr>Food Waste and its Environmental Impact</vt:lpstr>
      <vt:lpstr>Food Waste and its Environmental Impact</vt:lpstr>
      <vt:lpstr>Example: Food cans</vt:lpstr>
      <vt:lpstr>Example: Paper, board and foil</vt:lpstr>
      <vt:lpstr>Examples: Plastics</vt:lpstr>
      <vt:lpstr>Examples: Plastics</vt:lpstr>
      <vt:lpstr>Example: Cellulose films</vt:lpstr>
      <vt:lpstr>Example: Glass</vt:lpstr>
      <vt:lpstr>Example: Modified atmosphere packaging</vt:lpstr>
      <vt:lpstr>Quiz- Kahoot</vt:lpstr>
      <vt:lpstr>Food packaging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Glenn Carter</dc:creator>
  <cp:lastModifiedBy>Alex White</cp:lastModifiedBy>
  <cp:revision>41</cp:revision>
  <cp:lastPrinted>2019-07-24T15:22:32Z</cp:lastPrinted>
  <dcterms:created xsi:type="dcterms:W3CDTF">2018-10-10T09:22:08Z</dcterms:created>
  <dcterms:modified xsi:type="dcterms:W3CDTF">2024-02-15T10:26:34Z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0x010100BD5B78CA333243439763E4169A5FEB7F</vt:lpwstr>
  </property>
</Properties>
</file>