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32"/>
  </p:notesMasterIdLst>
  <p:sldIdLst>
    <p:sldId id="256" r:id="rId5"/>
    <p:sldId id="276" r:id="rId6"/>
    <p:sldId id="262" r:id="rId7"/>
    <p:sldId id="275"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80" r:id="rId22"/>
    <p:sldId id="286" r:id="rId23"/>
    <p:sldId id="274" r:id="rId24"/>
    <p:sldId id="285" r:id="rId25"/>
    <p:sldId id="282" r:id="rId26"/>
    <p:sldId id="283" r:id="rId27"/>
    <p:sldId id="284" r:id="rId28"/>
    <p:sldId id="287" r:id="rId29"/>
    <p:sldId id="288"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B96B8-74CC-4A15-9A09-9E1C437AFB85}" v="27" dt="2024-02-15T12:21:09.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79" d="100"/>
          <a:sy n="79" d="100"/>
        </p:scale>
        <p:origin x="8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43B79BA6-9F94-46DF-BA45-C9825545DAF5}"/>
    <pc:docChg chg="modSld modMainMaster">
      <pc:chgData name="Alexander White" userId="3da70261-e0e7-408d-aace-eb577feade9e" providerId="ADAL" clId="{43B79BA6-9F94-46DF-BA45-C9825545DAF5}" dt="2024-02-05T09:44:39.304" v="5" actId="1076"/>
      <pc:docMkLst>
        <pc:docMk/>
      </pc:docMkLst>
      <pc:sldChg chg="addSp modSp mod">
        <pc:chgData name="Alexander White" userId="3da70261-e0e7-408d-aace-eb577feade9e" providerId="ADAL" clId="{43B79BA6-9F94-46DF-BA45-C9825545DAF5}" dt="2024-02-05T09:44:39.304" v="5" actId="1076"/>
        <pc:sldMkLst>
          <pc:docMk/>
          <pc:sldMk cId="1219004254" sldId="261"/>
        </pc:sldMkLst>
        <pc:spChg chg="add mod">
          <ac:chgData name="Alexander White" userId="3da70261-e0e7-408d-aace-eb577feade9e" providerId="ADAL" clId="{43B79BA6-9F94-46DF-BA45-C9825545DAF5}" dt="2024-02-05T09:44:39.304" v="5" actId="1076"/>
          <ac:spMkLst>
            <pc:docMk/>
            <pc:sldMk cId="1219004254" sldId="261"/>
            <ac:spMk id="4" creationId="{D4F1BF00-6399-DB53-B55B-06CC8B4FD319}"/>
          </ac:spMkLst>
        </pc:spChg>
      </pc:sldChg>
      <pc:sldMasterChg chg="modSp mod">
        <pc:chgData name="Alexander White" userId="3da70261-e0e7-408d-aace-eb577feade9e" providerId="ADAL" clId="{43B79BA6-9F94-46DF-BA45-C9825545DAF5}" dt="2024-02-05T09:28:07.261" v="0"/>
        <pc:sldMasterMkLst>
          <pc:docMk/>
          <pc:sldMasterMk cId="1328885048" sldId="2147483648"/>
        </pc:sldMasterMkLst>
        <pc:spChg chg="mod">
          <ac:chgData name="Alexander White" userId="3da70261-e0e7-408d-aace-eb577feade9e" providerId="ADAL" clId="{43B79BA6-9F94-46DF-BA45-C9825545DAF5}" dt="2024-02-05T09:28:07.261" v="0"/>
          <ac:spMkLst>
            <pc:docMk/>
            <pc:sldMasterMk cId="1328885048" sldId="2147483648"/>
            <ac:spMk id="9" creationId="{00000000-0000-0000-0000-000000000000}"/>
          </ac:spMkLst>
        </pc:spChg>
      </pc:sldMasterChg>
      <pc:sldMasterChg chg="modSp mod">
        <pc:chgData name="Alexander White" userId="3da70261-e0e7-408d-aace-eb577feade9e" providerId="ADAL" clId="{43B79BA6-9F94-46DF-BA45-C9825545DAF5}" dt="2024-02-05T09:28:12.182" v="1"/>
        <pc:sldMasterMkLst>
          <pc:docMk/>
          <pc:sldMasterMk cId="1498317190" sldId="2147483650"/>
        </pc:sldMasterMkLst>
        <pc:spChg chg="mod">
          <ac:chgData name="Alexander White" userId="3da70261-e0e7-408d-aace-eb577feade9e" providerId="ADAL" clId="{43B79BA6-9F94-46DF-BA45-C9825545DAF5}" dt="2024-02-05T09:28:12.182" v="1"/>
          <ac:spMkLst>
            <pc:docMk/>
            <pc:sldMasterMk cId="1498317190" sldId="2147483650"/>
            <ac:spMk id="9" creationId="{00000000-0000-0000-0000-000000000000}"/>
          </ac:spMkLst>
        </pc:spChg>
      </pc:sldMasterChg>
      <pc:sldMasterChg chg="modSp mod">
        <pc:chgData name="Alexander White" userId="3da70261-e0e7-408d-aace-eb577feade9e" providerId="ADAL" clId="{43B79BA6-9F94-46DF-BA45-C9825545DAF5}" dt="2024-02-05T09:28:16.690" v="2"/>
        <pc:sldMasterMkLst>
          <pc:docMk/>
          <pc:sldMasterMk cId="1822393236" sldId="2147483652"/>
        </pc:sldMasterMkLst>
        <pc:spChg chg="mod">
          <ac:chgData name="Alexander White" userId="3da70261-e0e7-408d-aace-eb577feade9e" providerId="ADAL" clId="{43B79BA6-9F94-46DF-BA45-C9825545DAF5}" dt="2024-02-05T09:28:16.690" v="2"/>
          <ac:spMkLst>
            <pc:docMk/>
            <pc:sldMasterMk cId="1822393236" sldId="2147483652"/>
            <ac:spMk id="9" creationId="{00000000-0000-0000-0000-000000000000}"/>
          </ac:spMkLst>
        </pc:spChg>
      </pc:sldMasterChg>
      <pc:sldMasterChg chg="modSp mod">
        <pc:chgData name="Alexander White" userId="3da70261-e0e7-408d-aace-eb577feade9e" providerId="ADAL" clId="{43B79BA6-9F94-46DF-BA45-C9825545DAF5}" dt="2024-02-05T09:28:21.093" v="3"/>
        <pc:sldMasterMkLst>
          <pc:docMk/>
          <pc:sldMasterMk cId="1788143608" sldId="2147483656"/>
        </pc:sldMasterMkLst>
        <pc:spChg chg="mod">
          <ac:chgData name="Alexander White" userId="3da70261-e0e7-408d-aace-eb577feade9e" providerId="ADAL" clId="{43B79BA6-9F94-46DF-BA45-C9825545DAF5}" dt="2024-02-05T09:28:21.093" v="3"/>
          <ac:spMkLst>
            <pc:docMk/>
            <pc:sldMasterMk cId="1788143608" sldId="2147483656"/>
            <ac:spMk id="8" creationId="{00000000-0000-0000-0000-000000000000}"/>
          </ac:spMkLst>
        </pc:spChg>
      </pc:sldMasterChg>
    </pc:docChg>
  </pc:docChgLst>
  <pc:docChgLst>
    <pc:chgData name="Alex White" userId="57e9160509e0eb1c" providerId="LiveId" clId="{00AB96B8-74CC-4A15-9A09-9E1C437AFB85}"/>
    <pc:docChg chg="undo custSel addSld delSld modSld">
      <pc:chgData name="Alex White" userId="57e9160509e0eb1c" providerId="LiveId" clId="{00AB96B8-74CC-4A15-9A09-9E1C437AFB85}" dt="2024-02-15T12:21:09.591" v="510"/>
      <pc:docMkLst>
        <pc:docMk/>
      </pc:docMkLst>
      <pc:sldChg chg="modSp mod">
        <pc:chgData name="Alex White" userId="57e9160509e0eb1c" providerId="LiveId" clId="{00AB96B8-74CC-4A15-9A09-9E1C437AFB85}" dt="2024-02-15T12:17:10.141" v="477" actId="33524"/>
        <pc:sldMkLst>
          <pc:docMk/>
          <pc:sldMk cId="3227605947" sldId="262"/>
        </pc:sldMkLst>
        <pc:spChg chg="mod">
          <ac:chgData name="Alex White" userId="57e9160509e0eb1c" providerId="LiveId" clId="{00AB96B8-74CC-4A15-9A09-9E1C437AFB85}" dt="2024-02-15T12:17:10.141" v="477" actId="33524"/>
          <ac:spMkLst>
            <pc:docMk/>
            <pc:sldMk cId="3227605947" sldId="262"/>
            <ac:spMk id="3" creationId="{00000000-0000-0000-0000-000000000000}"/>
          </ac:spMkLst>
        </pc:spChg>
      </pc:sldChg>
      <pc:sldChg chg="modSp add mod">
        <pc:chgData name="Alex White" userId="57e9160509e0eb1c" providerId="LiveId" clId="{00AB96B8-74CC-4A15-9A09-9E1C437AFB85}" dt="2024-02-15T12:16:40.458" v="476" actId="20577"/>
        <pc:sldMkLst>
          <pc:docMk/>
          <pc:sldMk cId="56476533" sldId="274"/>
        </pc:sldMkLst>
        <pc:spChg chg="mod">
          <ac:chgData name="Alex White" userId="57e9160509e0eb1c" providerId="LiveId" clId="{00AB96B8-74CC-4A15-9A09-9E1C437AFB85}" dt="2024-02-15T12:16:40.458" v="476" actId="20577"/>
          <ac:spMkLst>
            <pc:docMk/>
            <pc:sldMk cId="56476533" sldId="274"/>
            <ac:spMk id="16" creationId="{D8716314-A61B-EB7A-AE84-41D9E3CBD150}"/>
          </ac:spMkLst>
        </pc:spChg>
      </pc:sldChg>
      <pc:sldChg chg="modSp del mod">
        <pc:chgData name="Alex White" userId="57e9160509e0eb1c" providerId="LiveId" clId="{00AB96B8-74CC-4A15-9A09-9E1C437AFB85}" dt="2024-02-15T12:14:10.018" v="174" actId="2696"/>
        <pc:sldMkLst>
          <pc:docMk/>
          <pc:sldMk cId="1469044610" sldId="274"/>
        </pc:sldMkLst>
        <pc:spChg chg="mod">
          <ac:chgData name="Alex White" userId="57e9160509e0eb1c" providerId="LiveId" clId="{00AB96B8-74CC-4A15-9A09-9E1C437AFB85}" dt="2024-02-15T12:04:19.473" v="0" actId="1076"/>
          <ac:spMkLst>
            <pc:docMk/>
            <pc:sldMk cId="1469044610" sldId="274"/>
            <ac:spMk id="3" creationId="{00000000-0000-0000-0000-000000000000}"/>
          </ac:spMkLst>
        </pc:spChg>
        <pc:picChg chg="mod">
          <ac:chgData name="Alex White" userId="57e9160509e0eb1c" providerId="LiveId" clId="{00AB96B8-74CC-4A15-9A09-9E1C437AFB85}" dt="2024-02-15T12:09:35.179" v="157" actId="1076"/>
          <ac:picMkLst>
            <pc:docMk/>
            <pc:sldMk cId="1469044610" sldId="274"/>
            <ac:picMk id="3074" creationId="{00000000-0000-0000-0000-000000000000}"/>
          </ac:picMkLst>
        </pc:picChg>
      </pc:sldChg>
      <pc:sldChg chg="modSp mod">
        <pc:chgData name="Alex White" userId="57e9160509e0eb1c" providerId="LiveId" clId="{00AB96B8-74CC-4A15-9A09-9E1C437AFB85}" dt="2024-02-15T12:17:33.344" v="481" actId="1076"/>
        <pc:sldMkLst>
          <pc:docMk/>
          <pc:sldMk cId="2390438356" sldId="275"/>
        </pc:sldMkLst>
        <pc:spChg chg="mod">
          <ac:chgData name="Alex White" userId="57e9160509e0eb1c" providerId="LiveId" clId="{00AB96B8-74CC-4A15-9A09-9E1C437AFB85}" dt="2024-02-15T12:17:31.280" v="480" actId="14100"/>
          <ac:spMkLst>
            <pc:docMk/>
            <pc:sldMk cId="2390438356" sldId="275"/>
            <ac:spMk id="3" creationId="{00000000-0000-0000-0000-000000000000}"/>
          </ac:spMkLst>
        </pc:spChg>
        <pc:spChg chg="mod">
          <ac:chgData name="Alex White" userId="57e9160509e0eb1c" providerId="LiveId" clId="{00AB96B8-74CC-4A15-9A09-9E1C437AFB85}" dt="2024-02-15T12:17:27.290" v="479" actId="403"/>
          <ac:spMkLst>
            <pc:docMk/>
            <pc:sldMk cId="2390438356" sldId="275"/>
            <ac:spMk id="4" creationId="{00000000-0000-0000-0000-000000000000}"/>
          </ac:spMkLst>
        </pc:spChg>
        <pc:picChg chg="mod">
          <ac:chgData name="Alex White" userId="57e9160509e0eb1c" providerId="LiveId" clId="{00AB96B8-74CC-4A15-9A09-9E1C437AFB85}" dt="2024-02-15T12:17:33.344" v="481" actId="1076"/>
          <ac:picMkLst>
            <pc:docMk/>
            <pc:sldMk cId="2390438356" sldId="275"/>
            <ac:picMk id="2050" creationId="{00000000-0000-0000-0000-000000000000}"/>
          </ac:picMkLst>
        </pc:picChg>
      </pc:sldChg>
      <pc:sldChg chg="modSp mod">
        <pc:chgData name="Alex White" userId="57e9160509e0eb1c" providerId="LiveId" clId="{00AB96B8-74CC-4A15-9A09-9E1C437AFB85}" dt="2024-02-15T12:17:39.950" v="482" actId="33524"/>
        <pc:sldMkLst>
          <pc:docMk/>
          <pc:sldMk cId="1055841708" sldId="276"/>
        </pc:sldMkLst>
        <pc:spChg chg="mod">
          <ac:chgData name="Alex White" userId="57e9160509e0eb1c" providerId="LiveId" clId="{00AB96B8-74CC-4A15-9A09-9E1C437AFB85}" dt="2024-02-15T12:17:39.950" v="482" actId="33524"/>
          <ac:spMkLst>
            <pc:docMk/>
            <pc:sldMk cId="1055841708" sldId="276"/>
            <ac:spMk id="3" creationId="{00000000-0000-0000-0000-000000000000}"/>
          </ac:spMkLst>
        </pc:spChg>
      </pc:sldChg>
      <pc:sldChg chg="del">
        <pc:chgData name="Alex White" userId="57e9160509e0eb1c" providerId="LiveId" clId="{00AB96B8-74CC-4A15-9A09-9E1C437AFB85}" dt="2024-02-15T12:14:10.018" v="174" actId="2696"/>
        <pc:sldMkLst>
          <pc:docMk/>
          <pc:sldMk cId="3236964857" sldId="282"/>
        </pc:sldMkLst>
      </pc:sldChg>
      <pc:sldChg chg="add">
        <pc:chgData name="Alex White" userId="57e9160509e0eb1c" providerId="LiveId" clId="{00AB96B8-74CC-4A15-9A09-9E1C437AFB85}" dt="2024-02-15T12:14:13.543" v="175"/>
        <pc:sldMkLst>
          <pc:docMk/>
          <pc:sldMk cId="4053046157" sldId="282"/>
        </pc:sldMkLst>
      </pc:sldChg>
      <pc:sldChg chg="addSp delSp modSp add mod">
        <pc:chgData name="Alex White" userId="57e9160509e0eb1c" providerId="LiveId" clId="{00AB96B8-74CC-4A15-9A09-9E1C437AFB85}" dt="2024-02-15T12:13:52.503" v="173"/>
        <pc:sldMkLst>
          <pc:docMk/>
          <pc:sldMk cId="3806561370" sldId="283"/>
        </pc:sldMkLst>
        <pc:spChg chg="mod">
          <ac:chgData name="Alex White" userId="57e9160509e0eb1c" providerId="LiveId" clId="{00AB96B8-74CC-4A15-9A09-9E1C437AFB85}" dt="2024-02-15T12:05:53.308" v="2"/>
          <ac:spMkLst>
            <pc:docMk/>
            <pc:sldMk cId="3806561370" sldId="283"/>
            <ac:spMk id="2" creationId="{879CCDFD-480B-499C-050E-870720F3FE24}"/>
          </ac:spMkLst>
        </pc:spChg>
        <pc:spChg chg="mod">
          <ac:chgData name="Alex White" userId="57e9160509e0eb1c" providerId="LiveId" clId="{00AB96B8-74CC-4A15-9A09-9E1C437AFB85}" dt="2024-02-15T12:07:27.384" v="131" actId="20577"/>
          <ac:spMkLst>
            <pc:docMk/>
            <pc:sldMk cId="3806561370" sldId="283"/>
            <ac:spMk id="3" creationId="{C4A045E0-69EF-A921-9C22-3EB38298D623}"/>
          </ac:spMkLst>
        </pc:spChg>
        <pc:spChg chg="add mod">
          <ac:chgData name="Alex White" userId="57e9160509e0eb1c" providerId="LiveId" clId="{00AB96B8-74CC-4A15-9A09-9E1C437AFB85}" dt="2024-02-15T12:08:15.184" v="152" actId="1076"/>
          <ac:spMkLst>
            <pc:docMk/>
            <pc:sldMk cId="3806561370" sldId="283"/>
            <ac:spMk id="5" creationId="{C1DD01F2-6ED7-80F1-993B-F4231D252E01}"/>
          </ac:spMkLst>
        </pc:spChg>
        <pc:picChg chg="del">
          <ac:chgData name="Alex White" userId="57e9160509e0eb1c" providerId="LiveId" clId="{00AB96B8-74CC-4A15-9A09-9E1C437AFB85}" dt="2024-02-15T12:07:45.218" v="139" actId="478"/>
          <ac:picMkLst>
            <pc:docMk/>
            <pc:sldMk cId="3806561370" sldId="283"/>
            <ac:picMk id="4" creationId="{9F9B5468-7CF7-C26F-2055-52E2CE672C19}"/>
          </ac:picMkLst>
        </pc:picChg>
        <pc:picChg chg="add mod">
          <ac:chgData name="Alex White" userId="57e9160509e0eb1c" providerId="LiveId" clId="{00AB96B8-74CC-4A15-9A09-9E1C437AFB85}" dt="2024-02-15T12:13:52.503" v="173"/>
          <ac:picMkLst>
            <pc:docMk/>
            <pc:sldMk cId="3806561370" sldId="283"/>
            <ac:picMk id="6" creationId="{209FCF74-D56B-B762-AD14-633EEA2B1AC4}"/>
          </ac:picMkLst>
        </pc:picChg>
      </pc:sldChg>
      <pc:sldChg chg="addSp delSp modSp add mod">
        <pc:chgData name="Alex White" userId="57e9160509e0eb1c" providerId="LiveId" clId="{00AB96B8-74CC-4A15-9A09-9E1C437AFB85}" dt="2024-02-15T12:08:45.689" v="156" actId="1076"/>
        <pc:sldMkLst>
          <pc:docMk/>
          <pc:sldMk cId="3504590644" sldId="284"/>
        </pc:sldMkLst>
        <pc:spChg chg="mod">
          <ac:chgData name="Alex White" userId="57e9160509e0eb1c" providerId="LiveId" clId="{00AB96B8-74CC-4A15-9A09-9E1C437AFB85}" dt="2024-02-15T12:07:37.828" v="137" actId="20577"/>
          <ac:spMkLst>
            <pc:docMk/>
            <pc:sldMk cId="3504590644" sldId="284"/>
            <ac:spMk id="3" creationId="{60C29502-C50B-9D6C-37AB-14E040184DE5}"/>
          </ac:spMkLst>
        </pc:spChg>
        <pc:spChg chg="add mod">
          <ac:chgData name="Alex White" userId="57e9160509e0eb1c" providerId="LiveId" clId="{00AB96B8-74CC-4A15-9A09-9E1C437AFB85}" dt="2024-02-15T12:08:17.726" v="153"/>
          <ac:spMkLst>
            <pc:docMk/>
            <pc:sldMk cId="3504590644" sldId="284"/>
            <ac:spMk id="5" creationId="{89E5B604-5C40-FFF2-134B-495BD4245B41}"/>
          </ac:spMkLst>
        </pc:spChg>
        <pc:picChg chg="del">
          <ac:chgData name="Alex White" userId="57e9160509e0eb1c" providerId="LiveId" clId="{00AB96B8-74CC-4A15-9A09-9E1C437AFB85}" dt="2024-02-15T12:07:41.927" v="138" actId="478"/>
          <ac:picMkLst>
            <pc:docMk/>
            <pc:sldMk cId="3504590644" sldId="284"/>
            <ac:picMk id="4" creationId="{E347407B-2BB4-D634-8E9F-D0A7799B6389}"/>
          </ac:picMkLst>
        </pc:picChg>
        <pc:picChg chg="add mod">
          <ac:chgData name="Alex White" userId="57e9160509e0eb1c" providerId="LiveId" clId="{00AB96B8-74CC-4A15-9A09-9E1C437AFB85}" dt="2024-02-15T12:08:45.689" v="156" actId="1076"/>
          <ac:picMkLst>
            <pc:docMk/>
            <pc:sldMk cId="3504590644" sldId="284"/>
            <ac:picMk id="1026" creationId="{222C6883-59B9-B88C-2159-A65B8E77B0B0}"/>
          </ac:picMkLst>
        </pc:picChg>
      </pc:sldChg>
      <pc:sldChg chg="add">
        <pc:chgData name="Alex White" userId="57e9160509e0eb1c" providerId="LiveId" clId="{00AB96B8-74CC-4A15-9A09-9E1C437AFB85}" dt="2024-02-15T12:14:13.543" v="175"/>
        <pc:sldMkLst>
          <pc:docMk/>
          <pc:sldMk cId="986902203" sldId="285"/>
        </pc:sldMkLst>
      </pc:sldChg>
      <pc:sldChg chg="delSp modSp add del mod modAnim">
        <pc:chgData name="Alex White" userId="57e9160509e0eb1c" providerId="LiveId" clId="{00AB96B8-74CC-4A15-9A09-9E1C437AFB85}" dt="2024-02-15T12:14:10.018" v="174" actId="2696"/>
        <pc:sldMkLst>
          <pc:docMk/>
          <pc:sldMk cId="1885321322" sldId="285"/>
        </pc:sldMkLst>
        <pc:spChg chg="mod">
          <ac:chgData name="Alex White" userId="57e9160509e0eb1c" providerId="LiveId" clId="{00AB96B8-74CC-4A15-9A09-9E1C437AFB85}" dt="2024-02-15T12:10:35.063" v="159"/>
          <ac:spMkLst>
            <pc:docMk/>
            <pc:sldMk cId="1885321322" sldId="285"/>
            <ac:spMk id="2" creationId="{CA23AE10-5A40-0675-F7C4-C4D027283002}"/>
          </ac:spMkLst>
        </pc:spChg>
        <pc:spChg chg="mod">
          <ac:chgData name="Alex White" userId="57e9160509e0eb1c" providerId="LiveId" clId="{00AB96B8-74CC-4A15-9A09-9E1C437AFB85}" dt="2024-02-15T12:13:26.013" v="172" actId="20577"/>
          <ac:spMkLst>
            <pc:docMk/>
            <pc:sldMk cId="1885321322" sldId="285"/>
            <ac:spMk id="16" creationId="{BB3AA7C8-9EFD-1AC2-50E7-7D5DA8072340}"/>
          </ac:spMkLst>
        </pc:spChg>
        <pc:picChg chg="del">
          <ac:chgData name="Alex White" userId="57e9160509e0eb1c" providerId="LiveId" clId="{00AB96B8-74CC-4A15-9A09-9E1C437AFB85}" dt="2024-02-15T12:10:40.959" v="161" actId="478"/>
          <ac:picMkLst>
            <pc:docMk/>
            <pc:sldMk cId="1885321322" sldId="285"/>
            <ac:picMk id="12" creationId="{4A13790F-52F5-0A72-8F26-FE67D0EE2097}"/>
          </ac:picMkLst>
        </pc:picChg>
        <pc:picChg chg="del">
          <ac:chgData name="Alex White" userId="57e9160509e0eb1c" providerId="LiveId" clId="{00AB96B8-74CC-4A15-9A09-9E1C437AFB85}" dt="2024-02-15T12:10:40.959" v="161" actId="478"/>
          <ac:picMkLst>
            <pc:docMk/>
            <pc:sldMk cId="1885321322" sldId="285"/>
            <ac:picMk id="13" creationId="{0D90FCE6-F47C-4C7F-5895-737FF5B73BB5}"/>
          </ac:picMkLst>
        </pc:picChg>
        <pc:picChg chg="del">
          <ac:chgData name="Alex White" userId="57e9160509e0eb1c" providerId="LiveId" clId="{00AB96B8-74CC-4A15-9A09-9E1C437AFB85}" dt="2024-02-15T12:10:40.959" v="161" actId="478"/>
          <ac:picMkLst>
            <pc:docMk/>
            <pc:sldMk cId="1885321322" sldId="285"/>
            <ac:picMk id="14" creationId="{8D703D2A-4763-32C8-A535-484BA6B71159}"/>
          </ac:picMkLst>
        </pc:picChg>
        <pc:picChg chg="del">
          <ac:chgData name="Alex White" userId="57e9160509e0eb1c" providerId="LiveId" clId="{00AB96B8-74CC-4A15-9A09-9E1C437AFB85}" dt="2024-02-15T12:10:40.959" v="161" actId="478"/>
          <ac:picMkLst>
            <pc:docMk/>
            <pc:sldMk cId="1885321322" sldId="285"/>
            <ac:picMk id="15" creationId="{E52A2FF0-AFF6-1D60-DE68-802FF9545931}"/>
          </ac:picMkLst>
        </pc:picChg>
        <pc:picChg chg="del">
          <ac:chgData name="Alex White" userId="57e9160509e0eb1c" providerId="LiveId" clId="{00AB96B8-74CC-4A15-9A09-9E1C437AFB85}" dt="2024-02-15T12:10:36.847" v="160" actId="478"/>
          <ac:picMkLst>
            <pc:docMk/>
            <pc:sldMk cId="1885321322" sldId="285"/>
            <ac:picMk id="3074" creationId="{F4BE4A05-FA31-5C28-2E35-A5E73553A276}"/>
          </ac:picMkLst>
        </pc:picChg>
        <pc:picChg chg="del">
          <ac:chgData name="Alex White" userId="57e9160509e0eb1c" providerId="LiveId" clId="{00AB96B8-74CC-4A15-9A09-9E1C437AFB85}" dt="2024-02-15T12:10:40.959" v="161" actId="478"/>
          <ac:picMkLst>
            <pc:docMk/>
            <pc:sldMk cId="1885321322" sldId="285"/>
            <ac:picMk id="3079" creationId="{C5A95852-A230-58C6-7142-E28B33F26888}"/>
          </ac:picMkLst>
        </pc:picChg>
      </pc:sldChg>
      <pc:sldChg chg="addSp delSp modSp add mod modAnim">
        <pc:chgData name="Alex White" userId="57e9160509e0eb1c" providerId="LiveId" clId="{00AB96B8-74CC-4A15-9A09-9E1C437AFB85}" dt="2024-02-15T12:18:46.960" v="509" actId="1076"/>
        <pc:sldMkLst>
          <pc:docMk/>
          <pc:sldMk cId="1273085319" sldId="286"/>
        </pc:sldMkLst>
        <pc:spChg chg="mod">
          <ac:chgData name="Alex White" userId="57e9160509e0eb1c" providerId="LiveId" clId="{00AB96B8-74CC-4A15-9A09-9E1C437AFB85}" dt="2024-02-15T12:16:25.092" v="473" actId="20577"/>
          <ac:spMkLst>
            <pc:docMk/>
            <pc:sldMk cId="1273085319" sldId="286"/>
            <ac:spMk id="2" creationId="{97A409B3-B487-65A9-8C8D-B5E06CC8506D}"/>
          </ac:spMkLst>
        </pc:spChg>
        <pc:spChg chg="del">
          <ac:chgData name="Alex White" userId="57e9160509e0eb1c" providerId="LiveId" clId="{00AB96B8-74CC-4A15-9A09-9E1C437AFB85}" dt="2024-02-15T12:16:07.038" v="450" actId="478"/>
          <ac:spMkLst>
            <pc:docMk/>
            <pc:sldMk cId="1273085319" sldId="286"/>
            <ac:spMk id="3" creationId="{82AC327D-562E-F14E-8E2F-AFE14538117E}"/>
          </ac:spMkLst>
        </pc:spChg>
        <pc:spChg chg="mod">
          <ac:chgData name="Alex White" userId="57e9160509e0eb1c" providerId="LiveId" clId="{00AB96B8-74CC-4A15-9A09-9E1C437AFB85}" dt="2024-02-15T12:18:45.992" v="508" actId="14100"/>
          <ac:spMkLst>
            <pc:docMk/>
            <pc:sldMk cId="1273085319" sldId="286"/>
            <ac:spMk id="16" creationId="{BE0C2B74-34BE-2204-44A9-00C60254B430}"/>
          </ac:spMkLst>
        </pc:spChg>
        <pc:picChg chg="del">
          <ac:chgData name="Alex White" userId="57e9160509e0eb1c" providerId="LiveId" clId="{00AB96B8-74CC-4A15-9A09-9E1C437AFB85}" dt="2024-02-15T12:16:14.160" v="453" actId="478"/>
          <ac:picMkLst>
            <pc:docMk/>
            <pc:sldMk cId="1273085319" sldId="286"/>
            <ac:picMk id="12" creationId="{91B0BE77-90C9-14D3-7CF2-D0DE404F6216}"/>
          </ac:picMkLst>
        </pc:picChg>
        <pc:picChg chg="del">
          <ac:chgData name="Alex White" userId="57e9160509e0eb1c" providerId="LiveId" clId="{00AB96B8-74CC-4A15-9A09-9E1C437AFB85}" dt="2024-02-15T12:16:14.160" v="453" actId="478"/>
          <ac:picMkLst>
            <pc:docMk/>
            <pc:sldMk cId="1273085319" sldId="286"/>
            <ac:picMk id="13" creationId="{27282613-B664-16BC-DF05-7FA30D0D6EA0}"/>
          </ac:picMkLst>
        </pc:picChg>
        <pc:picChg chg="del">
          <ac:chgData name="Alex White" userId="57e9160509e0eb1c" providerId="LiveId" clId="{00AB96B8-74CC-4A15-9A09-9E1C437AFB85}" dt="2024-02-15T12:16:14.160" v="453" actId="478"/>
          <ac:picMkLst>
            <pc:docMk/>
            <pc:sldMk cId="1273085319" sldId="286"/>
            <ac:picMk id="14" creationId="{6050A949-7635-5500-5AEF-016E9765BA61}"/>
          </ac:picMkLst>
        </pc:picChg>
        <pc:picChg chg="del">
          <ac:chgData name="Alex White" userId="57e9160509e0eb1c" providerId="LiveId" clId="{00AB96B8-74CC-4A15-9A09-9E1C437AFB85}" dt="2024-02-15T12:16:14.160" v="453" actId="478"/>
          <ac:picMkLst>
            <pc:docMk/>
            <pc:sldMk cId="1273085319" sldId="286"/>
            <ac:picMk id="15" creationId="{BAD26E4E-2B9B-7D37-E9C5-4A14D141D8AF}"/>
          </ac:picMkLst>
        </pc:picChg>
        <pc:picChg chg="add mod">
          <ac:chgData name="Alex White" userId="57e9160509e0eb1c" providerId="LiveId" clId="{00AB96B8-74CC-4A15-9A09-9E1C437AFB85}" dt="2024-02-15T12:18:46.960" v="509" actId="1076"/>
          <ac:picMkLst>
            <pc:docMk/>
            <pc:sldMk cId="1273085319" sldId="286"/>
            <ac:picMk id="2050" creationId="{86D3FE6A-E727-F7F0-111F-CE853CD84637}"/>
          </ac:picMkLst>
        </pc:picChg>
        <pc:picChg chg="del">
          <ac:chgData name="Alex White" userId="57e9160509e0eb1c" providerId="LiveId" clId="{00AB96B8-74CC-4A15-9A09-9E1C437AFB85}" dt="2024-02-15T12:16:07.038" v="450" actId="478"/>
          <ac:picMkLst>
            <pc:docMk/>
            <pc:sldMk cId="1273085319" sldId="286"/>
            <ac:picMk id="3074" creationId="{0F6725E3-7EDA-41E6-A8F3-4B87A91906C7}"/>
          </ac:picMkLst>
        </pc:picChg>
        <pc:picChg chg="del">
          <ac:chgData name="Alex White" userId="57e9160509e0eb1c" providerId="LiveId" clId="{00AB96B8-74CC-4A15-9A09-9E1C437AFB85}" dt="2024-02-15T12:16:14.160" v="453" actId="478"/>
          <ac:picMkLst>
            <pc:docMk/>
            <pc:sldMk cId="1273085319" sldId="286"/>
            <ac:picMk id="3079" creationId="{CDCD87FC-5BB5-0236-4159-FD69A223C5B2}"/>
          </ac:picMkLst>
        </pc:picChg>
      </pc:sldChg>
      <pc:sldChg chg="add">
        <pc:chgData name="Alex White" userId="57e9160509e0eb1c" providerId="LiveId" clId="{00AB96B8-74CC-4A15-9A09-9E1C437AFB85}" dt="2024-02-15T12:21:09.591" v="510"/>
        <pc:sldMkLst>
          <pc:docMk/>
          <pc:sldMk cId="3069697292" sldId="287"/>
        </pc:sldMkLst>
      </pc:sldChg>
      <pc:sldChg chg="add">
        <pc:chgData name="Alex White" userId="57e9160509e0eb1c" providerId="LiveId" clId="{00AB96B8-74CC-4A15-9A09-9E1C437AFB85}" dt="2024-02-15T12:21:09.591" v="510"/>
        <pc:sldMkLst>
          <pc:docMk/>
          <pc:sldMk cId="99837223"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0ECC7-60B0-4DDB-8A5A-9C7CCFA8A1E4}" type="datetimeFigureOut">
              <a:rPr lang="en-GB" smtClean="0"/>
              <a:t>15/02/2024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1A87E-063B-434F-86CB-F840FA8137BC}" type="slidenum">
              <a:rPr lang="en-GB" smtClean="0"/>
              <a:t>‹#›</a:t>
            </a:fld>
            <a:endParaRPr lang="en-GB"/>
          </a:p>
        </p:txBody>
      </p:sp>
    </p:spTree>
    <p:extLst>
      <p:ext uri="{BB962C8B-B14F-4D97-AF65-F5344CB8AC3E}">
        <p14:creationId xmlns:p14="http://schemas.microsoft.com/office/powerpoint/2010/main" val="223019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16C1-6F9C-6028-D8D9-120B06516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52495-D533-E1B2-B81A-22BE43F3D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EEA43-21BA-57C8-5347-98331E90239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81A4B2-393B-48A7-19EF-5C4478B680ED}"/>
              </a:ext>
            </a:extLst>
          </p:cNvPr>
          <p:cNvSpPr>
            <a:spLocks noGrp="1"/>
          </p:cNvSpPr>
          <p:nvPr>
            <p:ph type="sldNum" sz="quarter" idx="10"/>
          </p:nvPr>
        </p:nvSpPr>
        <p:spPr/>
        <p:txBody>
          <a:bodyPr/>
          <a:lstStyle/>
          <a:p>
            <a:fld id="{0E3CF957-BDFF-47E8-9214-FEEF451BFF3C}" type="slidenum">
              <a:rPr lang="en-GB" smtClean="0"/>
              <a:t>19</a:t>
            </a:fld>
            <a:endParaRPr lang="en-GB"/>
          </a:p>
        </p:txBody>
      </p:sp>
    </p:spTree>
    <p:extLst>
      <p:ext uri="{BB962C8B-B14F-4D97-AF65-F5344CB8AC3E}">
        <p14:creationId xmlns:p14="http://schemas.microsoft.com/office/powerpoint/2010/main" val="419808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ECA64-EF58-55B1-DECB-ACBA57BF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C4EC2-D03A-97BB-007A-E0C480C60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6A9AC-0843-F872-5749-3A04D302C9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3DB0B7-0469-0604-34AA-5E1E202DF9A4}"/>
              </a:ext>
            </a:extLst>
          </p:cNvPr>
          <p:cNvSpPr>
            <a:spLocks noGrp="1"/>
          </p:cNvSpPr>
          <p:nvPr>
            <p:ph type="sldNum" sz="quarter" idx="10"/>
          </p:nvPr>
        </p:nvSpPr>
        <p:spPr/>
        <p:txBody>
          <a:bodyPr/>
          <a:lstStyle/>
          <a:p>
            <a:fld id="{0E3CF957-BDFF-47E8-9214-FEEF451BFF3C}" type="slidenum">
              <a:rPr lang="en-GB" smtClean="0"/>
              <a:t>20</a:t>
            </a:fld>
            <a:endParaRPr lang="en-GB"/>
          </a:p>
        </p:txBody>
      </p:sp>
    </p:spTree>
    <p:extLst>
      <p:ext uri="{BB962C8B-B14F-4D97-AF65-F5344CB8AC3E}">
        <p14:creationId xmlns:p14="http://schemas.microsoft.com/office/powerpoint/2010/main" val="403942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EBC6-04E3-A10B-290C-03D0694AE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243FE-AC89-5F6A-1367-AECA1C2EE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4631C-AC2A-5B54-695B-593979BB69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C5E28-1427-D7C1-3DAF-8F839CC9D0A8}"/>
              </a:ext>
            </a:extLst>
          </p:cNvPr>
          <p:cNvSpPr>
            <a:spLocks noGrp="1"/>
          </p:cNvSpPr>
          <p:nvPr>
            <p:ph type="sldNum" sz="quarter" idx="10"/>
          </p:nvPr>
        </p:nvSpPr>
        <p:spPr/>
        <p:txBody>
          <a:bodyPr/>
          <a:lstStyle/>
          <a:p>
            <a:fld id="{0E3CF957-BDFF-47E8-9214-FEEF451BFF3C}" type="slidenum">
              <a:rPr lang="en-GB" smtClean="0"/>
              <a:t>21</a:t>
            </a:fld>
            <a:endParaRPr lang="en-GB"/>
          </a:p>
        </p:txBody>
      </p:sp>
    </p:spTree>
    <p:extLst>
      <p:ext uri="{BB962C8B-B14F-4D97-AF65-F5344CB8AC3E}">
        <p14:creationId xmlns:p14="http://schemas.microsoft.com/office/powerpoint/2010/main" val="206573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gov.uk/government/publications/sugar-reduction-achieving-the-20"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sugar-reduction-achieving-the-2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bit.ly/2FXzge9"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v.uk/government/publications/introduction-of-plastic-packaging-tax-from-april-2022/introduction-of-plastic-packaging-tax-2021"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v.uk/government/publications/introduction-of-plastic-packaging-tax-from-april-2022/introduction-of-plastic-packaging-tax-202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ood.gov.uk/research/emerging-challenges-and-opportunities/emerging-technologies-that-will-impact-on-the-uk-food-syste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food.gov.uk/research/emerging-challenges-and-opportunities/emerging-technologies-that-will-impact-on-the-uk-food-syste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ons.gov.uk/economy/inflationandpriceindices/articles/theimpactofshrinkflationoncpihuk/howmanyofourproductsaregettingsmalle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file:///C:\Users\fmeek\Downloads\BDO-Food-and-Drink-Report-2018.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New product design and development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manufacturers get ideas for new products?</a:t>
            </a:r>
            <a:endParaRPr lang="en-US" dirty="0"/>
          </a:p>
        </p:txBody>
      </p:sp>
      <p:sp>
        <p:nvSpPr>
          <p:cNvPr id="3" name="Subtitle 2"/>
          <p:cNvSpPr>
            <a:spLocks noGrp="1"/>
          </p:cNvSpPr>
          <p:nvPr>
            <p:ph type="subTitle" idx="1"/>
          </p:nvPr>
        </p:nvSpPr>
        <p:spPr/>
        <p:txBody>
          <a:bodyPr/>
          <a:lstStyle/>
          <a:p>
            <a:pPr marL="0" indent="0">
              <a:buNone/>
            </a:pPr>
            <a:r>
              <a:rPr lang="en-GB" sz="2000" dirty="0"/>
              <a:t>Other methods manufacturers use to get ideas include:</a:t>
            </a:r>
          </a:p>
          <a:p>
            <a:r>
              <a:rPr lang="en-GB" sz="2000" dirty="0"/>
              <a:t>analysing trends in consumer eating and purchasing habits, carrying out market research to identify ‘gaps’ in the market;</a:t>
            </a:r>
          </a:p>
          <a:p>
            <a:r>
              <a:rPr lang="en-GB" sz="2000" dirty="0"/>
              <a:t>designing products targeted at particular groups, e.g. children or vegetarians;</a:t>
            </a:r>
          </a:p>
          <a:p>
            <a:r>
              <a:rPr lang="en-GB" sz="2000" dirty="0"/>
              <a:t>identifying fashions and fads;</a:t>
            </a:r>
          </a:p>
          <a:p>
            <a:r>
              <a:rPr lang="en-GB" sz="2000" dirty="0"/>
              <a:t>using a popular theme, such as a blockbuster film or TV programme;</a:t>
            </a:r>
          </a:p>
          <a:p>
            <a:r>
              <a:rPr lang="en-GB" sz="2000" dirty="0"/>
              <a:t>brainstorming sessions by individuals or teams;</a:t>
            </a:r>
          </a:p>
          <a:p>
            <a:r>
              <a:rPr lang="en-GB" sz="2000" dirty="0"/>
              <a:t>responding to Government initiatives, policy or guidelines, e.g. reducing fat content;</a:t>
            </a:r>
          </a:p>
          <a:p>
            <a:r>
              <a:rPr lang="en-GB" sz="2000" dirty="0"/>
              <a:t>modelling the nutrient content of a food product to meet a specific target, e.g. athletes.</a:t>
            </a:r>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manufacturers get ideas for new products?</a:t>
            </a:r>
            <a:endParaRPr lang="en-US" dirty="0"/>
          </a:p>
        </p:txBody>
      </p:sp>
      <p:sp>
        <p:nvSpPr>
          <p:cNvPr id="3" name="Subtitle 2"/>
          <p:cNvSpPr>
            <a:spLocks noGrp="1"/>
          </p:cNvSpPr>
          <p:nvPr>
            <p:ph type="subTitle" idx="1"/>
          </p:nvPr>
        </p:nvSpPr>
        <p:spPr>
          <a:xfrm>
            <a:off x="1169276" y="2571092"/>
            <a:ext cx="8285620" cy="3600000"/>
          </a:xfrm>
        </p:spPr>
        <p:txBody>
          <a:bodyPr/>
          <a:lstStyle/>
          <a:p>
            <a:pPr marL="0" indent="0">
              <a:buNone/>
            </a:pPr>
            <a:r>
              <a:rPr lang="en-GB" sz="2000" dirty="0"/>
              <a:t>Further methods manufacturers may use include:</a:t>
            </a:r>
          </a:p>
          <a:p>
            <a:r>
              <a:rPr lang="en-GB" sz="2000" dirty="0"/>
              <a:t>exploring the potential of new and unusual ingredients such as those from other countries, novel foods, fat substitutes or synthetic sweeteners;</a:t>
            </a:r>
          </a:p>
          <a:p>
            <a:r>
              <a:rPr lang="en-GB" sz="2000" dirty="0"/>
              <a:t>using new food processing techniques or developments in domestic technology, e.g. frozen meals and microwave ovens;</a:t>
            </a:r>
          </a:p>
          <a:p>
            <a:r>
              <a:rPr lang="en-GB" sz="2000" dirty="0"/>
              <a:t>Eureka!  Every now and then a designer has a bright idea while sitting on a train or in the bath. </a:t>
            </a:r>
          </a:p>
          <a:p>
            <a:endParaRPr lang="en-US" sz="2000" dirty="0"/>
          </a:p>
        </p:txBody>
      </p:sp>
      <p:pic>
        <p:nvPicPr>
          <p:cNvPr id="1026" name="Picture 2" descr="Image result for stevia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153" y="2448390"/>
            <a:ext cx="2407074" cy="2407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47504" y="4764023"/>
            <a:ext cx="2108483"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European Union approved additives from the Stevia </a:t>
            </a:r>
            <a:r>
              <a:rPr lang="en-US" sz="1200" dirty="0" err="1">
                <a:latin typeface="Arial" panose="020B0604020202020204" pitchFamily="34" charset="0"/>
                <a:cs typeface="Arial" panose="020B0604020202020204" pitchFamily="34" charset="0"/>
              </a:rPr>
              <a:t>rebaudiana</a:t>
            </a:r>
            <a:r>
              <a:rPr lang="en-US" sz="1200" dirty="0">
                <a:latin typeface="Arial" panose="020B0604020202020204" pitchFamily="34" charset="0"/>
                <a:cs typeface="Arial" panose="020B0604020202020204" pitchFamily="34" charset="0"/>
              </a:rPr>
              <a:t> plant in 2011, whereas it has been used in Japan as a sweetener for decades.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Considerations for new product design</a:t>
            </a:r>
            <a:endParaRPr lang="en-US" dirty="0"/>
          </a:p>
        </p:txBody>
      </p:sp>
      <p:sp>
        <p:nvSpPr>
          <p:cNvPr id="3" name="Subtitle 2"/>
          <p:cNvSpPr>
            <a:spLocks noGrp="1"/>
          </p:cNvSpPr>
          <p:nvPr>
            <p:ph type="subTitle" idx="1"/>
          </p:nvPr>
        </p:nvSpPr>
        <p:spPr>
          <a:xfrm>
            <a:off x="1169276" y="2571092"/>
            <a:ext cx="6204113" cy="3600000"/>
          </a:xfrm>
        </p:spPr>
        <p:txBody>
          <a:bodyPr/>
          <a:lstStyle/>
          <a:p>
            <a:pPr marL="0" indent="0">
              <a:buNone/>
            </a:pPr>
            <a:r>
              <a:rPr lang="en-GB" sz="2000" dirty="0"/>
              <a:t>There are a number of points that may be considered when the potential for a new product is being explored. </a:t>
            </a:r>
          </a:p>
          <a:p>
            <a:pPr marL="0" indent="0">
              <a:buNone/>
            </a:pPr>
            <a:r>
              <a:rPr lang="en-GB" sz="2000" dirty="0"/>
              <a:t>Key questions to ask include:</a:t>
            </a:r>
          </a:p>
          <a:p>
            <a:r>
              <a:rPr lang="en-GB" sz="2000" dirty="0"/>
              <a:t>is there a need?</a:t>
            </a:r>
          </a:p>
          <a:p>
            <a:r>
              <a:rPr lang="en-GB" sz="2000" dirty="0"/>
              <a:t>is the market ready?</a:t>
            </a:r>
          </a:p>
          <a:p>
            <a:r>
              <a:rPr lang="en-GB" sz="2000" dirty="0"/>
              <a:t>is the market already saturated?</a:t>
            </a:r>
          </a:p>
          <a:p>
            <a:r>
              <a:rPr lang="en-GB" sz="2000" dirty="0"/>
              <a:t>will it sell?</a:t>
            </a:r>
          </a:p>
          <a:p>
            <a:r>
              <a:rPr lang="en-GB" sz="2000" dirty="0"/>
              <a:t>will it be profitable?</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121" y="2351792"/>
            <a:ext cx="2695575" cy="4038600"/>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6" y="2571092"/>
            <a:ext cx="6303866" cy="3600000"/>
          </a:xfrm>
        </p:spPr>
        <p:txBody>
          <a:bodyPr/>
          <a:lstStyle/>
          <a:p>
            <a:pPr marL="0" indent="0">
              <a:buNone/>
            </a:pPr>
            <a:r>
              <a:rPr lang="en-GB" sz="2000" dirty="0"/>
              <a:t>It is important to consider implications for the cost of the finished product (ingredient and processing costs) and whether suitable equipment is available.</a:t>
            </a:r>
          </a:p>
          <a:p>
            <a:r>
              <a:rPr lang="en-GB" sz="2000" dirty="0"/>
              <a:t>Are there suitable ingredients with desirable characteristics?</a:t>
            </a:r>
          </a:p>
          <a:p>
            <a:r>
              <a:rPr lang="en-GB" sz="2000" dirty="0"/>
              <a:t>Is there suitable technology to process the food?</a:t>
            </a:r>
          </a:p>
          <a:p>
            <a:r>
              <a:rPr lang="en-GB" sz="2000" dirty="0"/>
              <a:t>Is it possible to mass produce?</a:t>
            </a:r>
          </a:p>
          <a:p>
            <a:r>
              <a:rPr lang="en-GB" sz="2000" dirty="0"/>
              <a:t>Is there the equipment to make this product on a large scale in the factory or will new equipment be needed?</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955" y="2867197"/>
            <a:ext cx="4128309" cy="2752206"/>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7" y="2571092"/>
            <a:ext cx="6520688" cy="3600000"/>
          </a:xfrm>
        </p:spPr>
        <p:txBody>
          <a:bodyPr/>
          <a:lstStyle/>
          <a:p>
            <a:pPr marL="0" indent="0">
              <a:buNone/>
            </a:pPr>
            <a:r>
              <a:rPr lang="en-GB" sz="2000" dirty="0"/>
              <a:t>Development costs need to be calculated in order to work out trial and purchase prices.</a:t>
            </a:r>
          </a:p>
          <a:p>
            <a:r>
              <a:rPr lang="en-GB" sz="2000" dirty="0"/>
              <a:t>Will the product be successful?</a:t>
            </a:r>
          </a:p>
          <a:p>
            <a:r>
              <a:rPr lang="en-GB" sz="2000" dirty="0"/>
              <a:t>How much will the consumer pay for the product?</a:t>
            </a:r>
          </a:p>
          <a:p>
            <a:r>
              <a:rPr lang="en-GB" sz="2000" dirty="0"/>
              <a:t>What is the overall cost of development?</a:t>
            </a:r>
          </a:p>
          <a:p>
            <a:r>
              <a:rPr lang="en-GB" sz="2000" dirty="0"/>
              <a:t>What are the costs of it’s launch, advertising and distribution?</a:t>
            </a:r>
          </a:p>
          <a:p>
            <a:r>
              <a:rPr lang="en-GB" sz="2000" dirty="0"/>
              <a:t>Consideration of UK legal standards is also necessary.</a:t>
            </a:r>
          </a:p>
          <a:p>
            <a:r>
              <a:rPr lang="en-GB" sz="2000" dirty="0"/>
              <a:t>Does the product meet current UK food legislation standards?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965" y="2970397"/>
            <a:ext cx="4202084" cy="2801389"/>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do some new products fail?</a:t>
            </a:r>
            <a:endParaRPr lang="en-US" dirty="0"/>
          </a:p>
        </p:txBody>
      </p:sp>
      <p:sp>
        <p:nvSpPr>
          <p:cNvPr id="3" name="Subtitle 2"/>
          <p:cNvSpPr>
            <a:spLocks noGrp="1"/>
          </p:cNvSpPr>
          <p:nvPr>
            <p:ph type="subTitle" idx="1"/>
          </p:nvPr>
        </p:nvSpPr>
        <p:spPr>
          <a:xfrm>
            <a:off x="1169276" y="2571092"/>
            <a:ext cx="6386993" cy="3600000"/>
          </a:xfrm>
        </p:spPr>
        <p:txBody>
          <a:bodyPr/>
          <a:lstStyle/>
          <a:p>
            <a:pPr marL="0" indent="0">
              <a:buNone/>
            </a:pPr>
            <a:r>
              <a:rPr lang="en-GB" sz="2000" dirty="0"/>
              <a:t>Reasons for failure may include:</a:t>
            </a:r>
          </a:p>
          <a:p>
            <a:r>
              <a:rPr lang="en-GB" sz="2000" dirty="0"/>
              <a:t>no difference between new and old product (50% failure);</a:t>
            </a:r>
          </a:p>
          <a:p>
            <a:r>
              <a:rPr lang="en-GB" sz="2000" dirty="0"/>
              <a:t>tough competition;</a:t>
            </a:r>
          </a:p>
          <a:p>
            <a:r>
              <a:rPr lang="en-GB" sz="2000" dirty="0"/>
              <a:t>unsatisfactory distribution (very popular);</a:t>
            </a:r>
          </a:p>
          <a:p>
            <a:r>
              <a:rPr lang="en-GB" sz="2000" dirty="0"/>
              <a:t>rising cost of ingredients, production and packaging;</a:t>
            </a:r>
          </a:p>
          <a:p>
            <a:r>
              <a:rPr lang="en-GB" sz="2000" dirty="0"/>
              <a:t>low profits;</a:t>
            </a:r>
          </a:p>
          <a:p>
            <a:r>
              <a:rPr lang="en-GB" sz="2000" dirty="0"/>
              <a:t>ineffective advertising.</a:t>
            </a:r>
          </a:p>
          <a:p>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794"/>
          <a:stretch/>
        </p:blipFill>
        <p:spPr>
          <a:xfrm>
            <a:off x="7847214" y="2648572"/>
            <a:ext cx="3973484" cy="3672967"/>
          </a:xfrm>
          <a:prstGeom prst="rect">
            <a:avLst/>
          </a:prstGeom>
        </p:spPr>
      </p:pic>
    </p:spTree>
    <p:extLst>
      <p:ext uri="{BB962C8B-B14F-4D97-AF65-F5344CB8AC3E}">
        <p14:creationId xmlns:p14="http://schemas.microsoft.com/office/powerpoint/2010/main" val="237991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do some new products fail?</a:t>
            </a:r>
            <a:endParaRPr lang="en-US" dirty="0"/>
          </a:p>
        </p:txBody>
      </p:sp>
      <p:sp>
        <p:nvSpPr>
          <p:cNvPr id="3" name="Subtitle 2"/>
          <p:cNvSpPr>
            <a:spLocks noGrp="1"/>
          </p:cNvSpPr>
          <p:nvPr>
            <p:ph type="subTitle" idx="1"/>
          </p:nvPr>
        </p:nvSpPr>
        <p:spPr/>
        <p:txBody>
          <a:bodyPr/>
          <a:lstStyle/>
          <a:p>
            <a:pPr marL="0" indent="0">
              <a:buNone/>
            </a:pPr>
            <a:r>
              <a:rPr lang="en-GB" sz="2000" dirty="0"/>
              <a:t>Other reasons for failure may also include:</a:t>
            </a:r>
          </a:p>
          <a:p>
            <a:r>
              <a:rPr lang="en-GB" sz="2000" dirty="0"/>
              <a:t>poor, unattractive packaging;</a:t>
            </a:r>
          </a:p>
          <a:p>
            <a:r>
              <a:rPr lang="en-GB" sz="2000" dirty="0"/>
              <a:t>food scares;</a:t>
            </a:r>
          </a:p>
          <a:p>
            <a:r>
              <a:rPr lang="en-GB" sz="2000" dirty="0"/>
              <a:t>politics;</a:t>
            </a:r>
          </a:p>
          <a:p>
            <a:r>
              <a:rPr lang="en-GB" sz="2000" dirty="0"/>
              <a:t>environmental concerns;</a:t>
            </a:r>
          </a:p>
          <a:p>
            <a:r>
              <a:rPr lang="en-GB" sz="2000" dirty="0"/>
              <a:t>bad timing;</a:t>
            </a:r>
          </a:p>
          <a:p>
            <a:r>
              <a:rPr lang="en-GB" sz="2000" dirty="0"/>
              <a:t>poor product positioning on shelf;</a:t>
            </a:r>
          </a:p>
          <a:p>
            <a:r>
              <a:rPr lang="en-GB" sz="2000" dirty="0"/>
              <a:t>too innovative (ahead of its time).</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566" y="2285151"/>
            <a:ext cx="2309994" cy="4171881"/>
          </a:xfrm>
          <a:prstGeom prst="rect">
            <a:avLst/>
          </a:prstGeom>
        </p:spPr>
      </p:pic>
    </p:spTree>
    <p:extLst>
      <p:ext uri="{BB962C8B-B14F-4D97-AF65-F5344CB8AC3E}">
        <p14:creationId xmlns:p14="http://schemas.microsoft.com/office/powerpoint/2010/main" val="406818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Product life cycle</a:t>
            </a:r>
          </a:p>
        </p:txBody>
      </p:sp>
      <p:sp>
        <p:nvSpPr>
          <p:cNvPr id="3" name="Subtitle 2"/>
          <p:cNvSpPr>
            <a:spLocks noGrp="1"/>
          </p:cNvSpPr>
          <p:nvPr>
            <p:ph type="subTitle" idx="1"/>
          </p:nvPr>
        </p:nvSpPr>
        <p:spPr>
          <a:xfrm>
            <a:off x="1169276" y="2571092"/>
            <a:ext cx="5491985" cy="3600000"/>
          </a:xfrm>
        </p:spPr>
        <p:txBody>
          <a:bodyPr/>
          <a:lstStyle/>
          <a:p>
            <a:pPr marL="0" indent="0">
              <a:buNone/>
            </a:pPr>
            <a:r>
              <a:rPr lang="en-GB" sz="2000" dirty="0"/>
              <a:t>The life of a product includes its time in development and the time it is in the market.  It usually consists of the following stages:</a:t>
            </a:r>
          </a:p>
          <a:p>
            <a:r>
              <a:rPr lang="en-GB" sz="2000" dirty="0"/>
              <a:t>  development;</a:t>
            </a:r>
          </a:p>
          <a:p>
            <a:r>
              <a:rPr lang="en-GB" sz="2000" dirty="0"/>
              <a:t>  introduction;</a:t>
            </a:r>
          </a:p>
          <a:p>
            <a:r>
              <a:rPr lang="en-GB" sz="2000" dirty="0"/>
              <a:t>  growth;</a:t>
            </a:r>
          </a:p>
          <a:p>
            <a:r>
              <a:rPr lang="en-GB" sz="2000" dirty="0"/>
              <a:t>  maturity;</a:t>
            </a:r>
          </a:p>
          <a:p>
            <a:r>
              <a:rPr lang="en-GB" sz="2000" dirty="0"/>
              <a:t>  saturation;</a:t>
            </a:r>
          </a:p>
          <a:p>
            <a:r>
              <a:rPr lang="en-GB" sz="2000" dirty="0"/>
              <a:t>  decline.</a:t>
            </a:r>
          </a:p>
          <a:p>
            <a:pPr marL="0" indent="0">
              <a:buNone/>
            </a:pPr>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6117" t="51935" r="51059" b="7669"/>
          <a:stretch>
            <a:fillRect/>
          </a:stretch>
        </p:blipFill>
        <p:spPr bwMode="auto">
          <a:xfrm>
            <a:off x="6661261" y="2571092"/>
            <a:ext cx="51847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61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85875"/>
            <a:ext cx="9720000" cy="720000"/>
          </a:xfrm>
        </p:spPr>
        <p:txBody>
          <a:bodyPr/>
          <a:lstStyle/>
          <a:p>
            <a:r>
              <a:rPr lang="en-US" dirty="0"/>
              <a:t>Product development</a:t>
            </a:r>
          </a:p>
        </p:txBody>
      </p:sp>
      <p:sp>
        <p:nvSpPr>
          <p:cNvPr id="3" name="Subtitle 2"/>
          <p:cNvSpPr>
            <a:spLocks noGrp="1"/>
          </p:cNvSpPr>
          <p:nvPr>
            <p:ph type="subTitle" idx="1"/>
          </p:nvPr>
        </p:nvSpPr>
        <p:spPr>
          <a:xfrm>
            <a:off x="1169276" y="2571092"/>
            <a:ext cx="6154237" cy="3600000"/>
          </a:xfrm>
        </p:spPr>
        <p:txBody>
          <a:bodyPr/>
          <a:lstStyle/>
          <a:p>
            <a:pPr marL="0" indent="0">
              <a:buNone/>
            </a:pPr>
            <a:r>
              <a:rPr lang="en-GB" sz="2000" dirty="0"/>
              <a:t>To prevent a decline in sales, companies usually employ marketing tactics to boost sales, such as:  </a:t>
            </a:r>
          </a:p>
          <a:p>
            <a:r>
              <a:rPr lang="en-GB" sz="2000" dirty="0"/>
              <a:t>money off vouchers;</a:t>
            </a:r>
          </a:p>
          <a:p>
            <a:r>
              <a:rPr lang="en-GB" sz="2000" dirty="0"/>
              <a:t>limited edition varieties;</a:t>
            </a:r>
          </a:p>
          <a:p>
            <a:r>
              <a:rPr lang="en-GB" sz="2000" dirty="0"/>
              <a:t>new pack sizes;</a:t>
            </a:r>
          </a:p>
          <a:p>
            <a:r>
              <a:rPr lang="en-GB" sz="2000" dirty="0"/>
              <a:t>‘new’ and ‘improved’ varieties.</a:t>
            </a:r>
          </a:p>
          <a:p>
            <a:pPr marL="0" indent="0">
              <a:buNone/>
            </a:pPr>
            <a:endParaRPr lang="en-GB" sz="2000" dirty="0"/>
          </a:p>
          <a:p>
            <a:pPr marL="0" indent="0">
              <a:buNone/>
            </a:pPr>
            <a:r>
              <a:rPr lang="en-GB" sz="2000" dirty="0"/>
              <a:t>By doing this, sales of particular products can remain level for long periods of time.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49960" t="51935" r="6197" b="7669"/>
          <a:stretch>
            <a:fillRect/>
          </a:stretch>
        </p:blipFill>
        <p:spPr bwMode="auto">
          <a:xfrm>
            <a:off x="7606006" y="2305875"/>
            <a:ext cx="4525443" cy="294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29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E047-F91D-5F87-4AE8-6EE761849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409B3-B487-65A9-8C8D-B5E06CC8506D}"/>
              </a:ext>
            </a:extLst>
          </p:cNvPr>
          <p:cNvSpPr>
            <a:spLocks noGrp="1"/>
          </p:cNvSpPr>
          <p:nvPr>
            <p:ph type="ctrTitle"/>
          </p:nvPr>
        </p:nvSpPr>
        <p:spPr/>
        <p:txBody>
          <a:bodyPr/>
          <a:lstStyle/>
          <a:p>
            <a:r>
              <a:rPr lang="en-GB" dirty="0"/>
              <a:t>Government policy</a:t>
            </a:r>
          </a:p>
        </p:txBody>
      </p:sp>
      <p:sp>
        <p:nvSpPr>
          <p:cNvPr id="16" name="TextBox 15">
            <a:extLst>
              <a:ext uri="{FF2B5EF4-FFF2-40B4-BE49-F238E27FC236}">
                <a16:creationId xmlns:a16="http://schemas.microsoft.com/office/drawing/2014/main" id="{BE0C2B74-34BE-2204-44A9-00C60254B430}"/>
              </a:ext>
            </a:extLst>
          </p:cNvPr>
          <p:cNvSpPr txBox="1"/>
          <p:nvPr/>
        </p:nvSpPr>
        <p:spPr>
          <a:xfrm>
            <a:off x="1073451" y="2429713"/>
            <a:ext cx="6095834" cy="255454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design and development changes in the food industry can also be driven by Government policy.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Recent examples include: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sugar reduction programme;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soft drinks industry levy (sugar tax);</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calorie reduction programme;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plastic packaging tax.</a:t>
            </a:r>
          </a:p>
        </p:txBody>
      </p:sp>
      <p:sp>
        <p:nvSpPr>
          <p:cNvPr id="7" name="AutoShape 4" descr="Image result for green tick icon">
            <a:extLst>
              <a:ext uri="{FF2B5EF4-FFF2-40B4-BE49-F238E27FC236}">
                <a16:creationId xmlns:a16="http://schemas.microsoft.com/office/drawing/2014/main" id="{734AD930-5F7F-5E91-7FA8-F409648480F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green tick icon">
            <a:extLst>
              <a:ext uri="{FF2B5EF4-FFF2-40B4-BE49-F238E27FC236}">
                <a16:creationId xmlns:a16="http://schemas.microsoft.com/office/drawing/2014/main" id="{853F3F3E-FFFB-CA74-7A42-EBEA5C9D95E6}"/>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Free Westminster Palace Building photo and picture">
            <a:extLst>
              <a:ext uri="{FF2B5EF4-FFF2-40B4-BE49-F238E27FC236}">
                <a16:creationId xmlns:a16="http://schemas.microsoft.com/office/drawing/2014/main" id="{86D3FE6A-E727-F7F0-111F-CE853CD84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89" y="2514752"/>
            <a:ext cx="4505292" cy="300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8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5" y="2571092"/>
            <a:ext cx="10360477" cy="3600000"/>
          </a:xfrm>
        </p:spPr>
        <p:txBody>
          <a:bodyPr/>
          <a:lstStyle/>
          <a:p>
            <a:pPr marL="0" indent="0">
              <a:buNone/>
            </a:pPr>
            <a:r>
              <a:rPr lang="en-GB" sz="2000" dirty="0"/>
              <a:t>In recent years, key areas of new product development have been:</a:t>
            </a:r>
          </a:p>
          <a:p>
            <a:r>
              <a:rPr lang="en-GB" sz="2000" dirty="0"/>
              <a:t>producing ‘convenience’ foods – in response to changing lifestyles;</a:t>
            </a:r>
          </a:p>
          <a:p>
            <a:r>
              <a:rPr lang="en-GB" sz="2000" dirty="0"/>
              <a:t>providing products with altered nutritional content – following the increasing public interest in nutrition, diet and health, e.g. low-fat products;</a:t>
            </a:r>
          </a:p>
          <a:p>
            <a:r>
              <a:rPr lang="en-GB" sz="2000" dirty="0"/>
              <a:t>increasing the variety of products available – to provide more choice;</a:t>
            </a:r>
          </a:p>
          <a:p>
            <a:r>
              <a:rPr lang="en-GB" sz="2000" dirty="0"/>
              <a:t>producing ‘economy’ lines – to appeal to people on lower incomes;</a:t>
            </a:r>
          </a:p>
          <a:p>
            <a:r>
              <a:rPr lang="en-GB" sz="2000" dirty="0"/>
              <a:t>appealing to the ‘luxury’ market – to attract more affluent customers of those who wish to give an impression of status;</a:t>
            </a:r>
          </a:p>
          <a:p>
            <a:r>
              <a:rPr lang="en-GB" sz="2000" dirty="0"/>
              <a:t>developing products in line with tastes and preferences, e.g. different cuisines, veganism;</a:t>
            </a:r>
          </a:p>
          <a:p>
            <a:r>
              <a:rPr lang="en-GB" sz="2000" dirty="0"/>
              <a:t>maintaining and improving product quality – to retain customer loyalty.</a:t>
            </a:r>
          </a:p>
          <a:p>
            <a:endParaRPr lang="en-GB" sz="2000" dirty="0"/>
          </a:p>
          <a:p>
            <a:endParaRPr lang="en-US" sz="2000" dirty="0"/>
          </a:p>
        </p:txBody>
      </p:sp>
    </p:spTree>
    <p:extLst>
      <p:ext uri="{BB962C8B-B14F-4D97-AF65-F5344CB8AC3E}">
        <p14:creationId xmlns:p14="http://schemas.microsoft.com/office/powerpoint/2010/main" val="105584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B69B3-4526-5941-B198-81A506B66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0A424-E807-B0E5-BDBA-128620F3EA58}"/>
              </a:ext>
            </a:extLst>
          </p:cNvPr>
          <p:cNvSpPr>
            <a:spLocks noGrp="1"/>
          </p:cNvSpPr>
          <p:nvPr>
            <p:ph type="ctrTitle"/>
          </p:nvPr>
        </p:nvSpPr>
        <p:spPr/>
        <p:txBody>
          <a:bodyPr/>
          <a:lstStyle/>
          <a:p>
            <a:r>
              <a:rPr lang="en-GB" dirty="0"/>
              <a:t>Sugar reduction programme</a:t>
            </a:r>
          </a:p>
        </p:txBody>
      </p:sp>
      <p:sp>
        <p:nvSpPr>
          <p:cNvPr id="16" name="TextBox 15">
            <a:extLst>
              <a:ext uri="{FF2B5EF4-FFF2-40B4-BE49-F238E27FC236}">
                <a16:creationId xmlns:a16="http://schemas.microsoft.com/office/drawing/2014/main" id="{D8716314-A61B-EB7A-AE84-41D9E3CBD150}"/>
              </a:ext>
            </a:extLst>
          </p:cNvPr>
          <p:cNvSpPr txBox="1"/>
          <p:nvPr/>
        </p:nvSpPr>
        <p:spPr>
          <a:xfrm>
            <a:off x="898353" y="2283798"/>
            <a:ext cx="7292226"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Public Health England’s sugar reduction programme is an example of why food and drink businesses develop new products.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 the first year of this work (August 2016 – August 2017), there were;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reductions in sugar levels in five of the eight categories targeted </a:t>
            </a:r>
            <a:r>
              <a:rPr lang="en-US" sz="2000" dirty="0">
                <a:latin typeface="Arial" panose="020B0604020202020204" pitchFamily="34" charset="0"/>
                <a:cs typeface="Arial" panose="020B0604020202020204" pitchFamily="34" charset="0"/>
              </a:rPr>
              <a:t>and;</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three of the categories met or exceeded the initial 5% ambition set for the first year. </a:t>
            </a:r>
          </a:p>
        </p:txBody>
      </p:sp>
      <p:pic>
        <p:nvPicPr>
          <p:cNvPr id="3074" name="Picture 2" descr="Infographic that says PHE are calling on the food industry to reduce sugar in their most popular foods by 20% by 2020. Categories include: breakfast cereals, yoghurts, ice cream, sweets, chocolate, cakes, morning goods, sweet spreads and sauces, biscuits and puddings.">
            <a:extLst>
              <a:ext uri="{FF2B5EF4-FFF2-40B4-BE49-F238E27FC236}">
                <a16:creationId xmlns:a16="http://schemas.microsoft.com/office/drawing/2014/main" id="{DB444353-42B3-792D-2A18-67658DF701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21962" y="1796288"/>
            <a:ext cx="3790356" cy="341132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green tick icon">
            <a:extLst>
              <a:ext uri="{FF2B5EF4-FFF2-40B4-BE49-F238E27FC236}">
                <a16:creationId xmlns:a16="http://schemas.microsoft.com/office/drawing/2014/main" id="{E7D7E7B5-B4CD-3110-677F-5E2A770927F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green tick icon">
            <a:extLst>
              <a:ext uri="{FF2B5EF4-FFF2-40B4-BE49-F238E27FC236}">
                <a16:creationId xmlns:a16="http://schemas.microsoft.com/office/drawing/2014/main" id="{0A1074FB-6B17-BA7B-CD6E-201352553E9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a:extLst>
              <a:ext uri="{FF2B5EF4-FFF2-40B4-BE49-F238E27FC236}">
                <a16:creationId xmlns:a16="http://schemas.microsoft.com/office/drawing/2014/main" id="{7CC15EAC-AE63-DAC2-058C-F29F2A43B9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66406" y="3938008"/>
            <a:ext cx="273710" cy="2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a:extLst>
              <a:ext uri="{FF2B5EF4-FFF2-40B4-BE49-F238E27FC236}">
                <a16:creationId xmlns:a16="http://schemas.microsoft.com/office/drawing/2014/main" id="{E0043F01-AEF6-D4B2-7A78-D979DAA4CE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4918" y="3938008"/>
            <a:ext cx="273710" cy="2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a:extLst>
              <a:ext uri="{FF2B5EF4-FFF2-40B4-BE49-F238E27FC236}">
                <a16:creationId xmlns:a16="http://schemas.microsoft.com/office/drawing/2014/main" id="{758A1BA3-AA66-421C-FF62-480C9F5684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3430" y="3959823"/>
            <a:ext cx="273710" cy="2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a:extLst>
              <a:ext uri="{FF2B5EF4-FFF2-40B4-BE49-F238E27FC236}">
                <a16:creationId xmlns:a16="http://schemas.microsoft.com/office/drawing/2014/main" id="{C5326731-C9E8-8393-7E83-8CD7052DE3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50933" y="3959823"/>
            <a:ext cx="273710" cy="2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a:extLst>
              <a:ext uri="{FF2B5EF4-FFF2-40B4-BE49-F238E27FC236}">
                <a16:creationId xmlns:a16="http://schemas.microsoft.com/office/drawing/2014/main" id="{B98B9CF7-82F1-296C-952F-D9F3DA6331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3430" y="4720098"/>
            <a:ext cx="273710" cy="2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4C43222B-28C5-CE15-82DC-518DE950E1BA}"/>
              </a:ext>
            </a:extLst>
          </p:cNvPr>
          <p:cNvSpPr/>
          <p:nvPr/>
        </p:nvSpPr>
        <p:spPr>
          <a:xfrm>
            <a:off x="8469130" y="5998235"/>
            <a:ext cx="4158641" cy="338554"/>
          </a:xfrm>
          <a:prstGeom prst="rect">
            <a:avLst/>
          </a:prstGeom>
        </p:spPr>
        <p:txBody>
          <a:bodyPr wrap="square">
            <a:spAutoFit/>
          </a:bodyPr>
          <a:lstStyle/>
          <a:p>
            <a:pPr fontAlgn="base"/>
            <a:r>
              <a:rPr lang="en-GB" sz="1600" dirty="0">
                <a:latin typeface="Arial" panose="020B0604020202020204" pitchFamily="34" charset="0"/>
                <a:cs typeface="Arial" panose="020B0604020202020204" pitchFamily="34" charset="0"/>
                <a:hlinkClick r:id="rId5"/>
              </a:rPr>
              <a:t>Sugar reduction: Achieving the 20%</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wipe(down)">
                                      <p:cBhvr>
                                        <p:cTn id="1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23A0-DBF7-19EF-E456-C4B9ECB20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BF49E-E852-4AE1-6C71-85D379B32EFC}"/>
              </a:ext>
            </a:extLst>
          </p:cNvPr>
          <p:cNvSpPr>
            <a:spLocks noGrp="1"/>
          </p:cNvSpPr>
          <p:nvPr>
            <p:ph type="ctrTitle"/>
          </p:nvPr>
        </p:nvSpPr>
        <p:spPr/>
        <p:txBody>
          <a:bodyPr/>
          <a:lstStyle/>
          <a:p>
            <a:r>
              <a:rPr lang="en-GB" dirty="0"/>
              <a:t>Soft Drinks Industry Levy </a:t>
            </a:r>
          </a:p>
        </p:txBody>
      </p:sp>
      <p:sp>
        <p:nvSpPr>
          <p:cNvPr id="16" name="TextBox 15">
            <a:extLst>
              <a:ext uri="{FF2B5EF4-FFF2-40B4-BE49-F238E27FC236}">
                <a16:creationId xmlns:a16="http://schemas.microsoft.com/office/drawing/2014/main" id="{D98CB61B-C10D-F354-B882-48F688BA4196}"/>
              </a:ext>
            </a:extLst>
          </p:cNvPr>
          <p:cNvSpPr txBox="1"/>
          <p:nvPr/>
        </p:nvSpPr>
        <p:spPr>
          <a:xfrm>
            <a:off x="898353" y="2283798"/>
            <a:ext cx="8839034"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Soft Drinks Industry Levy (SDIL), commonly known as the 'sugar tax', applies to UK-produced or imported soft drinks containing added sugar. It is structured with a charge of £0.18 per litre for beverages containing 5g to 8g of sugar per 100ml and £0.24 per litre for those with over 8g of sugar per 100ml, with the primary goal of curbing sugar intake and addressing obesity concerns.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Soft Drinks Industry Levy </a:t>
            </a:r>
            <a:r>
              <a:rPr lang="en-GB" sz="2000" dirty="0">
                <a:latin typeface="Arial" panose="020B0604020202020204" pitchFamily="34" charset="0"/>
                <a:cs typeface="Arial" panose="020B0604020202020204" pitchFamily="34" charset="0"/>
              </a:rPr>
              <a:t>has seen;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sugar in the levied drinks reduced by 11%;</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average calories per portion reduced by 6%;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shift in volume sales towards lower sugar drinks (below 5g per 100ml) which are not subjected to the levy.</a:t>
            </a:r>
          </a:p>
        </p:txBody>
      </p:sp>
      <p:sp>
        <p:nvSpPr>
          <p:cNvPr id="7" name="AutoShape 4" descr="Image result for green tick icon">
            <a:extLst>
              <a:ext uri="{FF2B5EF4-FFF2-40B4-BE49-F238E27FC236}">
                <a16:creationId xmlns:a16="http://schemas.microsoft.com/office/drawing/2014/main" id="{DB9F54D8-FA1C-7D35-AB53-6F37CC1601D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green tick icon">
            <a:extLst>
              <a:ext uri="{FF2B5EF4-FFF2-40B4-BE49-F238E27FC236}">
                <a16:creationId xmlns:a16="http://schemas.microsoft.com/office/drawing/2014/main" id="{67A7F2D4-3CB8-A93B-B009-DAA4EAF73FA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0A1049D6-69CC-3F71-38E9-2AF2A463A88C}"/>
              </a:ext>
            </a:extLst>
          </p:cNvPr>
          <p:cNvSpPr/>
          <p:nvPr/>
        </p:nvSpPr>
        <p:spPr>
          <a:xfrm>
            <a:off x="8469130" y="5998235"/>
            <a:ext cx="4158641" cy="338554"/>
          </a:xfrm>
          <a:prstGeom prst="rect">
            <a:avLst/>
          </a:prstGeom>
        </p:spPr>
        <p:txBody>
          <a:bodyPr wrap="square">
            <a:spAutoFit/>
          </a:bodyPr>
          <a:lstStyle/>
          <a:p>
            <a:pPr fontAlgn="base"/>
            <a:r>
              <a:rPr lang="en-GB" sz="1600" dirty="0">
                <a:latin typeface="Arial" panose="020B0604020202020204" pitchFamily="34" charset="0"/>
                <a:cs typeface="Arial" panose="020B0604020202020204" pitchFamily="34" charset="0"/>
                <a:hlinkClick r:id="rId3"/>
              </a:rPr>
              <a:t>Sugar reduction: Achieving the 20%</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90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7F67-1099-A0DA-436F-F1A09781C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25A88-AA4D-A1E2-621A-E1257FFE5BFD}"/>
              </a:ext>
            </a:extLst>
          </p:cNvPr>
          <p:cNvSpPr>
            <a:spLocks noGrp="1"/>
          </p:cNvSpPr>
          <p:nvPr>
            <p:ph type="ctrTitle"/>
          </p:nvPr>
        </p:nvSpPr>
        <p:spPr/>
        <p:txBody>
          <a:bodyPr/>
          <a:lstStyle/>
          <a:p>
            <a:r>
              <a:rPr lang="en-GB" dirty="0"/>
              <a:t>Calorie reduction programme</a:t>
            </a:r>
            <a:endParaRPr lang="en-US" dirty="0"/>
          </a:p>
        </p:txBody>
      </p:sp>
      <p:sp>
        <p:nvSpPr>
          <p:cNvPr id="3" name="Subtitle 2">
            <a:extLst>
              <a:ext uri="{FF2B5EF4-FFF2-40B4-BE49-F238E27FC236}">
                <a16:creationId xmlns:a16="http://schemas.microsoft.com/office/drawing/2014/main" id="{6512F8D5-B3C5-17DD-AFAB-A949C4D4BD0C}"/>
              </a:ext>
            </a:extLst>
          </p:cNvPr>
          <p:cNvSpPr>
            <a:spLocks noGrp="1"/>
          </p:cNvSpPr>
          <p:nvPr>
            <p:ph type="subTitle" idx="1"/>
          </p:nvPr>
        </p:nvSpPr>
        <p:spPr>
          <a:xfrm>
            <a:off x="1169276" y="2571092"/>
            <a:ext cx="6760373" cy="3600000"/>
          </a:xfrm>
        </p:spPr>
        <p:txBody>
          <a:bodyPr/>
          <a:lstStyle/>
          <a:p>
            <a:pPr marL="0" indent="0">
              <a:buNone/>
            </a:pPr>
            <a:r>
              <a:rPr lang="en-GB" sz="2000" dirty="0"/>
              <a:t>The calorie reduction programme was introduced by Public Health England in 2018. This programme incorporated:</a:t>
            </a:r>
          </a:p>
          <a:p>
            <a:r>
              <a:rPr lang="en-GB" sz="2000" dirty="0"/>
              <a:t>Estimates of the excess calories consumed by overweight and obese children and adults of different ages.</a:t>
            </a:r>
          </a:p>
          <a:p>
            <a:r>
              <a:rPr lang="en-GB" sz="2000" dirty="0"/>
              <a:t>Plans for a programme of work with the food industry to </a:t>
            </a:r>
            <a:r>
              <a:rPr lang="en-GB" sz="2000" b="1" dirty="0"/>
              <a:t>reduce calories by 20% by 2024</a:t>
            </a:r>
            <a:r>
              <a:rPr lang="en-GB" sz="2000" dirty="0"/>
              <a:t>, in 15 savoury food categories using </a:t>
            </a:r>
            <a:r>
              <a:rPr lang="en-GB" sz="2000" b="1" dirty="0"/>
              <a:t>reformulation and /or reductions in portion sizes</a:t>
            </a:r>
            <a:r>
              <a:rPr lang="en-GB" sz="2000" dirty="0"/>
              <a:t>.</a:t>
            </a:r>
          </a:p>
          <a:p>
            <a:r>
              <a:rPr lang="en-GB" sz="2000" dirty="0"/>
              <a:t>The launch of the </a:t>
            </a:r>
            <a:r>
              <a:rPr lang="en-GB" sz="2000" b="1" dirty="0"/>
              <a:t>One You campaign</a:t>
            </a:r>
            <a:r>
              <a:rPr lang="en-GB" sz="2000" dirty="0"/>
              <a:t>, Know your numbers, giving ‘a rule of thumb’ for adults on the calories to consume at main meals.</a:t>
            </a:r>
          </a:p>
          <a:p>
            <a:endParaRPr lang="en-US" sz="2000" dirty="0"/>
          </a:p>
        </p:txBody>
      </p:sp>
      <p:pic>
        <p:nvPicPr>
          <p:cNvPr id="6" name="Picture 4">
            <a:extLst>
              <a:ext uri="{FF2B5EF4-FFF2-40B4-BE49-F238E27FC236}">
                <a16:creationId xmlns:a16="http://schemas.microsoft.com/office/drawing/2014/main" id="{1A1CC5F6-B815-E640-11B4-2768B4994B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005850" y="4933159"/>
            <a:ext cx="4076700" cy="94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E476CB5F-C7D9-5C3E-6CF6-CCB58A3636B8}"/>
              </a:ext>
            </a:extLst>
          </p:cNvPr>
          <p:cNvSpPr/>
          <p:nvPr/>
        </p:nvSpPr>
        <p:spPr>
          <a:xfrm>
            <a:off x="9952414" y="6117903"/>
            <a:ext cx="2056973"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3"/>
              </a:rPr>
              <a:t>http://bit.ly/2FXzge9</a:t>
            </a:r>
            <a:r>
              <a:rPr lang="en-GB" sz="1600" dirty="0">
                <a:latin typeface="Arial" panose="020B0604020202020204" pitchFamily="34" charset="0"/>
                <a:cs typeface="Arial" panose="020B0604020202020204" pitchFamily="34" charset="0"/>
              </a:rPr>
              <a:t> </a:t>
            </a:r>
          </a:p>
        </p:txBody>
      </p:sp>
      <p:pic>
        <p:nvPicPr>
          <p:cNvPr id="8" name="Picture 3">
            <a:extLst>
              <a:ext uri="{FF2B5EF4-FFF2-40B4-BE49-F238E27FC236}">
                <a16:creationId xmlns:a16="http://schemas.microsoft.com/office/drawing/2014/main" id="{0A680780-BF56-776E-6051-F238EBFB24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477262" y="5306546"/>
            <a:ext cx="1605288" cy="86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46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8C521-3EE8-608D-F60A-9081D91E2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CCDFD-480B-499C-050E-870720F3FE24}"/>
              </a:ext>
            </a:extLst>
          </p:cNvPr>
          <p:cNvSpPr>
            <a:spLocks noGrp="1"/>
          </p:cNvSpPr>
          <p:nvPr>
            <p:ph type="ctrTitle"/>
          </p:nvPr>
        </p:nvSpPr>
        <p:spPr>
          <a:xfrm>
            <a:off x="1169274" y="1585875"/>
            <a:ext cx="9720000" cy="720000"/>
          </a:xfrm>
        </p:spPr>
        <p:txBody>
          <a:bodyPr/>
          <a:lstStyle/>
          <a:p>
            <a:r>
              <a:rPr lang="en-US" dirty="0"/>
              <a:t>Plastic Packaging Tax</a:t>
            </a:r>
          </a:p>
        </p:txBody>
      </p:sp>
      <p:sp>
        <p:nvSpPr>
          <p:cNvPr id="3" name="Subtitle 2">
            <a:extLst>
              <a:ext uri="{FF2B5EF4-FFF2-40B4-BE49-F238E27FC236}">
                <a16:creationId xmlns:a16="http://schemas.microsoft.com/office/drawing/2014/main" id="{C4A045E0-69EF-A921-9C22-3EB38298D623}"/>
              </a:ext>
            </a:extLst>
          </p:cNvPr>
          <p:cNvSpPr>
            <a:spLocks noGrp="1"/>
          </p:cNvSpPr>
          <p:nvPr>
            <p:ph type="subTitle" idx="1"/>
          </p:nvPr>
        </p:nvSpPr>
        <p:spPr>
          <a:xfrm>
            <a:off x="1169276" y="2571092"/>
            <a:ext cx="6154237" cy="3600000"/>
          </a:xfrm>
        </p:spPr>
        <p:txBody>
          <a:bodyPr/>
          <a:lstStyle/>
          <a:p>
            <a:pPr marL="0" indent="0">
              <a:buNone/>
            </a:pPr>
            <a:r>
              <a:rPr lang="en-GB" sz="2000" dirty="0"/>
              <a:t>The UK has introduced a new tax targeting plastic packaging manufactured or imported into the country that doesn't contain at least 30% recycled plastic. </a:t>
            </a:r>
          </a:p>
          <a:p>
            <a:pPr marL="0" indent="0">
              <a:buNone/>
            </a:pPr>
            <a:endParaRPr lang="en-GB" sz="2000" dirty="0"/>
          </a:p>
          <a:p>
            <a:pPr marL="0" indent="0">
              <a:buNone/>
            </a:pPr>
            <a:r>
              <a:rPr lang="en-GB" sz="2000" dirty="0"/>
              <a:t>This has an impact on new product design and development, as it encourages change within the industry.</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5" name="TextBox 4">
            <a:extLst>
              <a:ext uri="{FF2B5EF4-FFF2-40B4-BE49-F238E27FC236}">
                <a16:creationId xmlns:a16="http://schemas.microsoft.com/office/drawing/2014/main" id="{C1DD01F2-6ED7-80F1-993B-F4231D252E01}"/>
              </a:ext>
            </a:extLst>
          </p:cNvPr>
          <p:cNvSpPr txBox="1"/>
          <p:nvPr/>
        </p:nvSpPr>
        <p:spPr>
          <a:xfrm>
            <a:off x="4073352" y="6097755"/>
            <a:ext cx="797211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Source: </a:t>
            </a:r>
            <a:r>
              <a:rPr lang="en-GB" sz="1600" dirty="0">
                <a:latin typeface="Arial" panose="020B0604020202020204" pitchFamily="34" charset="0"/>
                <a:cs typeface="Arial" panose="020B0604020202020204" pitchFamily="34" charset="0"/>
                <a:hlinkClick r:id="rId2"/>
              </a:rPr>
              <a:t>Introduction of Plastic Packaging Tax from April 2022 - GOV.UK (www.gov.uk)</a:t>
            </a:r>
            <a:endParaRPr lang="en-GB" sz="1600" dirty="0">
              <a:latin typeface="Arial" panose="020B0604020202020204" pitchFamily="34" charset="0"/>
              <a:cs typeface="Arial" panose="020B0604020202020204" pitchFamily="34" charset="0"/>
            </a:endParaRPr>
          </a:p>
        </p:txBody>
      </p:sp>
      <p:pic>
        <p:nvPicPr>
          <p:cNvPr id="6" name="Picture 2" descr="Free The Bottle Plastic photo and picture">
            <a:extLst>
              <a:ext uri="{FF2B5EF4-FFF2-40B4-BE49-F238E27FC236}">
                <a16:creationId xmlns:a16="http://schemas.microsoft.com/office/drawing/2014/main" id="{209FCF74-D56B-B762-AD14-633EEA2B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558" y="2571092"/>
            <a:ext cx="4437867" cy="295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6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506F8-C3FB-FBB6-BDC6-CFC111F17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DD39F-10F6-95A1-374B-F886B94462A0}"/>
              </a:ext>
            </a:extLst>
          </p:cNvPr>
          <p:cNvSpPr>
            <a:spLocks noGrp="1"/>
          </p:cNvSpPr>
          <p:nvPr>
            <p:ph type="ctrTitle"/>
          </p:nvPr>
        </p:nvSpPr>
        <p:spPr>
          <a:xfrm>
            <a:off x="1169274" y="1585875"/>
            <a:ext cx="9720000" cy="720000"/>
          </a:xfrm>
        </p:spPr>
        <p:txBody>
          <a:bodyPr/>
          <a:lstStyle/>
          <a:p>
            <a:r>
              <a:rPr lang="en-US" dirty="0"/>
              <a:t>Plastic Packaging Tax</a:t>
            </a:r>
          </a:p>
        </p:txBody>
      </p:sp>
      <p:sp>
        <p:nvSpPr>
          <p:cNvPr id="3" name="Subtitle 2">
            <a:extLst>
              <a:ext uri="{FF2B5EF4-FFF2-40B4-BE49-F238E27FC236}">
                <a16:creationId xmlns:a16="http://schemas.microsoft.com/office/drawing/2014/main" id="{60C29502-C50B-9D6C-37AB-14E040184DE5}"/>
              </a:ext>
            </a:extLst>
          </p:cNvPr>
          <p:cNvSpPr>
            <a:spLocks noGrp="1"/>
          </p:cNvSpPr>
          <p:nvPr>
            <p:ph type="subTitle" idx="1"/>
          </p:nvPr>
        </p:nvSpPr>
        <p:spPr>
          <a:xfrm>
            <a:off x="1169276" y="2571092"/>
            <a:ext cx="6154237" cy="3600000"/>
          </a:xfrm>
        </p:spPr>
        <p:txBody>
          <a:bodyPr/>
          <a:lstStyle/>
          <a:p>
            <a:pPr marL="0" indent="0">
              <a:buNone/>
            </a:pPr>
            <a:r>
              <a:rPr lang="en-GB" sz="2000" dirty="0"/>
              <a:t>This tax excludes packaging with 30% or more recycled plastic content or packaging not predominantly made of plastic by weight. Both filled and unfilled imported plastic packaging will be subject to the tax. </a:t>
            </a:r>
          </a:p>
          <a:p>
            <a:pPr marL="0" indent="0">
              <a:buNone/>
            </a:pPr>
            <a:endParaRPr lang="en-GB" sz="2000" dirty="0"/>
          </a:p>
          <a:p>
            <a:pPr marL="0" indent="0">
              <a:buNone/>
            </a:pPr>
            <a:r>
              <a:rPr lang="en-GB" sz="2000" dirty="0"/>
              <a:t>The policy aims to incentivise businesses to incorporate recycled plastic into packaging production, thereby boosting demand for recycled materials and encouraging higher levels of plastic recycling and waste collection, ultimately reducing landfill and incineration rates.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5" name="TextBox 4">
            <a:extLst>
              <a:ext uri="{FF2B5EF4-FFF2-40B4-BE49-F238E27FC236}">
                <a16:creationId xmlns:a16="http://schemas.microsoft.com/office/drawing/2014/main" id="{89E5B604-5C40-FFF2-134B-495BD4245B41}"/>
              </a:ext>
            </a:extLst>
          </p:cNvPr>
          <p:cNvSpPr txBox="1"/>
          <p:nvPr/>
        </p:nvSpPr>
        <p:spPr>
          <a:xfrm>
            <a:off x="4073352" y="6097755"/>
            <a:ext cx="797211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Source: </a:t>
            </a:r>
            <a:r>
              <a:rPr lang="en-GB" sz="1600" dirty="0">
                <a:latin typeface="Arial" panose="020B0604020202020204" pitchFamily="34" charset="0"/>
                <a:cs typeface="Arial" panose="020B0604020202020204" pitchFamily="34" charset="0"/>
                <a:hlinkClick r:id="rId2"/>
              </a:rPr>
              <a:t>Introduction of Plastic Packaging Tax from April 2022 - GOV.UK (www.gov.uk)</a:t>
            </a:r>
            <a:endParaRPr lang="en-GB" sz="1600" dirty="0">
              <a:latin typeface="Arial" panose="020B0604020202020204" pitchFamily="34" charset="0"/>
              <a:cs typeface="Arial" panose="020B0604020202020204" pitchFamily="34" charset="0"/>
            </a:endParaRPr>
          </a:p>
        </p:txBody>
      </p:sp>
      <p:pic>
        <p:nvPicPr>
          <p:cNvPr id="1026" name="Picture 2" descr="Free The Bottle Plastic photo and picture">
            <a:extLst>
              <a:ext uri="{FF2B5EF4-FFF2-40B4-BE49-F238E27FC236}">
                <a16:creationId xmlns:a16="http://schemas.microsoft.com/office/drawing/2014/main" id="{222C6883-59B9-B88C-2159-A65B8E77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558" y="2571092"/>
            <a:ext cx="4437867" cy="295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90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CCE6-FE06-23B1-DB62-B9EF375A7F0F}"/>
              </a:ext>
            </a:extLst>
          </p:cNvPr>
          <p:cNvSpPr>
            <a:spLocks noGrp="1"/>
          </p:cNvSpPr>
          <p:nvPr>
            <p:ph type="ctrTitle"/>
          </p:nvPr>
        </p:nvSpPr>
        <p:spPr/>
        <p:txBody>
          <a:bodyPr/>
          <a:lstStyle/>
          <a:p>
            <a:r>
              <a:rPr lang="en-GB" dirty="0"/>
              <a:t>The future</a:t>
            </a:r>
          </a:p>
        </p:txBody>
      </p:sp>
      <p:sp>
        <p:nvSpPr>
          <p:cNvPr id="3" name="Subtitle 2">
            <a:extLst>
              <a:ext uri="{FF2B5EF4-FFF2-40B4-BE49-F238E27FC236}">
                <a16:creationId xmlns:a16="http://schemas.microsoft.com/office/drawing/2014/main" id="{C93541C8-042B-0B65-1ABB-E086AFC1092D}"/>
              </a:ext>
            </a:extLst>
          </p:cNvPr>
          <p:cNvSpPr>
            <a:spLocks noGrp="1"/>
          </p:cNvSpPr>
          <p:nvPr>
            <p:ph type="subTitle" idx="1"/>
          </p:nvPr>
        </p:nvSpPr>
        <p:spPr>
          <a:xfrm>
            <a:off x="1169277" y="2571092"/>
            <a:ext cx="6826860" cy="3600000"/>
          </a:xfrm>
        </p:spPr>
        <p:txBody>
          <a:bodyPr/>
          <a:lstStyle/>
          <a:p>
            <a:r>
              <a:rPr lang="en-GB" sz="2000" dirty="0"/>
              <a:t>Six key technology areas have been identified by the Food Standards Agency as the most likely to have an impact on the UK food system and food safety over the coming decade. These include new ways to produce and process food, like indoor farming and 3D printing, and finding creative uses for leftover parts. </a:t>
            </a:r>
          </a:p>
          <a:p>
            <a:endParaRPr lang="en-GB" sz="2000" dirty="0"/>
          </a:p>
          <a:p>
            <a:r>
              <a:rPr lang="en-GB" sz="2000" dirty="0"/>
              <a:t>There's also interest in alternative protein sources, like insects, and lab-grown meat. Advancements in Synthetic Biology are changing how we make food, especially with lab-grown meat. Both will help support the growing trend of reducing meat in the diet.</a:t>
            </a:r>
          </a:p>
        </p:txBody>
      </p:sp>
      <p:sp>
        <p:nvSpPr>
          <p:cNvPr id="4" name="TextBox 3">
            <a:extLst>
              <a:ext uri="{FF2B5EF4-FFF2-40B4-BE49-F238E27FC236}">
                <a16:creationId xmlns:a16="http://schemas.microsoft.com/office/drawing/2014/main" id="{C2B9D1C8-86C3-D6A8-73F6-A09E7407C274}"/>
              </a:ext>
            </a:extLst>
          </p:cNvPr>
          <p:cNvSpPr txBox="1"/>
          <p:nvPr/>
        </p:nvSpPr>
        <p:spPr>
          <a:xfrm>
            <a:off x="817123" y="6171092"/>
            <a:ext cx="322402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hlinkClick r:id="rId2"/>
              </a:rPr>
              <a:t>Food Standards Agency 2021</a:t>
            </a:r>
            <a:endParaRPr lang="en-GB" dirty="0">
              <a:latin typeface="Arial" panose="020B0604020202020204" pitchFamily="34" charset="0"/>
              <a:cs typeface="Arial" panose="020B0604020202020204" pitchFamily="34" charset="0"/>
            </a:endParaRPr>
          </a:p>
        </p:txBody>
      </p:sp>
      <p:pic>
        <p:nvPicPr>
          <p:cNvPr id="1026" name="Picture 2" descr="Free Hamburger Snack photo and picture">
            <a:extLst>
              <a:ext uri="{FF2B5EF4-FFF2-40B4-BE49-F238E27FC236}">
                <a16:creationId xmlns:a16="http://schemas.microsoft.com/office/drawing/2014/main" id="{63C01D9E-E101-0070-8BB9-11D370B77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137" y="2571092"/>
            <a:ext cx="3828277" cy="255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9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DC00-D650-AC9E-F21F-4DFA72C98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08BE2-4253-8E70-6610-2A23CDEC3949}"/>
              </a:ext>
            </a:extLst>
          </p:cNvPr>
          <p:cNvSpPr>
            <a:spLocks noGrp="1"/>
          </p:cNvSpPr>
          <p:nvPr>
            <p:ph type="ctrTitle"/>
          </p:nvPr>
        </p:nvSpPr>
        <p:spPr/>
        <p:txBody>
          <a:bodyPr/>
          <a:lstStyle/>
          <a:p>
            <a:r>
              <a:rPr lang="en-GB" dirty="0"/>
              <a:t>The future</a:t>
            </a:r>
          </a:p>
        </p:txBody>
      </p:sp>
      <p:sp>
        <p:nvSpPr>
          <p:cNvPr id="3" name="Subtitle 2">
            <a:extLst>
              <a:ext uri="{FF2B5EF4-FFF2-40B4-BE49-F238E27FC236}">
                <a16:creationId xmlns:a16="http://schemas.microsoft.com/office/drawing/2014/main" id="{43823057-D1C1-08E2-7135-B56AE6CED3D3}"/>
              </a:ext>
            </a:extLst>
          </p:cNvPr>
          <p:cNvSpPr>
            <a:spLocks noGrp="1"/>
          </p:cNvSpPr>
          <p:nvPr>
            <p:ph type="subTitle" idx="1"/>
          </p:nvPr>
        </p:nvSpPr>
        <p:spPr>
          <a:xfrm>
            <a:off x="1169276" y="2571092"/>
            <a:ext cx="6515575" cy="3600000"/>
          </a:xfrm>
        </p:spPr>
        <p:txBody>
          <a:bodyPr/>
          <a:lstStyle/>
          <a:p>
            <a:r>
              <a:rPr lang="en-GB" sz="2000" dirty="0"/>
              <a:t>Meanwhile, using genetics helps ensure food safety and can even tailor diets to individuals. On the packaging front, new ideas like smart, biodegradable, and reusable materials are being explored to keep food fresh and reduce waste.</a:t>
            </a:r>
          </a:p>
          <a:p>
            <a:endParaRPr lang="en-GB" sz="2000" dirty="0"/>
          </a:p>
          <a:p>
            <a:r>
              <a:rPr lang="en-GB" sz="2000" dirty="0"/>
              <a:t>Lastly, digital tools are becoming essential in the food industry for analysing data, making decisions, and tracking products throughout their journey from farm to table.</a:t>
            </a:r>
          </a:p>
        </p:txBody>
      </p:sp>
      <p:sp>
        <p:nvSpPr>
          <p:cNvPr id="4" name="TextBox 3">
            <a:extLst>
              <a:ext uri="{FF2B5EF4-FFF2-40B4-BE49-F238E27FC236}">
                <a16:creationId xmlns:a16="http://schemas.microsoft.com/office/drawing/2014/main" id="{2F42EF72-D9F8-51FF-865E-89D7A8B2E2A6}"/>
              </a:ext>
            </a:extLst>
          </p:cNvPr>
          <p:cNvSpPr txBox="1"/>
          <p:nvPr/>
        </p:nvSpPr>
        <p:spPr>
          <a:xfrm>
            <a:off x="817123" y="6171092"/>
            <a:ext cx="322402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hlinkClick r:id="rId2"/>
              </a:rPr>
              <a:t>Food Standards Agency 2021</a:t>
            </a:r>
            <a:endParaRPr lang="en-GB" dirty="0">
              <a:latin typeface="Arial" panose="020B0604020202020204" pitchFamily="34" charset="0"/>
              <a:cs typeface="Arial" panose="020B0604020202020204" pitchFamily="34" charset="0"/>
            </a:endParaRPr>
          </a:p>
        </p:txBody>
      </p:sp>
      <p:pic>
        <p:nvPicPr>
          <p:cNvPr id="2050" name="Picture 2" descr="Free Dna Biology photo and picture">
            <a:extLst>
              <a:ext uri="{FF2B5EF4-FFF2-40B4-BE49-F238E27FC236}">
                <a16:creationId xmlns:a16="http://schemas.microsoft.com/office/drawing/2014/main" id="{D9134C67-5E4C-571D-AF01-AC7F16835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714" y="2571092"/>
            <a:ext cx="4219643" cy="237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7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 product design and development</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552131" y="5962463"/>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6" y="2571092"/>
            <a:ext cx="6287240" cy="3600000"/>
          </a:xfrm>
        </p:spPr>
        <p:txBody>
          <a:bodyPr/>
          <a:lstStyle/>
          <a:p>
            <a:pPr marL="0" indent="0">
              <a:buNone/>
            </a:pPr>
            <a:r>
              <a:rPr lang="en-GB" sz="2000" dirty="0"/>
              <a:t>A ‘new’ product is simply one that has never been designed and made before.  It may be a new flavour, a modification to a standard product, such as improvement, new pack size or cost reduction, or an addition to an existing range of products.</a:t>
            </a:r>
          </a:p>
          <a:p>
            <a:pPr marL="0" indent="0">
              <a:buNone/>
            </a:pPr>
            <a:r>
              <a:rPr lang="en-GB" sz="2000" dirty="0"/>
              <a:t>It has been argued that no design is totally original, and most designs are based on products which already exist.</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643" y="2571092"/>
            <a:ext cx="4233685" cy="2823868"/>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endParaRPr lang="en-GB" dirty="0"/>
          </a:p>
        </p:txBody>
      </p:sp>
      <p:sp>
        <p:nvSpPr>
          <p:cNvPr id="3" name="Subtitle 2"/>
          <p:cNvSpPr>
            <a:spLocks noGrp="1"/>
          </p:cNvSpPr>
          <p:nvPr>
            <p:ph type="subTitle" idx="1"/>
          </p:nvPr>
        </p:nvSpPr>
        <p:spPr>
          <a:xfrm>
            <a:off x="1169276" y="2571092"/>
            <a:ext cx="5250979" cy="3600000"/>
          </a:xfrm>
        </p:spPr>
        <p:txBody>
          <a:bodyPr/>
          <a:lstStyle/>
          <a:p>
            <a:pPr marL="0" indent="0">
              <a:buNone/>
            </a:pPr>
            <a:r>
              <a:rPr lang="en-US" sz="2000" dirty="0"/>
              <a:t>‘</a:t>
            </a:r>
            <a:r>
              <a:rPr lang="en-US" sz="2000" dirty="0" err="1"/>
              <a:t>Shrinkflation</a:t>
            </a:r>
            <a:r>
              <a:rPr lang="en-US" sz="2000" dirty="0"/>
              <a:t>’ is now a food industry trend with, according to the Office of National Statistics, 206 unique products shrinking in size between September 2016 and June 2017.</a:t>
            </a:r>
          </a:p>
          <a:p>
            <a:pPr marL="0" indent="0">
              <a:buNone/>
            </a:pPr>
            <a:endParaRPr lang="en-US" sz="2000" dirty="0"/>
          </a:p>
          <a:p>
            <a:pPr marL="0" indent="0">
              <a:buNone/>
            </a:pPr>
            <a:r>
              <a:rPr lang="en-US" sz="2000" dirty="0"/>
              <a:t>Food manufacturers have started to offer less product for the same price to combat rising manufacturing costs.</a:t>
            </a:r>
            <a:endParaRPr lang="en-GB" sz="2000" dirty="0"/>
          </a:p>
          <a:p>
            <a:pPr marL="0" indent="0">
              <a:buNone/>
            </a:pPr>
            <a:endParaRPr lang="en-GB" dirty="0"/>
          </a:p>
        </p:txBody>
      </p:sp>
      <p:sp>
        <p:nvSpPr>
          <p:cNvPr id="4" name="TextBox 3"/>
          <p:cNvSpPr txBox="1"/>
          <p:nvPr/>
        </p:nvSpPr>
        <p:spPr>
          <a:xfrm>
            <a:off x="1077834" y="6181387"/>
            <a:ext cx="575157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2"/>
              </a:rPr>
              <a:t>Office</a:t>
            </a:r>
            <a:r>
              <a:rPr lang="en-US" sz="1400" dirty="0">
                <a:latin typeface="Arial" panose="020B0604020202020204" pitchFamily="34" charset="0"/>
                <a:cs typeface="Arial" panose="020B0604020202020204" pitchFamily="34" charset="0"/>
                <a:hlinkClick r:id="rId2"/>
              </a:rPr>
              <a:t> of National Statistics </a:t>
            </a:r>
            <a:endParaRPr lang="en-GB" sz="1400" dirty="0">
              <a:latin typeface="Arial" panose="020B0604020202020204" pitchFamily="34" charset="0"/>
              <a:cs typeface="Arial" panose="020B0604020202020204" pitchFamily="34" charset="0"/>
            </a:endParaRPr>
          </a:p>
        </p:txBody>
      </p:sp>
      <p:pic>
        <p:nvPicPr>
          <p:cNvPr id="2050" name="Picture 2" descr="Image result for shrinkf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434" y="3000366"/>
            <a:ext cx="4587671" cy="229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3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6" y="2571092"/>
            <a:ext cx="7343788" cy="3600000"/>
          </a:xfrm>
        </p:spPr>
        <p:txBody>
          <a:bodyPr/>
          <a:lstStyle/>
          <a:p>
            <a:pPr marL="0" indent="0">
              <a:buNone/>
            </a:pPr>
            <a:r>
              <a:rPr lang="en-GB" sz="2000" dirty="0"/>
              <a:t>The failure rate for new products is around 90%, so companies invest large amounts of time and money in product design and carry out considerable research into what customers want. Most manufacturers have a number of different new products at various stages of development at any one time, so that all is not lost if a product fails.</a:t>
            </a:r>
          </a:p>
          <a:p>
            <a:pPr marL="0" indent="0">
              <a:buNone/>
            </a:pPr>
            <a:endParaRPr lang="en-GB" sz="2000" dirty="0"/>
          </a:p>
          <a:p>
            <a:pPr marL="0" indent="0">
              <a:buNone/>
            </a:pPr>
            <a:r>
              <a:rPr lang="en-GB" sz="2000" dirty="0"/>
              <a:t>Effective new product design allows a company to respond quickly to consumer trends and potentially gain a larger ‘market share’ by launching new products before their competitors.</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80" y="2756564"/>
            <a:ext cx="3058194" cy="2039815"/>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Pj043285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2283798"/>
            <a:ext cx="4208462" cy="315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New product design and development</a:t>
            </a:r>
          </a:p>
        </p:txBody>
      </p:sp>
      <p:sp>
        <p:nvSpPr>
          <p:cNvPr id="3" name="Subtitle 2"/>
          <p:cNvSpPr>
            <a:spLocks noGrp="1"/>
          </p:cNvSpPr>
          <p:nvPr>
            <p:ph type="subTitle" idx="1"/>
          </p:nvPr>
        </p:nvSpPr>
        <p:spPr>
          <a:xfrm>
            <a:off x="1169276" y="2571092"/>
            <a:ext cx="6858305" cy="3600000"/>
          </a:xfrm>
        </p:spPr>
        <p:txBody>
          <a:bodyPr/>
          <a:lstStyle/>
          <a:p>
            <a:pPr marL="0" indent="0">
              <a:buNone/>
            </a:pPr>
            <a:r>
              <a:rPr lang="en-GB" sz="2000" dirty="0"/>
              <a:t>One new product could eventually earn a company a great deal of money, so the details written in the ‘product specification’ are highly confidential.  </a:t>
            </a:r>
          </a:p>
          <a:p>
            <a:pPr marL="0" indent="0">
              <a:buNone/>
            </a:pPr>
            <a:endParaRPr lang="en-GB" sz="2000" dirty="0"/>
          </a:p>
          <a:p>
            <a:pPr marL="0" indent="0">
              <a:buNone/>
            </a:pPr>
            <a:r>
              <a:rPr lang="en-GB" sz="2000" dirty="0"/>
              <a:t>When a company launches a new product it may protect their idea by a patent so that it cannot be copied identically by other manufacturers.</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design new products?</a:t>
            </a:r>
          </a:p>
        </p:txBody>
      </p:sp>
      <p:sp>
        <p:nvSpPr>
          <p:cNvPr id="3" name="Subtitle 2"/>
          <p:cNvSpPr>
            <a:spLocks noGrp="1"/>
          </p:cNvSpPr>
          <p:nvPr>
            <p:ph type="subTitle" idx="1"/>
          </p:nvPr>
        </p:nvSpPr>
        <p:spPr>
          <a:xfrm>
            <a:off x="1169276" y="2571092"/>
            <a:ext cx="6428557" cy="3600000"/>
          </a:xfrm>
        </p:spPr>
        <p:txBody>
          <a:bodyPr/>
          <a:lstStyle/>
          <a:p>
            <a:pPr marL="0" indent="0">
              <a:buNone/>
            </a:pPr>
            <a:r>
              <a:rPr lang="en-GB" sz="2000" dirty="0"/>
              <a:t>Food manufacturers launch many new products every year. The aim of the company is for consumers to try their new product, like it and then continue to buy it.</a:t>
            </a:r>
          </a:p>
          <a:p>
            <a:pPr marL="0" indent="0">
              <a:buNone/>
            </a:pPr>
            <a:endParaRPr lang="en-US" sz="2000" dirty="0"/>
          </a:p>
          <a:p>
            <a:pPr marL="0" indent="0">
              <a:buNone/>
            </a:pPr>
            <a:r>
              <a:rPr lang="en-US" sz="2000" dirty="0"/>
              <a:t>A recent survey of UK food and drink businesses, </a:t>
            </a:r>
            <a:r>
              <a:rPr lang="en-GB" sz="2000" dirty="0"/>
              <a:t>found that 52% of the respondents expect future growth to come through new product development.</a:t>
            </a:r>
            <a:endParaRPr lang="en-US" sz="2000" dirty="0"/>
          </a:p>
        </p:txBody>
      </p:sp>
      <p:pic>
        <p:nvPicPr>
          <p:cNvPr id="4" name="Picture 3"/>
          <p:cNvPicPr>
            <a:picLocks noChangeAspect="1"/>
          </p:cNvPicPr>
          <p:nvPr/>
        </p:nvPicPr>
        <p:blipFill>
          <a:blip r:embed="rId2"/>
          <a:stretch>
            <a:fillRect/>
          </a:stretch>
        </p:blipFill>
        <p:spPr>
          <a:xfrm>
            <a:off x="8021782" y="2729033"/>
            <a:ext cx="3599779" cy="2412895"/>
          </a:xfrm>
          <a:prstGeom prst="rect">
            <a:avLst/>
          </a:prstGeom>
        </p:spPr>
      </p:pic>
      <p:sp>
        <p:nvSpPr>
          <p:cNvPr id="5" name="TextBox 4"/>
          <p:cNvSpPr txBox="1"/>
          <p:nvPr/>
        </p:nvSpPr>
        <p:spPr>
          <a:xfrm>
            <a:off x="9081719" y="6017203"/>
            <a:ext cx="27744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3" action="ppaction://hlinkfile"/>
              </a:rPr>
              <a:t>BDO Food and drink report 2018</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0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Product Design</a:t>
            </a:r>
          </a:p>
        </p:txBody>
      </p:sp>
      <p:sp>
        <p:nvSpPr>
          <p:cNvPr id="3" name="Subtitle 2"/>
          <p:cNvSpPr>
            <a:spLocks noGrp="1"/>
          </p:cNvSpPr>
          <p:nvPr>
            <p:ph type="subTitle" idx="1"/>
          </p:nvPr>
        </p:nvSpPr>
        <p:spPr>
          <a:xfrm>
            <a:off x="1086980" y="2104748"/>
            <a:ext cx="8093596" cy="3600000"/>
          </a:xfrm>
        </p:spPr>
        <p:txBody>
          <a:bodyPr/>
          <a:lstStyle/>
          <a:p>
            <a:pPr marL="0" indent="0">
              <a:buNone/>
            </a:pPr>
            <a:r>
              <a:rPr lang="en-GB" sz="2000" dirty="0"/>
              <a:t>Food products are developed:</a:t>
            </a:r>
          </a:p>
          <a:p>
            <a:r>
              <a:rPr lang="en-GB" sz="2000" dirty="0"/>
              <a:t>in response to consumer trends and consumers’ needs and wants;</a:t>
            </a:r>
          </a:p>
          <a:p>
            <a:r>
              <a:rPr lang="en-GB" sz="2000" dirty="0"/>
              <a:t>to stay in competition with other companies to increase profits;</a:t>
            </a:r>
          </a:p>
          <a:p>
            <a:r>
              <a:rPr lang="en-GB" sz="2000" dirty="0"/>
              <a:t>to make use of up-to-date food processing technologies which give rise to new or more economical products;</a:t>
            </a:r>
          </a:p>
          <a:p>
            <a:r>
              <a:rPr lang="en-GB" sz="2000" dirty="0"/>
              <a:t>to meet particular markets, such as economy or luxury products, or to create new markets;</a:t>
            </a:r>
          </a:p>
          <a:p>
            <a:r>
              <a:rPr lang="en-GB" sz="2000" dirty="0"/>
              <a:t>in response to healthy eating initiatives such as reducing salt, fat or free sugars in food;</a:t>
            </a:r>
          </a:p>
          <a:p>
            <a:r>
              <a:rPr lang="en-GB" sz="2000" dirty="0"/>
              <a:t>to produce ‘own brand’ copies of other manufacturers’ products;</a:t>
            </a:r>
          </a:p>
          <a:p>
            <a:r>
              <a:rPr lang="en-GB" sz="2000" dirty="0"/>
              <a:t>to replace some products which have reached the end of their life cycle. </a:t>
            </a:r>
          </a:p>
          <a:p>
            <a:endParaRPr lang="en-GB" sz="2000" dirty="0"/>
          </a:p>
          <a:p>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683" r="12003"/>
          <a:stretch/>
        </p:blipFill>
        <p:spPr>
          <a:xfrm>
            <a:off x="9180576" y="2724911"/>
            <a:ext cx="2752572" cy="2246099"/>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manufacturers get ideas for new products?</a:t>
            </a:r>
            <a:endParaRPr lang="en-US" dirty="0"/>
          </a:p>
        </p:txBody>
      </p:sp>
      <p:sp>
        <p:nvSpPr>
          <p:cNvPr id="3" name="Subtitle 2"/>
          <p:cNvSpPr>
            <a:spLocks noGrp="1"/>
          </p:cNvSpPr>
          <p:nvPr>
            <p:ph type="subTitle" idx="1"/>
          </p:nvPr>
        </p:nvSpPr>
        <p:spPr>
          <a:xfrm>
            <a:off x="1169275" y="2571092"/>
            <a:ext cx="10435291" cy="3600000"/>
          </a:xfrm>
        </p:spPr>
        <p:txBody>
          <a:bodyPr/>
          <a:lstStyle/>
          <a:p>
            <a:pPr marL="0" indent="0">
              <a:buNone/>
            </a:pPr>
            <a:endParaRPr lang="en-GB" sz="2000" dirty="0"/>
          </a:p>
          <a:p>
            <a:pPr marL="0" indent="0">
              <a:buNone/>
            </a:pPr>
            <a:r>
              <a:rPr lang="en-GB" sz="2000" dirty="0"/>
              <a:t>Manufacturers use many different methods to come up with ideas for new products. These may include:</a:t>
            </a:r>
          </a:p>
          <a:p>
            <a:r>
              <a:rPr lang="en-GB" sz="2000" dirty="0"/>
              <a:t>looking at existing products – a company’s own, or their competitors’;</a:t>
            </a:r>
          </a:p>
          <a:p>
            <a:r>
              <a:rPr lang="en-GB" sz="2000" dirty="0"/>
              <a:t>responding to suggestions, comments or consumers’ complaints, ethical or environmental concerns;</a:t>
            </a:r>
          </a:p>
          <a:p>
            <a:r>
              <a:rPr lang="en-GB" sz="2000" dirty="0"/>
              <a:t>examining cultural and religious influences, including customs at festivals and celebrations;</a:t>
            </a:r>
          </a:p>
          <a:p>
            <a:r>
              <a:rPr lang="en-GB" sz="2000" dirty="0"/>
              <a:t>eating out, visiting restaurants in the UK and other countries to sample authentic dishes;</a:t>
            </a:r>
          </a:p>
          <a:p>
            <a:r>
              <a:rPr lang="en-US" sz="2000" dirty="0"/>
              <a:t>pressure from government or health </a:t>
            </a:r>
            <a:r>
              <a:rPr lang="en-US" sz="2000" dirty="0" err="1"/>
              <a:t>organisations</a:t>
            </a:r>
            <a:r>
              <a:rPr lang="en-US" sz="2000" dirty="0"/>
              <a:t> to reformulate products and reduce the salt, fat or free sugars.</a:t>
            </a:r>
            <a:endParaRPr lang="en-GB" sz="2000" dirty="0"/>
          </a:p>
        </p:txBody>
      </p:sp>
    </p:spTree>
    <p:extLst>
      <p:ext uri="{BB962C8B-B14F-4D97-AF65-F5344CB8AC3E}">
        <p14:creationId xmlns:p14="http://schemas.microsoft.com/office/powerpoint/2010/main" val="322760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A690F6-2FDB-49CA-AD00-3DE5916C01A5}"/>
</file>

<file path=customXml/itemProps2.xml><?xml version="1.0" encoding="utf-8"?>
<ds:datastoreItem xmlns:ds="http://schemas.openxmlformats.org/officeDocument/2006/customXml" ds:itemID="{FF44C17B-ADC6-4CFD-B864-D8CB2552D161}"/>
</file>

<file path=customXml/itemProps3.xml><?xml version="1.0" encoding="utf-8"?>
<ds:datastoreItem xmlns:ds="http://schemas.openxmlformats.org/officeDocument/2006/customXml" ds:itemID="{A87B9748-51F3-4E30-A7D2-E5036FE28630}"/>
</file>

<file path=docProps/app.xml><?xml version="1.0" encoding="utf-8"?>
<Properties xmlns="http://schemas.openxmlformats.org/officeDocument/2006/extended-properties" xmlns:vt="http://schemas.openxmlformats.org/officeDocument/2006/docPropsVTypes">
  <TotalTime>17</TotalTime>
  <Words>2114</Words>
  <Application>Microsoft Office PowerPoint</Application>
  <PresentationFormat>Widescreen</PresentationFormat>
  <Paragraphs>178</Paragraphs>
  <Slides>27</Slides>
  <Notes>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27</vt:i4>
      </vt:variant>
    </vt:vector>
  </HeadingPairs>
  <TitlesOfParts>
    <vt:vector size="33" baseType="lpstr">
      <vt:lpstr>Arial</vt:lpstr>
      <vt:lpstr>Calibri</vt:lpstr>
      <vt:lpstr>Office Theme</vt:lpstr>
      <vt:lpstr>Custom Design</vt:lpstr>
      <vt:lpstr>1_Custom Design</vt:lpstr>
      <vt:lpstr>3_Custom Design</vt:lpstr>
      <vt:lpstr>New product design and development</vt:lpstr>
      <vt:lpstr>New product design and development</vt:lpstr>
      <vt:lpstr>New product design and development</vt:lpstr>
      <vt:lpstr>New product design and development</vt:lpstr>
      <vt:lpstr>New product design and development</vt:lpstr>
      <vt:lpstr>New product design and development</vt:lpstr>
      <vt:lpstr>Why design new products?</vt:lpstr>
      <vt:lpstr>New Product Design</vt:lpstr>
      <vt:lpstr>How do manufacturers get ideas for new products?</vt:lpstr>
      <vt:lpstr>How do manufacturers get ideas for new products?</vt:lpstr>
      <vt:lpstr>How do manufacturers get ideas for new products?</vt:lpstr>
      <vt:lpstr>Considerations for new product design</vt:lpstr>
      <vt:lpstr>New product design and development</vt:lpstr>
      <vt:lpstr>New product design and development</vt:lpstr>
      <vt:lpstr>Why do some new products fail?</vt:lpstr>
      <vt:lpstr>Why do some new products fail?</vt:lpstr>
      <vt:lpstr>Product life cycle</vt:lpstr>
      <vt:lpstr>Product development</vt:lpstr>
      <vt:lpstr>Government policy</vt:lpstr>
      <vt:lpstr>Sugar reduction programme</vt:lpstr>
      <vt:lpstr>Soft Drinks Industry Levy </vt:lpstr>
      <vt:lpstr>Calorie reduction programme</vt:lpstr>
      <vt:lpstr>Plastic Packaging Tax</vt:lpstr>
      <vt:lpstr>Plastic Packaging Tax</vt:lpstr>
      <vt:lpstr>The future</vt:lpstr>
      <vt:lpstr>The future</vt:lpstr>
      <vt:lpstr>New product design and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45</cp:revision>
  <dcterms:created xsi:type="dcterms:W3CDTF">2018-10-10T09:22:08Z</dcterms:created>
  <dcterms:modified xsi:type="dcterms:W3CDTF">2024-02-15T12:21:13Z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