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  <p:sldMasterId id="2147483656" r:id="rId4"/>
  </p:sldMasterIdLst>
  <p:notesMasterIdLst>
    <p:notesMasterId r:id="rId17"/>
  </p:notesMasterIdLst>
  <p:sldIdLst>
    <p:sldId id="256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62" r:id="rId14"/>
    <p:sldId id="274" r:id="rId15"/>
    <p:sldId id="26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3C2"/>
    <a:srgbClr val="EF9F3F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02" autoAdjust="0"/>
    <p:restoredTop sz="81904" autoAdjust="0"/>
  </p:normalViewPr>
  <p:slideViewPr>
    <p:cSldViewPr snapToGrid="0" snapToObjects="1">
      <p:cViewPr varScale="1">
        <p:scale>
          <a:sx n="93" d="100"/>
          <a:sy n="93" d="100"/>
        </p:scale>
        <p:origin x="79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E7CF3-8D5C-449F-A588-1CDFA08ED540}" type="datetimeFigureOut">
              <a:rPr lang="en-GB" smtClean="0"/>
              <a:t>03/12/2023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E605AB-B95E-4331-8478-7E56DE5E95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290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605AB-B95E-4331-8478-7E56DE5E953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553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EF9F3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EF9F3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FCE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276" y="2571092"/>
            <a:ext cx="4680000" cy="360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indent="-285750">
              <a:buSzPct val="90000"/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EF9F3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2023</a:t>
            </a: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2023</a:t>
            </a: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2023</a:t>
            </a: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2023</a:t>
            </a: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2.jpe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jpeg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49.jpg"/><Relationship Id="rId5" Type="http://schemas.microsoft.com/office/2007/relationships/hdphoto" Target="../media/hdphoto8.wdp"/><Relationship Id="rId10" Type="http://schemas.openxmlformats.org/officeDocument/2006/relationships/image" Target="../media/image48.jpg"/><Relationship Id="rId4" Type="http://schemas.openxmlformats.org/officeDocument/2006/relationships/image" Target="../media/image44.png"/><Relationship Id="rId9" Type="http://schemas.openxmlformats.org/officeDocument/2006/relationships/image" Target="../media/image4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oodafactoflife.org.uk/whole-school/whole-school-approach/guidelines-for-school-education-resources-about-food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9.png"/><Relationship Id="rId7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microsoft.com/office/2007/relationships/hdphoto" Target="../media/hdphoto3.wdp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452" y="3261311"/>
            <a:ext cx="9144000" cy="733096"/>
          </a:xfrm>
        </p:spPr>
        <p:txBody>
          <a:bodyPr/>
          <a:lstStyle/>
          <a:p>
            <a:r>
              <a:rPr lang="en-US" dirty="0"/>
              <a:t>Seasonality</a:t>
            </a:r>
          </a:p>
        </p:txBody>
      </p:sp>
    </p:spTree>
    <p:extLst>
      <p:ext uri="{BB962C8B-B14F-4D97-AF65-F5344CB8AC3E}">
        <p14:creationId xmlns:p14="http://schemas.microsoft.com/office/powerpoint/2010/main" val="195516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Food ready to eat in autumn (Oct - Nov)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69274" y="2283798"/>
            <a:ext cx="307074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Vegetables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Field Mushrooms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Lettuce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Marrow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Potatoes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Pumpkin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Rocket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Squashes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Sweetcorn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Watercress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31005" y="2291622"/>
            <a:ext cx="32414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Fruit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Apples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Blackberries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Damsons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Elderberries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Pears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Plums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Sloes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76716" y="2258894"/>
            <a:ext cx="30707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Brill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Dabs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Dover Sole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Flounders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Oysters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Skate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02005" y="4611231"/>
            <a:ext cx="30707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Meat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Grouse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Heather-fed Lamb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Pork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Venison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669" y="5349593"/>
            <a:ext cx="1503750" cy="1507893"/>
          </a:xfrm>
          <a:prstGeom prst="rect">
            <a:avLst/>
          </a:prstGeom>
        </p:spPr>
      </p:pic>
      <p:pic>
        <p:nvPicPr>
          <p:cNvPr id="9" name="Picture 2" descr="C:\Users\Jenny\AppData\Local\Microsoft\Windows\INetCache\IE\6T7W4HTR\597076,1312288371,2[1]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5" r="14881" b="6621"/>
          <a:stretch/>
        </p:blipFill>
        <p:spPr bwMode="auto">
          <a:xfrm>
            <a:off x="2964008" y="4868318"/>
            <a:ext cx="1103819" cy="178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2381" y="5736180"/>
            <a:ext cx="1630711" cy="1085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9983" y="5781366"/>
            <a:ext cx="1315744" cy="871376"/>
          </a:xfrm>
          <a:prstGeom prst="rect">
            <a:avLst/>
          </a:prstGeom>
        </p:spPr>
      </p:pic>
      <p:pic>
        <p:nvPicPr>
          <p:cNvPr id="12" name="Picture 5" descr="Image result for sloe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8" t="8122" r="8750" b="20027"/>
          <a:stretch/>
        </p:blipFill>
        <p:spPr bwMode="auto">
          <a:xfrm>
            <a:off x="4531005" y="5020375"/>
            <a:ext cx="1382629" cy="87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Jenny\AppData\Local\Microsoft\Windows\INetCache\IE\W52D0TNO\1200px-Microstomus_kitt_1[1]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78" b="81444" l="4000" r="93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089223" y="2062825"/>
            <a:ext cx="1701190" cy="127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Users\Jenny\AppData\Local\Microsoft\Windows\INetCache\IE\W52D0TNO\meat_PNG3925[1]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297" y="5245931"/>
            <a:ext cx="1704420" cy="101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Jenny\AppData\Local\Microsoft\Windows\INetCache\IE\W52D0TNO\Pacific_oysters_01[1]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884" y="3585339"/>
            <a:ext cx="1867223" cy="136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979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Food ready to eat in Winter (Dec – Feb)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52627" y="2111365"/>
            <a:ext cx="30707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Vegetables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Brussels Sprouts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Cabbage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Carrots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Cauliflower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Celeriac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Curly Kale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Fennel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Leeks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Parsnips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Potatoes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Red Cabbage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Swede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Turnips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72756" y="2200702"/>
            <a:ext cx="324140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Fruit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Apples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Pears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Quince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66010" y="2242234"/>
            <a:ext cx="307074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Grey Mullet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Mussels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Scallops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66009" y="3657248"/>
            <a:ext cx="30707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Meat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Goose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Partridge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Pheasant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Turkey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Venison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Wild Duck </a:t>
            </a:r>
          </a:p>
        </p:txBody>
      </p:sp>
      <p:pic>
        <p:nvPicPr>
          <p:cNvPr id="10" name="Picture 4" descr="C:\Users\Jenny\AppData\Local\Microsoft\Windows\INetCache\IE\6T7W4HTR\Brimley_Apples[1]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71" b="89894" l="1721" r="974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644" y="4166438"/>
            <a:ext cx="1867938" cy="106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Jenny\AppData\Local\Microsoft\Windows\INetCache\IE\W52D0TNO\diulya[1]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3" b="92733" l="286" r="93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8" b="8035"/>
          <a:stretch/>
        </p:blipFill>
        <p:spPr bwMode="auto">
          <a:xfrm>
            <a:off x="5497194" y="2720743"/>
            <a:ext cx="1341941" cy="115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C:\Users\Jenny\AppData\Local\Microsoft\Windows\INetCache\IE\6T7W4HTR\1024px-Mussels_at_Trouville_fish_market[1]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23" b="95898" l="98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873" y="2283798"/>
            <a:ext cx="1860796" cy="186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891" y="5071504"/>
            <a:ext cx="1832976" cy="15030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771" y="4452894"/>
            <a:ext cx="2286162" cy="16826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937" y="5365181"/>
            <a:ext cx="1905169" cy="11697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166" y="3607462"/>
            <a:ext cx="2087895" cy="139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10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Seasonality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3600" dirty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/>
              <a:t>www.foodafactoflife.org.uk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E0DFAA-D4D3-B504-0E6D-536B043A53D3}"/>
              </a:ext>
            </a:extLst>
          </p:cNvPr>
          <p:cNvSpPr txBox="1"/>
          <p:nvPr/>
        </p:nvSpPr>
        <p:spPr>
          <a:xfrm>
            <a:off x="393116" y="5999572"/>
            <a:ext cx="9904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This resource meets the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i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Guidelines for producers and users of school education resources about food</a:t>
            </a:r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005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What is seasonality?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Fruit and vegetables naturally grow in cycles, and ripen during a certain season each year. When they are in season they are harvested.</a:t>
            </a:r>
          </a:p>
          <a:p>
            <a:pPr marL="0" indent="0" algn="just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mostly think of fruit and vegetables as seasonal however, some fish and meat can also be seasonal. </a:t>
            </a:r>
          </a:p>
          <a:p>
            <a:pPr marL="0" indent="0" algn="just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There are advantages to buying and eating food that is in season. What are these? </a:t>
            </a:r>
            <a:endParaRPr lang="en-US" dirty="0"/>
          </a:p>
          <a:p>
            <a:pPr marL="0" indent="0" algn="just">
              <a:buNone/>
            </a:pPr>
            <a:endParaRPr lang="en-GB" dirty="0"/>
          </a:p>
        </p:txBody>
      </p:sp>
      <p:pic>
        <p:nvPicPr>
          <p:cNvPr id="5" name="Picture 7" descr="C:\Users\Jenny\AppData\Local\Microsoft\Windows\INetCache\IE\W52D0TNO\kill-rhubarb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416" y="4280566"/>
            <a:ext cx="2161794" cy="216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C:\Users\Jenny\AppData\Local\Microsoft\Windows\INetCache\IE\EPRO8C7F\87-1229553305PJ3K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140" y="4470522"/>
            <a:ext cx="3027426" cy="201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477" y="4503822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98" y="4737628"/>
            <a:ext cx="2321560" cy="159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73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Seasonality – the advantages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8535833" cy="3600000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Buying and eating food that is season means that 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is fresh;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has the best flavour, texture and colour;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has optimum nutritional value.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Other benefits include: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lower cost;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supporting local growers;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reduced energy needed to grow and transport the ingredients and food.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14" descr="C:\Users\Jenny\AppData\Local\Microsoft\Windows\INetCache\IE\W52D0TNO\530316492_6626d205e7_z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454" y="1699391"/>
            <a:ext cx="2535926" cy="381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772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In season or not?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Consider the range of ingredients and food that is found in supermarkets. We expect, and take for granted, that the food is available all year round. </a:t>
            </a:r>
          </a:p>
          <a:p>
            <a:pPr marL="0" indent="0" algn="just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Consumers have become used to buying ingredients and food that are out of season in the UK.</a:t>
            </a:r>
          </a:p>
          <a:p>
            <a:pPr marL="0" indent="0" algn="just">
              <a:buNone/>
            </a:pPr>
            <a:endParaRPr lang="en-GB" dirty="0"/>
          </a:p>
        </p:txBody>
      </p:sp>
      <p:pic>
        <p:nvPicPr>
          <p:cNvPr id="4" name="Picture 2" descr="C:\Users\Jenny\AppData\Local\Microsoft\Windows\INetCache\IE\6T7W4HTR\lattuga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286" y="3747312"/>
            <a:ext cx="1804986" cy="180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Jenny\AppData\Local\Microsoft\Windows\INetCache\IE\W52D0TNO\Three_Raspberries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72" y="3863241"/>
            <a:ext cx="2614115" cy="174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Jenny\AppData\Local\Microsoft\Windows\INetCache\IE\EPRO8C7F\fresh-tomatoes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891" y="3905754"/>
            <a:ext cx="2566385" cy="17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Jenny\AppData\Local\Microsoft\Windows\INetCache\IE\6T7W4HTR\오이%201개%20칼로리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640" y="3863240"/>
            <a:ext cx="2604251" cy="173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25759" y="5841228"/>
            <a:ext cx="10424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This food is in season in the summer in the UK, yet we can buy them all year round.</a:t>
            </a:r>
          </a:p>
        </p:txBody>
      </p:sp>
    </p:spTree>
    <p:extLst>
      <p:ext uri="{BB962C8B-B14F-4D97-AF65-F5344CB8AC3E}">
        <p14:creationId xmlns:p14="http://schemas.microsoft.com/office/powerpoint/2010/main" val="269158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In season or not?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Ingredients and food are generally available throughout the year because they have been imported from other countries where they are in season at different times of the year. </a:t>
            </a:r>
          </a:p>
          <a:p>
            <a:pPr marL="0" indent="0" algn="just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This means that the ingredients and foods may have travelled a long way. </a:t>
            </a:r>
          </a:p>
          <a:p>
            <a:pPr marL="0" indent="0" algn="just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Why do you think some consumers are concerned about this?</a:t>
            </a:r>
            <a:endParaRPr lang="en-GB" dirty="0"/>
          </a:p>
        </p:txBody>
      </p:sp>
      <p:pic>
        <p:nvPicPr>
          <p:cNvPr id="8" name="Picture 2" descr="C:\Users\Jenny\AppData\Local\Microsoft\Windows\INetCache\IE\6T7W4HTR\US_Navy_100125-N-9402B-001_Paul_Reardon_of_Empire_Cargo_loads_pallets_of_food_and_humanitarian_supplies_onto_a_transport_aircraft_for_shipment_to_Naval_Station_Guantanamo_Bay,_Cuba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276" y="4358211"/>
            <a:ext cx="3009477" cy="199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Jenny\AppData\Local\Microsoft\Windows\INetCache\IE\0RYEYTLC\Container_ship_Olga_Maersk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527" y="4366604"/>
            <a:ext cx="2974734" cy="203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Jenny\AppData\Local\Microsoft\Windows\INetCache\IE\W52D0TNO\6817159989_c61081cd1d_z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506" y="4358212"/>
            <a:ext cx="3079521" cy="204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160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In season or not?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538306" cy="3600000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UK imports about half of its food. </a:t>
            </a: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Some consumers are concerned about the origins of their food and the distance it has travelled. Reducing the distance can help lessen the impact.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can consumers help lessen the distance food has travelled?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13" descr="C:\Users\Jenny\AppData\Local\Microsoft\Windows\INetCache\IE\0RYEYTLC\Discover-it-Miles-Traveling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780" y="2283798"/>
            <a:ext cx="2613235" cy="195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C:\Users\Jenny\AppData\Local\Microsoft\Windows\INetCache\IE\W52D0TNO\Apple_Display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781" y="4391710"/>
            <a:ext cx="2613235" cy="195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283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Seasonal food in the UK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475960" cy="3600000"/>
          </a:xfrm>
        </p:spPr>
        <p:txBody>
          <a:bodyPr/>
          <a:lstStyle/>
          <a:p>
            <a:pPr marL="0" indent="0" algn="just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As weather changes across the world so does the fresh foods that are available. </a:t>
            </a:r>
          </a:p>
          <a:p>
            <a:pPr marL="0" indent="0" algn="just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the UK we have four distinct seasons with each offering a range of different foods.</a:t>
            </a:r>
          </a:p>
          <a:p>
            <a:pPr marL="0" indent="0" algn="just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Name five foods that are available in each of the seasons. </a:t>
            </a:r>
          </a:p>
          <a:p>
            <a:pPr marL="0" indent="0" algn="just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Remember that it is not just fruit and vegetables that are available during certain seasons.</a:t>
            </a:r>
          </a:p>
          <a:p>
            <a:pPr marL="0" indent="0" algn="just">
              <a:buNone/>
            </a:pPr>
            <a:endParaRPr lang="en-GB" dirty="0"/>
          </a:p>
        </p:txBody>
      </p:sp>
      <p:pic>
        <p:nvPicPr>
          <p:cNvPr id="4" name="Picture 10" descr="C:\Users\Jenny\AppData\Local\Microsoft\Windows\INetCache\IE\6T7W4HTR\170307584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74"/>
          <a:stretch/>
        </p:blipFill>
        <p:spPr bwMode="auto">
          <a:xfrm>
            <a:off x="10412978" y="1857729"/>
            <a:ext cx="1631887" cy="167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C:\Users\Jenny\AppData\Local\Microsoft\Windows\INetCache\IE\6T7W4HTR\FruitVeg%20Runner%20Beans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064" y="3340870"/>
            <a:ext cx="2011527" cy="113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C:\Users\Jenny\AppData\Local\Microsoft\Windows\INetCache\IE\6T7W4HTR\851pumpkin[1]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67" b="97500" l="5167" r="96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77"/>
          <a:stretch/>
        </p:blipFill>
        <p:spPr bwMode="auto">
          <a:xfrm>
            <a:off x="10508793" y="4045427"/>
            <a:ext cx="1619074" cy="135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 descr="C:\Users\Jenny\AppData\Local\Microsoft\Windows\INetCache\IE\EPRO8C7F\keljpupcar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163" y="5134464"/>
            <a:ext cx="1385631" cy="11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664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Food ready to eat in spring (March - May)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6284" y="2513012"/>
            <a:ext cx="3070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Fruit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Gooseberries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Rhubarb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9211" y="3895945"/>
            <a:ext cx="307074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Meat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Beef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Spring Lamb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16486" y="2513012"/>
            <a:ext cx="30707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Crab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Haddock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John Dory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Lobster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Mackerel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Monkfish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Prawns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Sea Bass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Sea Salmon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Trout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Turbot</a:t>
            </a:r>
          </a:p>
        </p:txBody>
      </p:sp>
      <p:sp>
        <p:nvSpPr>
          <p:cNvPr id="8" name="Subtitle 7"/>
          <p:cNvSpPr txBox="1">
            <a:spLocks noGrp="1"/>
          </p:cNvSpPr>
          <p:nvPr>
            <p:ph type="subTitle" idx="1"/>
          </p:nvPr>
        </p:nvSpPr>
        <p:spPr>
          <a:xfrm>
            <a:off x="1169988" y="2571750"/>
            <a:ext cx="9718675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Vegetables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Asparagus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Carrots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Cauliflowers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Celeriac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Curly Kale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Purple Sprouting Broccoli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Spinach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Spring Greens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Watercress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220" y="5250161"/>
            <a:ext cx="1699102" cy="1619207"/>
          </a:xfrm>
          <a:prstGeom prst="rect">
            <a:avLst/>
          </a:prstGeom>
        </p:spPr>
      </p:pic>
      <p:pic>
        <p:nvPicPr>
          <p:cNvPr id="10" name="Picture 2" descr="C:\Users\Jenny\AppData\Local\Microsoft\Windows\INetCache\IE\EPRO8C7F\CSA-Red-Russian-Kale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560" y="5548121"/>
            <a:ext cx="1428222" cy="98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Jenny\AppData\Local\Microsoft\Windows\INetCache\IE\6T7W4HTR\lamb_cuttlets[1]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505" b="85745" l="13429" r="89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31" t="18905" r="7448" b="11244"/>
          <a:stretch/>
        </p:blipFill>
        <p:spPr bwMode="auto">
          <a:xfrm>
            <a:off x="9613845" y="2466083"/>
            <a:ext cx="2259809" cy="132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822" y="5208567"/>
            <a:ext cx="1762052" cy="1173663"/>
          </a:xfrm>
          <a:prstGeom prst="rect">
            <a:avLst/>
          </a:prstGeom>
        </p:spPr>
      </p:pic>
      <p:pic>
        <p:nvPicPr>
          <p:cNvPr id="13" name="Picture 10" descr="Image result for sea bas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688" y="3972563"/>
            <a:ext cx="2412966" cy="9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841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9273" y="1563798"/>
            <a:ext cx="9969781" cy="720000"/>
          </a:xfrm>
        </p:spPr>
        <p:txBody>
          <a:bodyPr/>
          <a:lstStyle/>
          <a:p>
            <a:r>
              <a:rPr lang="en-GB" dirty="0"/>
              <a:t>Food ready to eat in Summer (June-Sept)</a:t>
            </a:r>
          </a:p>
        </p:txBody>
      </p:sp>
      <p:sp>
        <p:nvSpPr>
          <p:cNvPr id="4" name="Subtitle 3"/>
          <p:cNvSpPr txBox="1">
            <a:spLocks noGrp="1"/>
          </p:cNvSpPr>
          <p:nvPr>
            <p:ph type="subTitle" idx="1"/>
          </p:nvPr>
        </p:nvSpPr>
        <p:spPr>
          <a:xfrm>
            <a:off x="1169276" y="2571092"/>
            <a:ext cx="9720000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Vegetables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Broad Beans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Courgettes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Fennel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Fresh Peas and green Beans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Lettuce and salad leaves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New potatoes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Radishes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Runner Beans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Tomatoes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42538" y="2521475"/>
            <a:ext cx="32414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Fruit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Blueberries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Currants – black, white and red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Greengages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Loganberries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Plums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Raspberries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Strawberries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Tayberries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38995" y="2521475"/>
            <a:ext cx="307074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Crab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Pilchards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Wild Salmon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68168" y="3997901"/>
            <a:ext cx="30707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Meat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Beef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Chicken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Lamb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Pork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Saltmarsh Lamb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Venison </a:t>
            </a:r>
          </a:p>
        </p:txBody>
      </p:sp>
      <p:pic>
        <p:nvPicPr>
          <p:cNvPr id="8" name="Picture 11" descr="Image result for wild salm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" t="17214" r="4158" b="21458"/>
          <a:stretch/>
        </p:blipFill>
        <p:spPr bwMode="auto">
          <a:xfrm>
            <a:off x="10229934" y="2512682"/>
            <a:ext cx="1585579" cy="104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C:\Users\Jenny\AppData\Local\Microsoft\Windows\INetCache\IE\0RYEYTLC\Venison_Steaks[1]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694" y="3417803"/>
            <a:ext cx="2203130" cy="16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 descr="Image result for saltmarsh lamb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433" b="75622" l="18327" r="888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26" t="11365" r="9459" b="22645"/>
          <a:stretch/>
        </p:blipFill>
        <p:spPr bwMode="auto">
          <a:xfrm>
            <a:off x="10275813" y="5048119"/>
            <a:ext cx="1837808" cy="138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Jenny\AppData\Local\Microsoft\Windows\INetCache\IE\0RYEYTLC\peapod[1]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2"/>
          <a:stretch/>
        </p:blipFill>
        <p:spPr bwMode="auto">
          <a:xfrm>
            <a:off x="2803916" y="4927253"/>
            <a:ext cx="1623541" cy="95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Jenny\AppData\Local\Microsoft\Windows\INetCache\IE\0RYEYTLC\IMG_1385[1]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4" b="22467"/>
          <a:stretch/>
        </p:blipFill>
        <p:spPr bwMode="auto">
          <a:xfrm>
            <a:off x="5300255" y="5691574"/>
            <a:ext cx="1329317" cy="121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Jenny\AppData\Local\Microsoft\Windows\INetCache\IE\0RYEYTLC\1-1248158051Ix2h[1]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702" y="4730576"/>
            <a:ext cx="1897526" cy="126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Jenny\AppData\Local\Microsoft\Windows\INetCache\IE\6T7W4HTR\120604669[1]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914" b="8992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999"/>
          <a:stretch/>
        </p:blipFill>
        <p:spPr bwMode="auto">
          <a:xfrm>
            <a:off x="3697197" y="5691574"/>
            <a:ext cx="1460521" cy="115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13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599</Words>
  <Application>Microsoft Office PowerPoint</Application>
  <PresentationFormat>Widescreen</PresentationFormat>
  <Paragraphs>164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Office Theme</vt:lpstr>
      <vt:lpstr>Custom Design</vt:lpstr>
      <vt:lpstr>1_Custom Design</vt:lpstr>
      <vt:lpstr>3_Custom Design</vt:lpstr>
      <vt:lpstr>Seasonality</vt:lpstr>
      <vt:lpstr>What is seasonality?</vt:lpstr>
      <vt:lpstr>Seasonality – the advantages</vt:lpstr>
      <vt:lpstr>In season or not?</vt:lpstr>
      <vt:lpstr>In season or not?</vt:lpstr>
      <vt:lpstr>In season or not? </vt:lpstr>
      <vt:lpstr>Seasonal food in the UK</vt:lpstr>
      <vt:lpstr>Food ready to eat in spring (March - May)</vt:lpstr>
      <vt:lpstr>Food ready to eat in Summer (June-Sept)</vt:lpstr>
      <vt:lpstr>Food ready to eat in autumn (Oct - Nov)</vt:lpstr>
      <vt:lpstr>Food ready to eat in Winter (Dec – Feb)</vt:lpstr>
      <vt:lpstr>Seasonality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Elsa Healey</cp:lastModifiedBy>
  <cp:revision>35</cp:revision>
  <dcterms:created xsi:type="dcterms:W3CDTF">2018-10-10T09:22:08Z</dcterms:created>
  <dcterms:modified xsi:type="dcterms:W3CDTF">2023-12-03T23:38:17Z</dcterms:modified>
</cp:coreProperties>
</file>