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62" r:id="rId9"/>
    <p:sldId id="263" r:id="rId10"/>
    <p:sldId id="264" r:id="rId11"/>
    <p:sldId id="265"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wen Trafford" initials="ET" lastIdx="1" clrIdx="1">
    <p:extLst>
      <p:ext uri="{19B8F6BF-5375-455C-9EA6-DF929625EA0E}">
        <p15:presenceInfo xmlns:p15="http://schemas.microsoft.com/office/powerpoint/2012/main" userId="Ewen Traffo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6328C-86B2-4514-B91C-EFC4D600DFD3}" v="3" dt="2024-04-30T14:39:03.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106" d="100"/>
          <a:sy n="106" d="100"/>
        </p:scale>
        <p:origin x="85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White" userId="3da70261-e0e7-408d-aace-eb577feade9e" providerId="ADAL" clId="{E6B711F4-A43D-4B8C-B7E7-46B3D4F2F84C}"/>
    <pc:docChg chg="modSld modMainMaster">
      <pc:chgData name="Alexander White" userId="3da70261-e0e7-408d-aace-eb577feade9e" providerId="ADAL" clId="{E6B711F4-A43D-4B8C-B7E7-46B3D4F2F84C}" dt="2024-02-05T09:42:42.661" v="5" actId="1076"/>
      <pc:docMkLst>
        <pc:docMk/>
      </pc:docMkLst>
      <pc:sldChg chg="addSp modSp mod">
        <pc:chgData name="Alexander White" userId="3da70261-e0e7-408d-aace-eb577feade9e" providerId="ADAL" clId="{E6B711F4-A43D-4B8C-B7E7-46B3D4F2F84C}" dt="2024-02-05T09:42:42.661" v="5" actId="1076"/>
        <pc:sldMkLst>
          <pc:docMk/>
          <pc:sldMk cId="1219004254" sldId="261"/>
        </pc:sldMkLst>
        <pc:spChg chg="add mod">
          <ac:chgData name="Alexander White" userId="3da70261-e0e7-408d-aace-eb577feade9e" providerId="ADAL" clId="{E6B711F4-A43D-4B8C-B7E7-46B3D4F2F84C}" dt="2024-02-05T09:42:42.661" v="5" actId="1076"/>
          <ac:spMkLst>
            <pc:docMk/>
            <pc:sldMk cId="1219004254" sldId="261"/>
            <ac:spMk id="4" creationId="{D4F1BF00-6399-DB53-B55B-06CC8B4FD319}"/>
          </ac:spMkLst>
        </pc:spChg>
      </pc:sldChg>
      <pc:sldMasterChg chg="modSp mod">
        <pc:chgData name="Alexander White" userId="3da70261-e0e7-408d-aace-eb577feade9e" providerId="ADAL" clId="{E6B711F4-A43D-4B8C-B7E7-46B3D4F2F84C}" dt="2024-02-05T09:20:34.969" v="0"/>
        <pc:sldMasterMkLst>
          <pc:docMk/>
          <pc:sldMasterMk cId="1328885048" sldId="2147483648"/>
        </pc:sldMasterMkLst>
        <pc:spChg chg="mod">
          <ac:chgData name="Alexander White" userId="3da70261-e0e7-408d-aace-eb577feade9e" providerId="ADAL" clId="{E6B711F4-A43D-4B8C-B7E7-46B3D4F2F84C}" dt="2024-02-05T09:20:34.969" v="0"/>
          <ac:spMkLst>
            <pc:docMk/>
            <pc:sldMasterMk cId="1328885048" sldId="2147483648"/>
            <ac:spMk id="9" creationId="{00000000-0000-0000-0000-000000000000}"/>
          </ac:spMkLst>
        </pc:spChg>
      </pc:sldMasterChg>
      <pc:sldMasterChg chg="modSp mod">
        <pc:chgData name="Alexander White" userId="3da70261-e0e7-408d-aace-eb577feade9e" providerId="ADAL" clId="{E6B711F4-A43D-4B8C-B7E7-46B3D4F2F84C}" dt="2024-02-05T09:20:39.959" v="1"/>
        <pc:sldMasterMkLst>
          <pc:docMk/>
          <pc:sldMasterMk cId="1498317190" sldId="2147483650"/>
        </pc:sldMasterMkLst>
        <pc:spChg chg="mod">
          <ac:chgData name="Alexander White" userId="3da70261-e0e7-408d-aace-eb577feade9e" providerId="ADAL" clId="{E6B711F4-A43D-4B8C-B7E7-46B3D4F2F84C}" dt="2024-02-05T09:20:39.959" v="1"/>
          <ac:spMkLst>
            <pc:docMk/>
            <pc:sldMasterMk cId="1498317190" sldId="2147483650"/>
            <ac:spMk id="9" creationId="{00000000-0000-0000-0000-000000000000}"/>
          </ac:spMkLst>
        </pc:spChg>
      </pc:sldMasterChg>
      <pc:sldMasterChg chg="modSp mod">
        <pc:chgData name="Alexander White" userId="3da70261-e0e7-408d-aace-eb577feade9e" providerId="ADAL" clId="{E6B711F4-A43D-4B8C-B7E7-46B3D4F2F84C}" dt="2024-02-05T09:20:45.040" v="2"/>
        <pc:sldMasterMkLst>
          <pc:docMk/>
          <pc:sldMasterMk cId="1822393236" sldId="2147483652"/>
        </pc:sldMasterMkLst>
        <pc:spChg chg="mod">
          <ac:chgData name="Alexander White" userId="3da70261-e0e7-408d-aace-eb577feade9e" providerId="ADAL" clId="{E6B711F4-A43D-4B8C-B7E7-46B3D4F2F84C}" dt="2024-02-05T09:20:45.040" v="2"/>
          <ac:spMkLst>
            <pc:docMk/>
            <pc:sldMasterMk cId="1822393236" sldId="2147483652"/>
            <ac:spMk id="9" creationId="{00000000-0000-0000-0000-000000000000}"/>
          </ac:spMkLst>
        </pc:spChg>
      </pc:sldMasterChg>
      <pc:sldMasterChg chg="modSp mod">
        <pc:chgData name="Alexander White" userId="3da70261-e0e7-408d-aace-eb577feade9e" providerId="ADAL" clId="{E6B711F4-A43D-4B8C-B7E7-46B3D4F2F84C}" dt="2024-02-05T09:20:49.730" v="3"/>
        <pc:sldMasterMkLst>
          <pc:docMk/>
          <pc:sldMasterMk cId="1788143608" sldId="2147483656"/>
        </pc:sldMasterMkLst>
        <pc:spChg chg="mod">
          <ac:chgData name="Alexander White" userId="3da70261-e0e7-408d-aace-eb577feade9e" providerId="ADAL" clId="{E6B711F4-A43D-4B8C-B7E7-46B3D4F2F84C}" dt="2024-02-05T09:20:49.730" v="3"/>
          <ac:spMkLst>
            <pc:docMk/>
            <pc:sldMasterMk cId="1788143608" sldId="2147483656"/>
            <ac:spMk id="8" creationId="{00000000-0000-0000-0000-000000000000}"/>
          </ac:spMkLst>
        </pc:spChg>
      </pc:sldMasterChg>
    </pc:docChg>
  </pc:docChgLst>
  <pc:docChgLst>
    <pc:chgData name="Ewen Trafford" userId="e520b4bf-a196-48b7-bc10-b1590a457daa" providerId="ADAL" clId="{43C6328C-86B2-4514-B91C-EFC4D600DFD3}"/>
    <pc:docChg chg="modSld">
      <pc:chgData name="Ewen Trafford" userId="e520b4bf-a196-48b7-bc10-b1590a457daa" providerId="ADAL" clId="{43C6328C-86B2-4514-B91C-EFC4D600DFD3}" dt="2024-04-30T14:39:36.511" v="20" actId="14100"/>
      <pc:docMkLst>
        <pc:docMk/>
      </pc:docMkLst>
      <pc:sldChg chg="addSp modSp mod">
        <pc:chgData name="Ewen Trafford" userId="e520b4bf-a196-48b7-bc10-b1590a457daa" providerId="ADAL" clId="{43C6328C-86B2-4514-B91C-EFC4D600DFD3}" dt="2024-04-30T14:36:48.403" v="5" actId="1076"/>
        <pc:sldMkLst>
          <pc:docMk/>
          <pc:sldMk cId="1621079943" sldId="270"/>
        </pc:sldMkLst>
        <pc:picChg chg="add mod">
          <ac:chgData name="Ewen Trafford" userId="e520b4bf-a196-48b7-bc10-b1590a457daa" providerId="ADAL" clId="{43C6328C-86B2-4514-B91C-EFC4D600DFD3}" dt="2024-04-30T14:36:48.403" v="5" actId="1076"/>
          <ac:picMkLst>
            <pc:docMk/>
            <pc:sldMk cId="1621079943" sldId="270"/>
            <ac:picMk id="5" creationId="{A1F09F18-C743-3827-9DB6-53FA9455637C}"/>
          </ac:picMkLst>
        </pc:picChg>
      </pc:sldChg>
      <pc:sldChg chg="addSp modSp mod">
        <pc:chgData name="Ewen Trafford" userId="e520b4bf-a196-48b7-bc10-b1590a457daa" providerId="ADAL" clId="{43C6328C-86B2-4514-B91C-EFC4D600DFD3}" dt="2024-04-30T14:37:27.322" v="12" actId="1076"/>
        <pc:sldMkLst>
          <pc:docMk/>
          <pc:sldMk cId="1621079943" sldId="271"/>
        </pc:sldMkLst>
        <pc:spChg chg="mod">
          <ac:chgData name="Ewen Trafford" userId="e520b4bf-a196-48b7-bc10-b1590a457daa" providerId="ADAL" clId="{43C6328C-86B2-4514-B91C-EFC4D600DFD3}" dt="2024-04-30T14:36:55.350" v="6" actId="14100"/>
          <ac:spMkLst>
            <pc:docMk/>
            <pc:sldMk cId="1621079943" sldId="271"/>
            <ac:spMk id="3" creationId="{00000000-0000-0000-0000-000000000000}"/>
          </ac:spMkLst>
        </pc:spChg>
        <pc:picChg chg="add mod">
          <ac:chgData name="Ewen Trafford" userId="e520b4bf-a196-48b7-bc10-b1590a457daa" providerId="ADAL" clId="{43C6328C-86B2-4514-B91C-EFC4D600DFD3}" dt="2024-04-30T14:37:27.322" v="12" actId="1076"/>
          <ac:picMkLst>
            <pc:docMk/>
            <pc:sldMk cId="1621079943" sldId="271"/>
            <ac:picMk id="5" creationId="{54EB638F-7A4A-0504-A944-77532790A9F5}"/>
          </ac:picMkLst>
        </pc:picChg>
      </pc:sldChg>
      <pc:sldChg chg="addSp modSp mod">
        <pc:chgData name="Ewen Trafford" userId="e520b4bf-a196-48b7-bc10-b1590a457daa" providerId="ADAL" clId="{43C6328C-86B2-4514-B91C-EFC4D600DFD3}" dt="2024-04-30T14:39:07.522" v="18" actId="1076"/>
        <pc:sldMkLst>
          <pc:docMk/>
          <pc:sldMk cId="3180220958" sldId="275"/>
        </pc:sldMkLst>
        <pc:spChg chg="mod">
          <ac:chgData name="Ewen Trafford" userId="e520b4bf-a196-48b7-bc10-b1590a457daa" providerId="ADAL" clId="{43C6328C-86B2-4514-B91C-EFC4D600DFD3}" dt="2024-04-30T14:37:35.967" v="13" actId="14100"/>
          <ac:spMkLst>
            <pc:docMk/>
            <pc:sldMk cId="3180220958" sldId="275"/>
            <ac:spMk id="3" creationId="{00000000-0000-0000-0000-000000000000}"/>
          </ac:spMkLst>
        </pc:spChg>
        <pc:picChg chg="add mod">
          <ac:chgData name="Ewen Trafford" userId="e520b4bf-a196-48b7-bc10-b1590a457daa" providerId="ADAL" clId="{43C6328C-86B2-4514-B91C-EFC4D600DFD3}" dt="2024-04-30T14:39:07.522" v="18" actId="1076"/>
          <ac:picMkLst>
            <pc:docMk/>
            <pc:sldMk cId="3180220958" sldId="275"/>
            <ac:picMk id="5" creationId="{E211ACB1-82D3-F16A-FFD0-05863FA10DF0}"/>
          </ac:picMkLst>
        </pc:picChg>
      </pc:sldChg>
      <pc:sldChg chg="modSp mod">
        <pc:chgData name="Ewen Trafford" userId="e520b4bf-a196-48b7-bc10-b1590a457daa" providerId="ADAL" clId="{43C6328C-86B2-4514-B91C-EFC4D600DFD3}" dt="2024-04-30T14:39:36.511" v="20" actId="14100"/>
        <pc:sldMkLst>
          <pc:docMk/>
          <pc:sldMk cId="3093502231" sldId="277"/>
        </pc:sldMkLst>
        <pc:spChg chg="mod">
          <ac:chgData name="Ewen Trafford" userId="e520b4bf-a196-48b7-bc10-b1590a457daa" providerId="ADAL" clId="{43C6328C-86B2-4514-B91C-EFC4D600DFD3}" dt="2024-04-30T14:39:36.511" v="20" actId="14100"/>
          <ac:spMkLst>
            <pc:docMk/>
            <pc:sldMk cId="3093502231" sldId="277"/>
            <ac:spMk id="3" creationId="{00000000-0000-0000-0000-000000000000}"/>
          </ac:spMkLst>
        </pc:spChg>
      </pc:sldChg>
    </pc:docChg>
  </pc:docChgLst>
  <pc:docChgLst>
    <pc:chgData name="Alexander White" userId="3da70261-e0e7-408d-aace-eb577feade9e" providerId="ADAL" clId="{98C197B3-58F2-4AF8-8283-69CC6ED6BD30}"/>
    <pc:docChg chg="modSld">
      <pc:chgData name="Alexander White" userId="3da70261-e0e7-408d-aace-eb577feade9e" providerId="ADAL" clId="{98C197B3-58F2-4AF8-8283-69CC6ED6BD30}" dt="2024-02-07T12:10:03.901" v="2" actId="14100"/>
      <pc:docMkLst>
        <pc:docMk/>
      </pc:docMkLst>
      <pc:sldChg chg="modSp mod">
        <pc:chgData name="Alexander White" userId="3da70261-e0e7-408d-aace-eb577feade9e" providerId="ADAL" clId="{98C197B3-58F2-4AF8-8283-69CC6ED6BD30}" dt="2024-02-07T12:10:03.901" v="2" actId="14100"/>
        <pc:sldMkLst>
          <pc:docMk/>
          <pc:sldMk cId="3093502231" sldId="278"/>
        </pc:sldMkLst>
        <pc:spChg chg="mod">
          <ac:chgData name="Alexander White" userId="3da70261-e0e7-408d-aace-eb577feade9e" providerId="ADAL" clId="{98C197B3-58F2-4AF8-8283-69CC6ED6BD30}" dt="2024-02-07T12:10:03.901" v="2" actId="14100"/>
          <ac:spMkLst>
            <pc:docMk/>
            <pc:sldMk cId="3093502231" sldId="278"/>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food.gov.uk/safety-hygiene/irradiated-food"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52" y="3318826"/>
            <a:ext cx="9144000" cy="733096"/>
          </a:xfrm>
        </p:spPr>
        <p:txBody>
          <a:bodyPr/>
          <a:lstStyle/>
          <a:p>
            <a:r>
              <a:rPr lang="en-GB" dirty="0"/>
              <a:t>Pasteurisation, sterilisation and irradiation</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Ultraheat treatment or ultrahigh temperature (UHT)</a:t>
            </a:r>
            <a:endParaRPr lang="en-US" dirty="0"/>
          </a:p>
        </p:txBody>
      </p:sp>
      <p:sp>
        <p:nvSpPr>
          <p:cNvPr id="3" name="Subtitle 2"/>
          <p:cNvSpPr>
            <a:spLocks noGrp="1"/>
          </p:cNvSpPr>
          <p:nvPr>
            <p:ph type="subTitle" idx="1"/>
          </p:nvPr>
        </p:nvSpPr>
        <p:spPr>
          <a:xfrm>
            <a:off x="1169276" y="2571092"/>
            <a:ext cx="6461610" cy="3600000"/>
          </a:xfrm>
        </p:spPr>
        <p:txBody>
          <a:bodyPr/>
          <a:lstStyle/>
          <a:p>
            <a:pPr marL="0" indent="0">
              <a:buNone/>
            </a:pPr>
            <a:endParaRPr lang="en-GB" sz="2000" dirty="0"/>
          </a:p>
          <a:p>
            <a:pPr marL="0" indent="0">
              <a:buNone/>
            </a:pPr>
            <a:r>
              <a:rPr lang="en-GB" sz="2000" dirty="0"/>
              <a:t>UHT is a continuous process and the product is packaged after sterilisation into sterile containers. </a:t>
            </a:r>
            <a:br>
              <a:rPr lang="en-GB" sz="2000" dirty="0"/>
            </a:br>
            <a:br>
              <a:rPr lang="en-GB" sz="2000" dirty="0"/>
            </a:br>
            <a:r>
              <a:rPr lang="en-GB" sz="2000" dirty="0"/>
              <a:t>Typical temperatures and times specified for UHT treatment of milk </a:t>
            </a:r>
            <a:r>
              <a:rPr lang="en-GB" sz="2000"/>
              <a:t>are 130ºC – 150ºC </a:t>
            </a:r>
            <a:r>
              <a:rPr lang="en-GB" sz="2000" dirty="0"/>
              <a:t>for 1-3 seconds.</a:t>
            </a:r>
            <a:br>
              <a:rPr lang="en-GB" sz="2000" dirty="0"/>
            </a:br>
            <a:br>
              <a:rPr lang="en-GB" sz="2000" dirty="0"/>
            </a:br>
            <a:r>
              <a:rPr lang="en-GB" sz="2000" dirty="0"/>
              <a:t>As the product is moving continuously, high temperatures can be reached resulting in fewer chemical changes, but having the same sterilising effect. </a:t>
            </a:r>
            <a:br>
              <a:rPr lang="en-GB" sz="2000" dirty="0"/>
            </a:br>
            <a:br>
              <a:rPr lang="en-GB" sz="2000" dirty="0"/>
            </a:br>
            <a:r>
              <a:rPr lang="en-GB" sz="2000" dirty="0"/>
              <a:t>This kind of treatment allows milk to be kept at room temperature, until opened. Once opened, it must be refrigerated.	</a:t>
            </a:r>
          </a:p>
          <a:p>
            <a:endParaRPr lang="en-US" sz="20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15180" t="16064" r="8629" b="18708"/>
          <a:stretch/>
        </p:blipFill>
        <p:spPr>
          <a:xfrm>
            <a:off x="7788970" y="3080657"/>
            <a:ext cx="4174917" cy="2383972"/>
          </a:xfrm>
          <a:prstGeom prst="rect">
            <a:avLst/>
          </a:prstGeom>
        </p:spPr>
      </p:pic>
    </p:spTree>
    <p:extLst>
      <p:ext uri="{BB962C8B-B14F-4D97-AF65-F5344CB8AC3E}">
        <p14:creationId xmlns:p14="http://schemas.microsoft.com/office/powerpoint/2010/main" val="1621079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Results of UHT</a:t>
            </a:r>
          </a:p>
        </p:txBody>
      </p:sp>
      <p:sp>
        <p:nvSpPr>
          <p:cNvPr id="3" name="Subtitle 2"/>
          <p:cNvSpPr>
            <a:spLocks noGrp="1"/>
          </p:cNvSpPr>
          <p:nvPr>
            <p:ph type="subTitle" idx="1"/>
          </p:nvPr>
        </p:nvSpPr>
        <p:spPr/>
        <p:txBody>
          <a:bodyPr/>
          <a:lstStyle/>
          <a:p>
            <a:pPr marL="0" indent="0">
              <a:buNone/>
            </a:pPr>
            <a:r>
              <a:rPr lang="en-GB" sz="2000" dirty="0"/>
              <a:t>The process results in increased retention of:</a:t>
            </a:r>
          </a:p>
          <a:p>
            <a:pPr marL="0" indent="0">
              <a:buNone/>
            </a:pPr>
            <a:r>
              <a:rPr lang="en-GB" sz="2000" dirty="0"/>
              <a:t>• nutrients - due to short time;</a:t>
            </a:r>
          </a:p>
          <a:p>
            <a:pPr marL="0" indent="0">
              <a:buNone/>
            </a:pPr>
            <a:r>
              <a:rPr lang="en-GB" sz="2000" dirty="0"/>
              <a:t>• colour - as there is no non-</a:t>
            </a:r>
            <a:r>
              <a:rPr lang="en-GB" sz="2000" dirty="0" err="1"/>
              <a:t>enzymic</a:t>
            </a:r>
            <a:r>
              <a:rPr lang="en-GB" sz="2000" dirty="0"/>
              <a:t> browning;</a:t>
            </a:r>
          </a:p>
          <a:p>
            <a:pPr marL="0" indent="0">
              <a:buNone/>
            </a:pPr>
            <a:r>
              <a:rPr lang="en-GB" sz="2000" dirty="0"/>
              <a:t>• flavour - as there is no non-</a:t>
            </a:r>
            <a:r>
              <a:rPr lang="en-GB" sz="2000" dirty="0" err="1"/>
              <a:t>enzymic</a:t>
            </a:r>
            <a:r>
              <a:rPr lang="en-GB" sz="2000" dirty="0"/>
              <a:t> browning;</a:t>
            </a:r>
          </a:p>
          <a:p>
            <a:pPr marL="0" indent="0">
              <a:buNone/>
            </a:pPr>
            <a:r>
              <a:rPr lang="en-GB" sz="2000" dirty="0"/>
              <a:t>• texture - since there is no denaturing of proteins.</a:t>
            </a:r>
          </a:p>
          <a:p>
            <a:pPr marL="0" indent="0">
              <a:buNone/>
            </a:pPr>
            <a:endParaRPr lang="en-GB" sz="2000" dirty="0"/>
          </a:p>
          <a:p>
            <a:pPr marL="0" indent="0">
              <a:buNone/>
            </a:pPr>
            <a:r>
              <a:rPr lang="en-GB" sz="2000" dirty="0"/>
              <a:t>UHT treatment was developed to kill or inactivate all micro-organisms without causing as much damage to the product as sterilisation. However, milk may taste cooked and could be slightly darker in colour.</a:t>
            </a:r>
          </a:p>
          <a:p>
            <a:pPr marL="0" indent="0">
              <a:buNone/>
            </a:pPr>
            <a:endParaRPr lang="en-GB" sz="2000" dirty="0"/>
          </a:p>
          <a:p>
            <a:endParaRPr lang="en-US" sz="2000" dirty="0"/>
          </a:p>
        </p:txBody>
      </p:sp>
    </p:spTree>
    <p:extLst>
      <p:ext uri="{BB962C8B-B14F-4D97-AF65-F5344CB8AC3E}">
        <p14:creationId xmlns:p14="http://schemas.microsoft.com/office/powerpoint/2010/main" val="1621079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Canning </a:t>
            </a:r>
            <a:r>
              <a:rPr lang="en-US" dirty="0" err="1"/>
              <a:t>sterilisation</a:t>
            </a:r>
            <a:endParaRPr lang="en-US" dirty="0"/>
          </a:p>
        </p:txBody>
      </p:sp>
      <p:sp>
        <p:nvSpPr>
          <p:cNvPr id="3" name="Subtitle 2"/>
          <p:cNvSpPr>
            <a:spLocks noGrp="1"/>
          </p:cNvSpPr>
          <p:nvPr>
            <p:ph type="subTitle" idx="1"/>
          </p:nvPr>
        </p:nvSpPr>
        <p:spPr>
          <a:xfrm>
            <a:off x="1169276" y="2571092"/>
            <a:ext cx="6309697" cy="3600000"/>
          </a:xfrm>
        </p:spPr>
        <p:txBody>
          <a:bodyPr/>
          <a:lstStyle/>
          <a:p>
            <a:pPr marL="0" indent="0">
              <a:buNone/>
            </a:pPr>
            <a:r>
              <a:rPr lang="en-GB" sz="2000" dirty="0"/>
              <a:t>Canning aims to destroy all microorganisms and their spores through the application of heat. </a:t>
            </a:r>
          </a:p>
          <a:p>
            <a:pPr marL="0" indent="0">
              <a:buNone/>
            </a:pPr>
            <a:endParaRPr lang="en-GB" sz="2000" dirty="0"/>
          </a:p>
          <a:p>
            <a:pPr marL="0" indent="0">
              <a:buNone/>
            </a:pPr>
            <a:r>
              <a:rPr lang="en-GB" sz="2000" dirty="0"/>
              <a:t>This is achieved by sterilising the food within air-tight containers to prevent re-contamination.</a:t>
            </a:r>
          </a:p>
          <a:p>
            <a:pPr marL="0" indent="0">
              <a:buNone/>
            </a:pPr>
            <a:endParaRPr lang="en-GB" sz="2000" dirty="0"/>
          </a:p>
          <a:p>
            <a:endParaRPr lang="en-US"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9723" y="1794427"/>
            <a:ext cx="2897352" cy="4376665"/>
          </a:xfrm>
          <a:prstGeom prst="rect">
            <a:avLst/>
          </a:prstGeom>
        </p:spPr>
      </p:pic>
    </p:spTree>
    <p:extLst>
      <p:ext uri="{BB962C8B-B14F-4D97-AF65-F5344CB8AC3E}">
        <p14:creationId xmlns:p14="http://schemas.microsoft.com/office/powerpoint/2010/main" val="162107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Irradiation</a:t>
            </a:r>
          </a:p>
        </p:txBody>
      </p:sp>
      <p:sp>
        <p:nvSpPr>
          <p:cNvPr id="3" name="Subtitle 2"/>
          <p:cNvSpPr>
            <a:spLocks noGrp="1"/>
          </p:cNvSpPr>
          <p:nvPr>
            <p:ph type="subTitle" idx="1"/>
          </p:nvPr>
        </p:nvSpPr>
        <p:spPr>
          <a:xfrm>
            <a:off x="1169276" y="2571092"/>
            <a:ext cx="6933575" cy="3600000"/>
          </a:xfrm>
        </p:spPr>
        <p:txBody>
          <a:bodyPr/>
          <a:lstStyle/>
          <a:p>
            <a:pPr marL="0" indent="0">
              <a:buNone/>
            </a:pPr>
            <a:r>
              <a:rPr lang="en-GB" sz="2000" dirty="0"/>
              <a:t>The process of irradiation produces an effect in food similar to pasteurisation.</a:t>
            </a:r>
          </a:p>
          <a:p>
            <a:pPr marL="0" indent="0">
              <a:buNone/>
            </a:pPr>
            <a:endParaRPr lang="en-GB" sz="2000" dirty="0"/>
          </a:p>
          <a:p>
            <a:pPr marL="0" indent="0">
              <a:buNone/>
            </a:pPr>
            <a:r>
              <a:rPr lang="en-GB" sz="2000" dirty="0"/>
              <a:t>Irradiation is used to:</a:t>
            </a:r>
          </a:p>
          <a:p>
            <a:pPr marL="0" indent="0">
              <a:buNone/>
            </a:pPr>
            <a:r>
              <a:rPr lang="en-GB" sz="2000" dirty="0"/>
              <a:t>• inhibit sprouting vegetables;</a:t>
            </a:r>
          </a:p>
          <a:p>
            <a:pPr marL="0" indent="0">
              <a:buNone/>
            </a:pPr>
            <a:r>
              <a:rPr lang="en-GB" sz="2000" dirty="0"/>
              <a:t>• delay ripening of fruits;</a:t>
            </a:r>
          </a:p>
          <a:p>
            <a:pPr marL="0" indent="0">
              <a:buNone/>
            </a:pPr>
            <a:r>
              <a:rPr lang="en-GB" sz="2000" dirty="0"/>
              <a:t>• kill insects and other pests;</a:t>
            </a:r>
          </a:p>
          <a:p>
            <a:pPr marL="0" indent="0">
              <a:buNone/>
            </a:pPr>
            <a:r>
              <a:rPr lang="en-GB" sz="2000" dirty="0"/>
              <a:t>• kill the micro-organisms which cause food spoilage or food poisoning.</a:t>
            </a:r>
          </a:p>
          <a:p>
            <a:pPr marL="0" indent="0">
              <a:buNone/>
            </a:pPr>
            <a:endParaRPr lang="en-GB" sz="2000" dirty="0"/>
          </a:p>
          <a:p>
            <a:endParaRPr lang="en-US" sz="2000" dirty="0"/>
          </a:p>
        </p:txBody>
      </p:sp>
      <p:pic>
        <p:nvPicPr>
          <p:cNvPr id="5" name="Picture 4" descr="A yellow and black sign&#10;&#10;Description automatically generated">
            <a:extLst>
              <a:ext uri="{FF2B5EF4-FFF2-40B4-BE49-F238E27FC236}">
                <a16:creationId xmlns:a16="http://schemas.microsoft.com/office/drawing/2014/main" id="{E211ACB1-82D3-F16A-FFD0-05863FA10DF0}"/>
              </a:ext>
            </a:extLst>
          </p:cNvPr>
          <p:cNvPicPr>
            <a:picLocks noChangeAspect="1"/>
          </p:cNvPicPr>
          <p:nvPr/>
        </p:nvPicPr>
        <p:blipFill>
          <a:blip r:embed="rId2"/>
          <a:stretch>
            <a:fillRect/>
          </a:stretch>
        </p:blipFill>
        <p:spPr>
          <a:xfrm>
            <a:off x="8035743" y="2477762"/>
            <a:ext cx="3507402" cy="3507402"/>
          </a:xfrm>
          <a:prstGeom prst="rect">
            <a:avLst/>
          </a:prstGeom>
        </p:spPr>
      </p:pic>
    </p:spTree>
    <p:extLst>
      <p:ext uri="{BB962C8B-B14F-4D97-AF65-F5344CB8AC3E}">
        <p14:creationId xmlns:p14="http://schemas.microsoft.com/office/powerpoint/2010/main" val="3180220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Irradiation in the UK</a:t>
            </a:r>
          </a:p>
        </p:txBody>
      </p:sp>
      <p:sp>
        <p:nvSpPr>
          <p:cNvPr id="3" name="Subtitle 2"/>
          <p:cNvSpPr>
            <a:spLocks noGrp="1"/>
          </p:cNvSpPr>
          <p:nvPr>
            <p:ph type="subTitle" idx="1"/>
          </p:nvPr>
        </p:nvSpPr>
        <p:spPr>
          <a:xfrm>
            <a:off x="1169276" y="2571092"/>
            <a:ext cx="8252390" cy="3600000"/>
          </a:xfrm>
        </p:spPr>
        <p:txBody>
          <a:bodyPr/>
          <a:lstStyle/>
          <a:p>
            <a:pPr marL="0" indent="0">
              <a:buNone/>
            </a:pPr>
            <a:r>
              <a:rPr lang="en-GB" sz="2000" dirty="0"/>
              <a:t>Current national regulations allow for the irradiation of seven categories of food: fruit, vegetables, cereals, bulbs and tubers, spices and condiments, fish and shellfish, and poultry. </a:t>
            </a:r>
            <a:br>
              <a:rPr lang="en-GB" sz="2000" dirty="0"/>
            </a:br>
            <a:br>
              <a:rPr lang="en-GB" sz="2000" dirty="0"/>
            </a:br>
            <a:br>
              <a:rPr lang="en-GB" sz="2000" dirty="0"/>
            </a:br>
            <a:br>
              <a:rPr lang="en-GB" sz="2000" dirty="0"/>
            </a:br>
            <a:br>
              <a:rPr lang="en-GB" sz="2000" dirty="0"/>
            </a:br>
            <a:br>
              <a:rPr lang="en-GB" sz="2000" dirty="0"/>
            </a:br>
            <a:br>
              <a:rPr lang="en-GB" sz="2000" dirty="0"/>
            </a:br>
            <a:br>
              <a:rPr lang="en-GB" sz="2000" dirty="0"/>
            </a:br>
            <a:br>
              <a:rPr lang="en-GB" sz="2000" dirty="0"/>
            </a:br>
            <a:br>
              <a:rPr lang="en-GB" sz="2000" dirty="0"/>
            </a:b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endParaRPr lang="en-US" sz="2000" dirty="0"/>
          </a:p>
        </p:txBody>
      </p:sp>
      <p:pic>
        <p:nvPicPr>
          <p:cNvPr id="4" name="Picture 4" descr="new pots(212 x 14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18198" y="3977645"/>
            <a:ext cx="2456696" cy="16339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MPj043288100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08652" y="4091719"/>
            <a:ext cx="1858903" cy="12416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ainbow trout(280 x 18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871179" y="4000570"/>
            <a:ext cx="2216780" cy="14722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hicken raw (734 x 48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49442" y="4171213"/>
            <a:ext cx="1981070" cy="13016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ereals (193 x 19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72982" y="3853643"/>
            <a:ext cx="1611457" cy="1619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Fruitnve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5874" y="3743283"/>
            <a:ext cx="1801954" cy="180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502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Labelling</a:t>
            </a:r>
          </a:p>
        </p:txBody>
      </p:sp>
      <p:sp>
        <p:nvSpPr>
          <p:cNvPr id="3" name="Subtitle 2"/>
          <p:cNvSpPr>
            <a:spLocks noGrp="1"/>
          </p:cNvSpPr>
          <p:nvPr>
            <p:ph type="subTitle" idx="1"/>
          </p:nvPr>
        </p:nvSpPr>
        <p:spPr>
          <a:xfrm>
            <a:off x="1169276" y="2571092"/>
            <a:ext cx="8517932" cy="3600000"/>
          </a:xfrm>
        </p:spPr>
        <p:txBody>
          <a:bodyPr/>
          <a:lstStyle/>
          <a:p>
            <a:pPr marL="0" indent="0">
              <a:buNone/>
            </a:pPr>
            <a:r>
              <a:rPr lang="en-GB" sz="2000" dirty="0"/>
              <a:t>All foods, or ingredients of foods listed on the label, that have been irradiated, must be labelled as 'irradiated' or 'treated with ionising radiation'. </a:t>
            </a:r>
          </a:p>
          <a:p>
            <a:pPr marL="0" indent="0">
              <a:buNone/>
            </a:pPr>
            <a:endParaRPr lang="en-GB" sz="2000" dirty="0"/>
          </a:p>
          <a:p>
            <a:pPr marL="0" indent="0">
              <a:buNone/>
            </a:pPr>
            <a:r>
              <a:rPr lang="en-GB" sz="2000" dirty="0"/>
              <a:t>Irradiated food which is not pre-packed and is sold to be eaten immediately (e.g. in restaurants) must be marked or labelled on a menu, notice or ticket. </a:t>
            </a:r>
          </a:p>
          <a:p>
            <a:pPr marL="0" indent="0">
              <a:buNone/>
            </a:pPr>
            <a:endParaRPr lang="en-GB" sz="2000" dirty="0"/>
          </a:p>
          <a:p>
            <a:endParaRPr lang="en-US" sz="2000" dirty="0"/>
          </a:p>
        </p:txBody>
      </p:sp>
    </p:spTree>
    <p:extLst>
      <p:ext uri="{BB962C8B-B14F-4D97-AF65-F5344CB8AC3E}">
        <p14:creationId xmlns:p14="http://schemas.microsoft.com/office/powerpoint/2010/main" val="3093502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Irradiation concerns</a:t>
            </a:r>
          </a:p>
        </p:txBody>
      </p:sp>
      <p:sp>
        <p:nvSpPr>
          <p:cNvPr id="3" name="Subtitle 2"/>
          <p:cNvSpPr>
            <a:spLocks noGrp="1"/>
          </p:cNvSpPr>
          <p:nvPr>
            <p:ph type="subTitle" idx="1"/>
          </p:nvPr>
        </p:nvSpPr>
        <p:spPr>
          <a:xfrm>
            <a:off x="1169276" y="2571092"/>
            <a:ext cx="7592828" cy="3600000"/>
          </a:xfrm>
        </p:spPr>
        <p:txBody>
          <a:bodyPr/>
          <a:lstStyle/>
          <a:p>
            <a:pPr marL="0" indent="0">
              <a:buNone/>
            </a:pPr>
            <a:r>
              <a:rPr lang="en-GB" sz="2000" dirty="0"/>
              <a:t>In the UK there has been consumer resistance to irradiated foods stemming from issues of safety, high costs and concern that it could be used to clean up ‘dirty’ food. Some considerations include:</a:t>
            </a:r>
          </a:p>
          <a:p>
            <a:pPr marL="0" indent="0">
              <a:buNone/>
            </a:pPr>
            <a:endParaRPr lang="en-GB" sz="2000" dirty="0"/>
          </a:p>
          <a:p>
            <a:pPr marL="0" indent="0">
              <a:buNone/>
            </a:pPr>
            <a:r>
              <a:rPr lang="en-GB" sz="2000" dirty="0"/>
              <a:t>• safety of the workers producing the food – there must be rigorous safety checks in place at the processing plant;</a:t>
            </a:r>
          </a:p>
          <a:p>
            <a:pPr marL="0" indent="0">
              <a:buNone/>
            </a:pPr>
            <a:endParaRPr lang="en-GB" sz="2000" dirty="0"/>
          </a:p>
          <a:p>
            <a:pPr marL="0" indent="0">
              <a:buNone/>
            </a:pPr>
            <a:r>
              <a:rPr lang="en-GB" sz="2000" dirty="0"/>
              <a:t>• nutrient losses through processing - there are no significant changes to protein, carbohydrate, minerals or saturated fat. However, as with other types of preservation, some vitamin levels may be reduced.</a:t>
            </a:r>
          </a:p>
          <a:p>
            <a:pPr marL="0" indent="0">
              <a:buNone/>
            </a:pPr>
            <a:endParaRPr lang="en-GB" sz="2000" dirty="0"/>
          </a:p>
          <a:p>
            <a:endParaRPr lang="en-US" sz="2000" dirty="0"/>
          </a:p>
        </p:txBody>
      </p:sp>
    </p:spTree>
    <p:extLst>
      <p:ext uri="{BB962C8B-B14F-4D97-AF65-F5344CB8AC3E}">
        <p14:creationId xmlns:p14="http://schemas.microsoft.com/office/powerpoint/2010/main" val="3093502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Irradiation</a:t>
            </a:r>
          </a:p>
        </p:txBody>
      </p:sp>
      <p:sp>
        <p:nvSpPr>
          <p:cNvPr id="3" name="Subtitle 2"/>
          <p:cNvSpPr>
            <a:spLocks noGrp="1"/>
          </p:cNvSpPr>
          <p:nvPr>
            <p:ph type="subTitle" idx="1"/>
          </p:nvPr>
        </p:nvSpPr>
        <p:spPr>
          <a:xfrm>
            <a:off x="1169276" y="2571092"/>
            <a:ext cx="8779942" cy="3600000"/>
          </a:xfrm>
        </p:spPr>
        <p:txBody>
          <a:bodyPr/>
          <a:lstStyle/>
          <a:p>
            <a:pPr marL="0" indent="0">
              <a:buNone/>
            </a:pPr>
            <a:r>
              <a:rPr lang="en-GB" sz="2000" dirty="0"/>
              <a:t>Further considerations include:</a:t>
            </a:r>
          </a:p>
          <a:p>
            <a:pPr marL="0" indent="0">
              <a:buNone/>
            </a:pPr>
            <a:r>
              <a:rPr lang="en-GB" sz="2000" dirty="0"/>
              <a:t>• safety of the food being processed – some consumers fear that the food will become radioactive through the process. However, this is not possible as radioactive material never touches the food and the radiation rapidly dissipates after treatment;</a:t>
            </a:r>
          </a:p>
          <a:p>
            <a:pPr marL="0" indent="0">
              <a:buNone/>
            </a:pPr>
            <a:endParaRPr lang="en-GB" sz="2000" dirty="0"/>
          </a:p>
          <a:p>
            <a:pPr marL="0" indent="0">
              <a:buNone/>
            </a:pPr>
            <a:r>
              <a:rPr lang="en-GB" sz="2000" dirty="0"/>
              <a:t>• a need for clear labelling – as the process leaves no obvious signs to the consumer, inspector or retailer. Several detection tests have been developed which can be used to determine whether a food has been irradiated.</a:t>
            </a:r>
          </a:p>
          <a:p>
            <a:pPr marL="0" indent="0">
              <a:buNone/>
            </a:pPr>
            <a:endParaRPr lang="en-GB" sz="2000" dirty="0"/>
          </a:p>
          <a:p>
            <a:endParaRPr lang="en-US" sz="2000" dirty="0"/>
          </a:p>
        </p:txBody>
      </p:sp>
      <p:sp>
        <p:nvSpPr>
          <p:cNvPr id="4" name="TextBox 3"/>
          <p:cNvSpPr txBox="1"/>
          <p:nvPr/>
        </p:nvSpPr>
        <p:spPr>
          <a:xfrm>
            <a:off x="1169276" y="5986426"/>
            <a:ext cx="6273800" cy="307777"/>
          </a:xfrm>
          <a:prstGeom prst="rect">
            <a:avLst/>
          </a:prstGeom>
          <a:noFill/>
          <a:ln>
            <a:noFill/>
          </a:ln>
        </p:spPr>
        <p:txBody>
          <a:bodyPr wrap="square" rtlCol="0">
            <a:spAutoFit/>
          </a:bodyPr>
          <a:lstStyle/>
          <a:p>
            <a:r>
              <a:rPr lang="en-GB" sz="1400" dirty="0">
                <a:latin typeface="Arial" panose="020B0604020202020204" pitchFamily="34" charset="0"/>
                <a:cs typeface="Arial" panose="020B0604020202020204" pitchFamily="34" charset="0"/>
                <a:hlinkClick r:id="rId2"/>
              </a:rPr>
              <a:t>Food Standards Agency</a:t>
            </a:r>
            <a:r>
              <a:rPr lang="en-GB" sz="1400" dirty="0">
                <a:latin typeface="Arial" panose="020B0604020202020204" pitchFamily="34" charset="0"/>
                <a:cs typeface="Arial" panose="020B0604020202020204" pitchFamily="34" charset="0"/>
              </a:rPr>
              <a:t>, 2017</a:t>
            </a:r>
          </a:p>
        </p:txBody>
      </p:sp>
    </p:spTree>
    <p:extLst>
      <p:ext uri="{BB962C8B-B14F-4D97-AF65-F5344CB8AC3E}">
        <p14:creationId xmlns:p14="http://schemas.microsoft.com/office/powerpoint/2010/main" val="3093502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Pasteurisation, sterilisation and irradiation</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D4F1BF00-6399-DB53-B55B-06CC8B4FD319}"/>
              </a:ext>
            </a:extLst>
          </p:cNvPr>
          <p:cNvSpPr txBox="1"/>
          <p:nvPr/>
        </p:nvSpPr>
        <p:spPr>
          <a:xfrm>
            <a:off x="393116"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Extending shelf life </a:t>
            </a:r>
          </a:p>
        </p:txBody>
      </p:sp>
      <p:sp>
        <p:nvSpPr>
          <p:cNvPr id="3" name="Subtitle 2"/>
          <p:cNvSpPr>
            <a:spLocks noGrp="1"/>
          </p:cNvSpPr>
          <p:nvPr>
            <p:ph type="subTitle" idx="1"/>
          </p:nvPr>
        </p:nvSpPr>
        <p:spPr>
          <a:xfrm>
            <a:off x="1169275" y="2571092"/>
            <a:ext cx="7245381" cy="3600000"/>
          </a:xfrm>
        </p:spPr>
        <p:txBody>
          <a:bodyPr/>
          <a:lstStyle/>
          <a:p>
            <a:pPr marL="0" indent="0">
              <a:buNone/>
            </a:pPr>
            <a:r>
              <a:rPr lang="en-GB" sz="2000" dirty="0"/>
              <a:t>Food may have its life extended if sufficient heat is applied to kill micro-organisms and inactivate the enzymes present in the food.</a:t>
            </a:r>
            <a:br>
              <a:rPr lang="en-GB" sz="2000" dirty="0"/>
            </a:br>
            <a:br>
              <a:rPr lang="en-GB" sz="2000" dirty="0"/>
            </a:br>
            <a:r>
              <a:rPr lang="en-GB" sz="2000" dirty="0"/>
              <a:t>There are two main kinds of heat processing:</a:t>
            </a:r>
          </a:p>
          <a:p>
            <a:pPr marL="0" indent="0">
              <a:buNone/>
            </a:pPr>
            <a:r>
              <a:rPr lang="en-GB" sz="2000" dirty="0"/>
              <a:t>1) Pasteurisation – this extends shelf-life a little by killing most food spoilage organisms and pathogenic (disease causing) organisms;</a:t>
            </a:r>
          </a:p>
          <a:p>
            <a:pPr marL="0" indent="0">
              <a:buNone/>
            </a:pPr>
            <a:r>
              <a:rPr lang="en-GB" sz="2000" dirty="0"/>
              <a:t>2) Sterilisation – this is a more severe process which destroys all micro-organisms, and may change the organoleptic qualities of the product.</a:t>
            </a:r>
          </a:p>
          <a:p>
            <a:endParaRPr lang="en-GB" sz="2000" dirty="0"/>
          </a:p>
          <a:p>
            <a:endParaRPr lang="en-US"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05323" y="1879217"/>
            <a:ext cx="2879848" cy="4291875"/>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09661" y="1968112"/>
            <a:ext cx="5006876" cy="3725116"/>
          </a:xfrm>
          <a:prstGeom prst="rect">
            <a:avLst/>
          </a:prstGeom>
        </p:spPr>
      </p:pic>
      <p:sp>
        <p:nvSpPr>
          <p:cNvPr id="2" name="Title 1"/>
          <p:cNvSpPr>
            <a:spLocks noGrp="1"/>
          </p:cNvSpPr>
          <p:nvPr>
            <p:ph type="ctrTitle"/>
          </p:nvPr>
        </p:nvSpPr>
        <p:spPr/>
        <p:txBody>
          <a:bodyPr/>
          <a:lstStyle/>
          <a:p>
            <a:r>
              <a:rPr lang="en-US" dirty="0"/>
              <a:t>Packing</a:t>
            </a:r>
          </a:p>
        </p:txBody>
      </p:sp>
      <p:sp>
        <p:nvSpPr>
          <p:cNvPr id="3" name="Subtitle 2"/>
          <p:cNvSpPr>
            <a:spLocks noGrp="1"/>
          </p:cNvSpPr>
          <p:nvPr>
            <p:ph type="subTitle" idx="1"/>
          </p:nvPr>
        </p:nvSpPr>
        <p:spPr>
          <a:xfrm>
            <a:off x="1169277" y="2571092"/>
            <a:ext cx="6233010" cy="3600000"/>
          </a:xfrm>
        </p:spPr>
        <p:txBody>
          <a:bodyPr/>
          <a:lstStyle/>
          <a:p>
            <a:pPr marL="0" indent="0">
              <a:buNone/>
            </a:pPr>
            <a:r>
              <a:rPr lang="en-GB" sz="2000" dirty="0"/>
              <a:t>If the product is packaged before processing, the containers must be made of materials which will not be affected by heat, e.g. cans, glass bottles, foil parcels, plastics and special laminates.</a:t>
            </a:r>
          </a:p>
          <a:p>
            <a:pPr marL="0" indent="0">
              <a:buNone/>
            </a:pPr>
            <a:endParaRPr lang="en-GB" sz="2000" dirty="0"/>
          </a:p>
          <a:p>
            <a:pPr marL="0" indent="0">
              <a:buNone/>
            </a:pPr>
            <a:r>
              <a:rPr lang="en-GB" sz="2000" dirty="0"/>
              <a:t>They must also be completely air tight to avoid recontamination.</a:t>
            </a:r>
          </a:p>
          <a:p>
            <a:pPr marL="0" indent="0">
              <a:buNone/>
            </a:pPr>
            <a:endParaRPr lang="en-GB" sz="2000" dirty="0"/>
          </a:p>
          <a:p>
            <a:endParaRPr lang="en-US" sz="2000" dirty="0"/>
          </a:p>
        </p:txBody>
      </p:sp>
    </p:spTree>
    <p:extLst>
      <p:ext uri="{BB962C8B-B14F-4D97-AF65-F5344CB8AC3E}">
        <p14:creationId xmlns:p14="http://schemas.microsoft.com/office/powerpoint/2010/main" val="322760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Pasteurisation</a:t>
            </a:r>
            <a:endParaRPr lang="en-US" dirty="0"/>
          </a:p>
        </p:txBody>
      </p:sp>
      <p:sp>
        <p:nvSpPr>
          <p:cNvPr id="3" name="Subtitle 2"/>
          <p:cNvSpPr>
            <a:spLocks noGrp="1"/>
          </p:cNvSpPr>
          <p:nvPr>
            <p:ph type="subTitle" idx="1"/>
          </p:nvPr>
        </p:nvSpPr>
        <p:spPr>
          <a:xfrm>
            <a:off x="1169276" y="2571092"/>
            <a:ext cx="5789998" cy="3600000"/>
          </a:xfrm>
        </p:spPr>
        <p:txBody>
          <a:bodyPr/>
          <a:lstStyle/>
          <a:p>
            <a:pPr>
              <a:buFontTx/>
              <a:buNone/>
            </a:pPr>
            <a:r>
              <a:rPr lang="en-GB" altLang="en-US" sz="2000" dirty="0"/>
              <a:t>The two main forms of industrial pasteurisation are:</a:t>
            </a:r>
          </a:p>
          <a:p>
            <a:pPr>
              <a:buFontTx/>
              <a:buNone/>
            </a:pPr>
            <a:endParaRPr lang="en-GB" altLang="en-US" sz="2000" dirty="0"/>
          </a:p>
          <a:p>
            <a:pPr>
              <a:buFontTx/>
              <a:buNone/>
            </a:pPr>
            <a:r>
              <a:rPr lang="en-GB" altLang="en-US" sz="2000" dirty="0"/>
              <a:t>	• batch pasteurisation – where the product is held in a specific temperature range for a long time (e.g. 63ºC for 30-35 minutes);</a:t>
            </a:r>
          </a:p>
          <a:p>
            <a:pPr>
              <a:buFontTx/>
              <a:buNone/>
            </a:pPr>
            <a:endParaRPr lang="en-GB" altLang="en-US" sz="2000" dirty="0"/>
          </a:p>
          <a:p>
            <a:pPr>
              <a:buFontTx/>
              <a:buNone/>
            </a:pPr>
            <a:r>
              <a:rPr lang="en-GB" altLang="en-US" sz="2000" dirty="0"/>
              <a:t>	• high temperature, short time or HTST pasteurisation – where the product is heated to a higher temperature but for a shorter time </a:t>
            </a:r>
            <a:br>
              <a:rPr lang="en-GB" altLang="en-US" sz="2000" dirty="0"/>
            </a:br>
            <a:r>
              <a:rPr lang="en-GB" altLang="en-US" sz="2000" dirty="0"/>
              <a:t>(e.g. 72ºC for 15 seconds for milk) using a plate heat exchanger. </a:t>
            </a:r>
            <a:endParaRPr lang="en-US" altLang="en-US" sz="2000" dirty="0"/>
          </a:p>
          <a:p>
            <a:endParaRPr lang="en-US"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59274" y="2283798"/>
            <a:ext cx="5047670" cy="380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07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Milk </a:t>
            </a:r>
            <a:r>
              <a:rPr lang="en-US" dirty="0" err="1"/>
              <a:t>pasteurisation</a:t>
            </a:r>
            <a:endParaRPr lang="en-US" dirty="0"/>
          </a:p>
        </p:txBody>
      </p:sp>
      <p:sp>
        <p:nvSpPr>
          <p:cNvPr id="3" name="Subtitle 2"/>
          <p:cNvSpPr>
            <a:spLocks noGrp="1"/>
          </p:cNvSpPr>
          <p:nvPr>
            <p:ph type="subTitle" idx="1"/>
          </p:nvPr>
        </p:nvSpPr>
        <p:spPr>
          <a:xfrm>
            <a:off x="1169276" y="2571092"/>
            <a:ext cx="6428953" cy="3600000"/>
          </a:xfrm>
        </p:spPr>
        <p:txBody>
          <a:bodyPr/>
          <a:lstStyle/>
          <a:p>
            <a:pPr marL="0" indent="0">
              <a:buNone/>
            </a:pPr>
            <a:r>
              <a:rPr lang="en-GB" sz="2000" dirty="0"/>
              <a:t>After the milk has been heated it is passed through a regenerator, which brings it into close contact with the cold raw milk pipe. </a:t>
            </a:r>
            <a:br>
              <a:rPr lang="en-GB" sz="2000" dirty="0"/>
            </a:br>
            <a:br>
              <a:rPr lang="en-GB" sz="2000" dirty="0"/>
            </a:br>
            <a:r>
              <a:rPr lang="en-GB" sz="2000" dirty="0"/>
              <a:t>The heat is recycled as the cold raw milk is warmed by close contact with the heated milk. This, in turn, is cooled. </a:t>
            </a:r>
            <a:br>
              <a:rPr lang="en-GB" sz="2000" dirty="0"/>
            </a:br>
            <a:br>
              <a:rPr lang="en-GB" sz="2000" dirty="0"/>
            </a:br>
            <a:r>
              <a:rPr lang="en-GB" sz="2000" dirty="0"/>
              <a:t>The time, temperature and pasteurisation method used differ according to the product being pasteurised in order to minimise chemical, physical and organoleptic changes (e.g. flavour and colour). </a:t>
            </a:r>
          </a:p>
          <a:p>
            <a:endParaRPr lang="en-US" sz="20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0355" r="15133"/>
          <a:stretch/>
        </p:blipFill>
        <p:spPr>
          <a:xfrm>
            <a:off x="8175172" y="1923798"/>
            <a:ext cx="3516086" cy="3549894"/>
          </a:xfrm>
          <a:prstGeom prst="rect">
            <a:avLst/>
          </a:prstGeom>
        </p:spPr>
      </p:pic>
    </p:spTree>
    <p:extLst>
      <p:ext uri="{BB962C8B-B14F-4D97-AF65-F5344CB8AC3E}">
        <p14:creationId xmlns:p14="http://schemas.microsoft.com/office/powerpoint/2010/main" val="162107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Factors affecting </a:t>
            </a:r>
            <a:r>
              <a:rPr lang="en-US" dirty="0" err="1"/>
              <a:t>pasteurisation</a:t>
            </a:r>
            <a:endParaRPr lang="en-US" dirty="0"/>
          </a:p>
        </p:txBody>
      </p:sp>
      <p:sp>
        <p:nvSpPr>
          <p:cNvPr id="3" name="Subtitle 2"/>
          <p:cNvSpPr>
            <a:spLocks noGrp="1"/>
          </p:cNvSpPr>
          <p:nvPr>
            <p:ph type="subTitle" idx="1"/>
          </p:nvPr>
        </p:nvSpPr>
        <p:spPr>
          <a:xfrm>
            <a:off x="1169276" y="2571092"/>
            <a:ext cx="6701095" cy="3600000"/>
          </a:xfrm>
        </p:spPr>
        <p:txBody>
          <a:bodyPr/>
          <a:lstStyle/>
          <a:p>
            <a:pPr marL="0" indent="0">
              <a:buNone/>
            </a:pPr>
            <a:r>
              <a:rPr lang="en-GB" sz="2000" dirty="0"/>
              <a:t>Variables which affect the time and temperature at which the pasteurisation process is carried out include:</a:t>
            </a:r>
          </a:p>
          <a:p>
            <a:pPr marL="0" indent="0">
              <a:buNone/>
            </a:pPr>
            <a:endParaRPr lang="en-GB" sz="2000" dirty="0"/>
          </a:p>
          <a:p>
            <a:pPr marL="0" indent="0">
              <a:buNone/>
            </a:pPr>
            <a:r>
              <a:rPr lang="en-GB" sz="2000" dirty="0"/>
              <a:t>• food type;</a:t>
            </a:r>
          </a:p>
          <a:p>
            <a:pPr marL="0" indent="0">
              <a:buNone/>
            </a:pPr>
            <a:r>
              <a:rPr lang="en-GB" sz="2000" dirty="0"/>
              <a:t>• viscosity of the product;</a:t>
            </a:r>
          </a:p>
          <a:p>
            <a:pPr marL="0" indent="0">
              <a:buNone/>
            </a:pPr>
            <a:r>
              <a:rPr lang="en-GB" sz="2000" dirty="0"/>
              <a:t>• pH of the product;</a:t>
            </a:r>
          </a:p>
          <a:p>
            <a:pPr marL="0" indent="0">
              <a:buNone/>
            </a:pPr>
            <a:r>
              <a:rPr lang="en-GB" sz="2000" dirty="0"/>
              <a:t>• particle size;</a:t>
            </a:r>
          </a:p>
          <a:p>
            <a:pPr marL="0" indent="0">
              <a:buNone/>
            </a:pPr>
            <a:r>
              <a:rPr lang="en-GB" sz="2000" dirty="0"/>
              <a:t>• equipment used;</a:t>
            </a:r>
          </a:p>
          <a:p>
            <a:pPr marL="0" indent="0">
              <a:buNone/>
            </a:pPr>
            <a:r>
              <a:rPr lang="en-GB" sz="2000" dirty="0"/>
              <a:t>• method used.</a:t>
            </a:r>
          </a:p>
          <a:p>
            <a:pPr marL="0" indent="0">
              <a:buNone/>
            </a:pPr>
            <a:endParaRPr lang="en-GB" sz="2000" dirty="0"/>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54702" y="1985148"/>
            <a:ext cx="2793920" cy="4185944"/>
          </a:xfrm>
          <a:prstGeom prst="rect">
            <a:avLst/>
          </a:prstGeom>
        </p:spPr>
      </p:pic>
    </p:spTree>
    <p:extLst>
      <p:ext uri="{BB962C8B-B14F-4D97-AF65-F5344CB8AC3E}">
        <p14:creationId xmlns:p14="http://schemas.microsoft.com/office/powerpoint/2010/main" val="162107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Sterilisation</a:t>
            </a:r>
            <a:endParaRPr lang="en-US" dirty="0"/>
          </a:p>
        </p:txBody>
      </p:sp>
      <p:sp>
        <p:nvSpPr>
          <p:cNvPr id="3" name="Subtitle 2"/>
          <p:cNvSpPr>
            <a:spLocks noGrp="1"/>
          </p:cNvSpPr>
          <p:nvPr>
            <p:ph type="subTitle" idx="1"/>
          </p:nvPr>
        </p:nvSpPr>
        <p:spPr>
          <a:xfrm>
            <a:off x="1169276" y="2571092"/>
            <a:ext cx="5079124" cy="3600000"/>
          </a:xfrm>
        </p:spPr>
        <p:txBody>
          <a:bodyPr/>
          <a:lstStyle/>
          <a:p>
            <a:pPr marL="0" indent="0">
              <a:buNone/>
            </a:pPr>
            <a:r>
              <a:rPr lang="en-GB" sz="2000" dirty="0"/>
              <a:t>This process uses a temperature in excess of 100ºC in order to destroy nearly all microorganisms present in a food. This is important because some microorganisms can form spores which have the ability to survive at high temperatures. </a:t>
            </a:r>
          </a:p>
          <a:p>
            <a:pPr marL="0" indent="0">
              <a:buNone/>
            </a:pPr>
            <a:r>
              <a:rPr lang="en-GB" sz="2000" dirty="0"/>
              <a:t>If the correct temperature is not reached there is the possibility that the spores will germinate and grow in the food, which could cause food poisoning.</a:t>
            </a:r>
          </a:p>
          <a:p>
            <a:pPr marL="0" indent="0">
              <a:buNone/>
            </a:pPr>
            <a:r>
              <a:rPr lang="en-GB" sz="2000" dirty="0"/>
              <a:t>Some organisms can survive the sterilisation process if not processed for enough time or at a high enough temperature</a:t>
            </a:r>
            <a:br>
              <a:rPr lang="en-GB" sz="2000" dirty="0"/>
            </a:br>
            <a:r>
              <a:rPr lang="en-GB" sz="2000" dirty="0"/>
              <a:t>(e.g. </a:t>
            </a:r>
            <a:r>
              <a:rPr lang="en-GB" sz="2000" i="1" dirty="0"/>
              <a:t>Clostridium botulinum</a:t>
            </a:r>
            <a:r>
              <a:rPr lang="en-GB" sz="2000" dirty="0"/>
              <a:t>). </a:t>
            </a:r>
          </a:p>
          <a:p>
            <a:pPr marL="0" indent="0">
              <a:buNone/>
            </a:pPr>
            <a:endParaRPr lang="en-GB" sz="2000" dirty="0"/>
          </a:p>
          <a:p>
            <a:endParaRPr lang="en-US" sz="20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3848" r="26731" b="3416"/>
          <a:stretch/>
        </p:blipFill>
        <p:spPr>
          <a:xfrm>
            <a:off x="6248400" y="1847797"/>
            <a:ext cx="5812971" cy="4138629"/>
          </a:xfrm>
          <a:prstGeom prst="rect">
            <a:avLst/>
          </a:prstGeom>
        </p:spPr>
      </p:pic>
      <p:sp>
        <p:nvSpPr>
          <p:cNvPr id="5" name="TextBox 4"/>
          <p:cNvSpPr txBox="1"/>
          <p:nvPr/>
        </p:nvSpPr>
        <p:spPr>
          <a:xfrm>
            <a:off x="7489371" y="6040855"/>
            <a:ext cx="4185761" cy="369332"/>
          </a:xfrm>
          <a:prstGeom prst="rect">
            <a:avLst/>
          </a:prstGeom>
          <a:solidFill>
            <a:srgbClr val="263B83"/>
          </a:solidFill>
        </p:spPr>
        <p:txBody>
          <a:bodyPr wrap="none" rtlCol="0">
            <a:spAutoFit/>
          </a:bodyPr>
          <a:lstStyle/>
          <a:p>
            <a:pPr algn="ctr"/>
            <a:r>
              <a:rPr lang="en-GB" b="1" dirty="0">
                <a:solidFill>
                  <a:schemeClr val="bg1"/>
                </a:solidFill>
                <a:latin typeface="Arial" panose="020B0604020202020204" pitchFamily="34" charset="0"/>
                <a:cs typeface="Arial" panose="020B0604020202020204" pitchFamily="34" charset="0"/>
              </a:rPr>
              <a:t>How bacteria form protective spores</a:t>
            </a:r>
          </a:p>
        </p:txBody>
      </p:sp>
    </p:spTree>
    <p:extLst>
      <p:ext uri="{BB962C8B-B14F-4D97-AF65-F5344CB8AC3E}">
        <p14:creationId xmlns:p14="http://schemas.microsoft.com/office/powerpoint/2010/main" val="1621079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Factors affecting </a:t>
            </a:r>
            <a:r>
              <a:rPr lang="en-US" dirty="0" err="1"/>
              <a:t>sterilisation</a:t>
            </a:r>
            <a:endParaRPr lang="en-US" dirty="0"/>
          </a:p>
        </p:txBody>
      </p:sp>
      <p:sp>
        <p:nvSpPr>
          <p:cNvPr id="3" name="Subtitle 2"/>
          <p:cNvSpPr>
            <a:spLocks noGrp="1"/>
          </p:cNvSpPr>
          <p:nvPr>
            <p:ph type="subTitle" idx="1"/>
          </p:nvPr>
        </p:nvSpPr>
        <p:spPr/>
        <p:txBody>
          <a:bodyPr/>
          <a:lstStyle/>
          <a:p>
            <a:pPr marL="0" indent="0">
              <a:buNone/>
            </a:pPr>
            <a:r>
              <a:rPr lang="en-GB" sz="2000" dirty="0"/>
              <a:t>The application time and temperature depend on the following factors:</a:t>
            </a:r>
          </a:p>
          <a:p>
            <a:pPr marL="0" indent="0">
              <a:buNone/>
            </a:pPr>
            <a:r>
              <a:rPr lang="en-GB" sz="2000" dirty="0"/>
              <a:t>• micro-organisms present;</a:t>
            </a:r>
          </a:p>
          <a:p>
            <a:pPr marL="0" indent="0">
              <a:buNone/>
            </a:pPr>
            <a:r>
              <a:rPr lang="en-GB" sz="2000" dirty="0"/>
              <a:t>• properties of the food product;</a:t>
            </a:r>
          </a:p>
          <a:p>
            <a:pPr marL="0" indent="0">
              <a:buNone/>
            </a:pPr>
            <a:r>
              <a:rPr lang="en-GB" sz="2000" dirty="0"/>
              <a:t>• the products initial temperature;</a:t>
            </a:r>
          </a:p>
          <a:p>
            <a:pPr marL="0" indent="0">
              <a:buNone/>
            </a:pPr>
            <a:r>
              <a:rPr lang="en-GB" sz="2000" dirty="0"/>
              <a:t>• pH of the product;</a:t>
            </a:r>
          </a:p>
          <a:p>
            <a:pPr marL="0" indent="0">
              <a:buNone/>
            </a:pPr>
            <a:r>
              <a:rPr lang="en-GB" sz="2000" dirty="0"/>
              <a:t>• microbe count;</a:t>
            </a:r>
          </a:p>
          <a:p>
            <a:pPr marL="0" indent="0">
              <a:buNone/>
            </a:pPr>
            <a:r>
              <a:rPr lang="en-GB" sz="2000" dirty="0"/>
              <a:t>• the size/volume of the container, e.g. can.</a:t>
            </a:r>
          </a:p>
          <a:p>
            <a:endParaRPr lang="en-US" sz="2000" dirty="0"/>
          </a:p>
        </p:txBody>
      </p:sp>
      <p:pic>
        <p:nvPicPr>
          <p:cNvPr id="5" name="Picture 4" descr="A close-up of a pot of water&#10;&#10;Description automatically generated">
            <a:extLst>
              <a:ext uri="{FF2B5EF4-FFF2-40B4-BE49-F238E27FC236}">
                <a16:creationId xmlns:a16="http://schemas.microsoft.com/office/drawing/2014/main" id="{A1F09F18-C743-3827-9DB6-53FA9455637C}"/>
              </a:ext>
            </a:extLst>
          </p:cNvPr>
          <p:cNvPicPr>
            <a:picLocks noChangeAspect="1"/>
          </p:cNvPicPr>
          <p:nvPr/>
        </p:nvPicPr>
        <p:blipFill>
          <a:blip r:embed="rId2"/>
          <a:stretch>
            <a:fillRect/>
          </a:stretch>
        </p:blipFill>
        <p:spPr>
          <a:xfrm>
            <a:off x="7930670" y="3343896"/>
            <a:ext cx="3689076" cy="2460613"/>
          </a:xfrm>
          <a:prstGeom prst="rect">
            <a:avLst/>
          </a:prstGeom>
        </p:spPr>
      </p:pic>
    </p:spTree>
    <p:extLst>
      <p:ext uri="{BB962C8B-B14F-4D97-AF65-F5344CB8AC3E}">
        <p14:creationId xmlns:p14="http://schemas.microsoft.com/office/powerpoint/2010/main" val="162107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Sterilisation</a:t>
            </a:r>
            <a:endParaRPr lang="en-US" dirty="0"/>
          </a:p>
        </p:txBody>
      </p:sp>
      <p:sp>
        <p:nvSpPr>
          <p:cNvPr id="3" name="Subtitle 2"/>
          <p:cNvSpPr>
            <a:spLocks noGrp="1"/>
          </p:cNvSpPr>
          <p:nvPr>
            <p:ph type="subTitle" idx="1"/>
          </p:nvPr>
        </p:nvSpPr>
        <p:spPr>
          <a:xfrm>
            <a:off x="1169276" y="2571092"/>
            <a:ext cx="6064443" cy="3600000"/>
          </a:xfrm>
        </p:spPr>
        <p:txBody>
          <a:bodyPr/>
          <a:lstStyle/>
          <a:p>
            <a:pPr marL="0" indent="0">
              <a:buNone/>
            </a:pPr>
            <a:r>
              <a:rPr lang="en-GB" sz="2000" dirty="0"/>
              <a:t>The product is packed in air-tight containers either before or after heat treatment. If packaging follows heating, the containers must be sterilised before use and filled under aseptic conditions.</a:t>
            </a:r>
          </a:p>
          <a:p>
            <a:pPr marL="0" indent="0">
              <a:buNone/>
            </a:pPr>
            <a:r>
              <a:rPr lang="en-GB" sz="2000" dirty="0"/>
              <a:t> </a:t>
            </a:r>
          </a:p>
          <a:p>
            <a:pPr marL="0" indent="0">
              <a:buNone/>
            </a:pPr>
            <a:r>
              <a:rPr lang="en-GB" sz="2000" dirty="0"/>
              <a:t>Sterilisation enables milk to be kept for 2-3 weeks unopened, but results in a burnt, caramelised flavour and browning.</a:t>
            </a:r>
          </a:p>
          <a:p>
            <a:endParaRPr lang="en-US" sz="2000" dirty="0"/>
          </a:p>
        </p:txBody>
      </p:sp>
      <p:pic>
        <p:nvPicPr>
          <p:cNvPr id="5" name="Picture 4" descr="A large metal tanks in a factory&#10;&#10;Description automatically generated">
            <a:extLst>
              <a:ext uri="{FF2B5EF4-FFF2-40B4-BE49-F238E27FC236}">
                <a16:creationId xmlns:a16="http://schemas.microsoft.com/office/drawing/2014/main" id="{54EB638F-7A4A-0504-A944-77532790A9F5}"/>
              </a:ext>
            </a:extLst>
          </p:cNvPr>
          <p:cNvPicPr>
            <a:picLocks noChangeAspect="1"/>
          </p:cNvPicPr>
          <p:nvPr/>
        </p:nvPicPr>
        <p:blipFill>
          <a:blip r:embed="rId2"/>
          <a:stretch>
            <a:fillRect/>
          </a:stretch>
        </p:blipFill>
        <p:spPr>
          <a:xfrm>
            <a:off x="7828727" y="2571092"/>
            <a:ext cx="3652121" cy="2435964"/>
          </a:xfrm>
          <a:prstGeom prst="rect">
            <a:avLst/>
          </a:prstGeom>
        </p:spPr>
      </p:pic>
    </p:spTree>
    <p:extLst>
      <p:ext uri="{BB962C8B-B14F-4D97-AF65-F5344CB8AC3E}">
        <p14:creationId xmlns:p14="http://schemas.microsoft.com/office/powerpoint/2010/main" val="1621079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4AA5C3-3E48-414F-B8F5-784DD5AC4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FC91BF-D5AD-4631-981D-20C4EDEA5D12}">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3.xml><?xml version="1.0" encoding="utf-8"?>
<ds:datastoreItem xmlns:ds="http://schemas.openxmlformats.org/officeDocument/2006/customXml" ds:itemID="{F0D77117-F564-41FA-917C-D1E2CB518B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1182</Words>
  <Application>Microsoft Office PowerPoint</Application>
  <PresentationFormat>Widescreen</PresentationFormat>
  <Paragraphs>91</Paragraphs>
  <Slides>18</Slides>
  <Notes>0</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18</vt:i4>
      </vt:variant>
    </vt:vector>
  </HeadingPairs>
  <TitlesOfParts>
    <vt:vector size="23" baseType="lpstr">
      <vt:lpstr>Arial</vt:lpstr>
      <vt:lpstr>Office Theme</vt:lpstr>
      <vt:lpstr>Custom Design</vt:lpstr>
      <vt:lpstr>1_Custom Design</vt:lpstr>
      <vt:lpstr>3_Custom Design</vt:lpstr>
      <vt:lpstr>Pasteurisation, sterilisation and irradiation</vt:lpstr>
      <vt:lpstr>Extending shelf life </vt:lpstr>
      <vt:lpstr>Packing</vt:lpstr>
      <vt:lpstr>Pasteurisation</vt:lpstr>
      <vt:lpstr>Milk pasteurisation</vt:lpstr>
      <vt:lpstr>Factors affecting pasteurisation</vt:lpstr>
      <vt:lpstr>Sterilisation</vt:lpstr>
      <vt:lpstr>Factors affecting sterilisation</vt:lpstr>
      <vt:lpstr>Sterilisation</vt:lpstr>
      <vt:lpstr>Ultraheat treatment or ultrahigh temperature (UHT)</vt:lpstr>
      <vt:lpstr>Results of UHT</vt:lpstr>
      <vt:lpstr>Canning sterilisation</vt:lpstr>
      <vt:lpstr>Irradiation</vt:lpstr>
      <vt:lpstr>Irradiation in the UK</vt:lpstr>
      <vt:lpstr>Labelling</vt:lpstr>
      <vt:lpstr>Irradiation concerns</vt:lpstr>
      <vt:lpstr>Irradiation</vt:lpstr>
      <vt:lpstr>Pasteurisation, sterilisation and irradiation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Ewen Trafford</cp:lastModifiedBy>
  <cp:revision>41</cp:revision>
  <dcterms:created xsi:type="dcterms:W3CDTF">2018-10-10T09:22:08Z</dcterms:created>
  <dcterms:modified xsi:type="dcterms:W3CDTF">2024-04-30T14:39:44Z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