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6_AA1DE3F7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42"/>
  </p:notesMasterIdLst>
  <p:sldIdLst>
    <p:sldId id="256" r:id="rId8"/>
    <p:sldId id="259" r:id="rId9"/>
    <p:sldId id="262" r:id="rId10"/>
    <p:sldId id="263" r:id="rId11"/>
    <p:sldId id="264" r:id="rId12"/>
    <p:sldId id="332" r:id="rId13"/>
    <p:sldId id="333" r:id="rId14"/>
    <p:sldId id="334" r:id="rId15"/>
    <p:sldId id="336" r:id="rId16"/>
    <p:sldId id="266" r:id="rId17"/>
    <p:sldId id="337" r:id="rId18"/>
    <p:sldId id="339" r:id="rId19"/>
    <p:sldId id="267" r:id="rId20"/>
    <p:sldId id="312" r:id="rId21"/>
    <p:sldId id="313" r:id="rId22"/>
    <p:sldId id="269" r:id="rId23"/>
    <p:sldId id="270" r:id="rId24"/>
    <p:sldId id="342" r:id="rId25"/>
    <p:sldId id="318" r:id="rId26"/>
    <p:sldId id="341" r:id="rId27"/>
    <p:sldId id="343" r:id="rId28"/>
    <p:sldId id="272" r:id="rId29"/>
    <p:sldId id="273" r:id="rId30"/>
    <p:sldId id="344" r:id="rId31"/>
    <p:sldId id="275" r:id="rId32"/>
    <p:sldId id="276" r:id="rId33"/>
    <p:sldId id="278" r:id="rId34"/>
    <p:sldId id="328" r:id="rId35"/>
    <p:sldId id="329" r:id="rId36"/>
    <p:sldId id="330" r:id="rId37"/>
    <p:sldId id="311" r:id="rId38"/>
    <p:sldId id="331" r:id="rId39"/>
    <p:sldId id="309" r:id="rId40"/>
    <p:sldId id="261" r:id="rId4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8C4E90-CF91-D356-6453-89C7340D26BA}" name="Ewen Trafford" initials="ET" userId="S::e.trafford@nutrition.org.uk::e520b4bf-a196-48b7-bc10-b1590a457d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ED6B17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0" autoAdjust="0"/>
  </p:normalViewPr>
  <p:slideViewPr>
    <p:cSldViewPr snapToGrid="0">
      <p:cViewPr varScale="1">
        <p:scale>
          <a:sx n="138" d="100"/>
          <a:sy n="138" d="100"/>
        </p:scale>
        <p:origin x="114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omments/modernComment_116_AA1DE3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ED74C0-2C8F-4356-9015-78905FD0BC6A}" authorId="{EC8C4E90-CF91-D356-6453-89C7340D26BA}" created="2023-07-17T10:41:46.76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54085623" sldId="278"/>
      <ac:spMk id="3" creationId="{A51DA898-F632-4148-A43D-0325CCE4B2BF}"/>
    </ac:deMkLst>
    <p188:txBody>
      <a:bodyPr/>
      <a:lstStyle/>
      <a:p>
        <a:r>
          <a:rPr lang="en-GB"/>
          <a:t>Note for BNF Team on upload - links need to be changed to Welsh versions of docs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C2B9-9B0D-4F23-AFF6-1B1BDD722F59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6F67-764C-4FFF-B731-739338BB5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growing-corn-29167273.jpg" TargetMode="External"/><Relationship Id="rId7" Type="http://schemas.openxmlformats.org/officeDocument/2006/relationships/hyperlink" Target="https://thumbs.dreamstime.com/b/close-up-carrots-growing-soil-218843856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umbs.dreamstime.com/b/close-up-isolated-lit-summer-sun-growing-branch-beautiful-ripe-red-juicy-raspberries-fresh-green-leaves-bright-light-138535529.jpg" TargetMode="External"/><Relationship Id="rId5" Type="http://schemas.openxmlformats.org/officeDocument/2006/relationships/hyperlink" Target="https://thumbs.dreamstime.com/b/ripe-broccoli-cabbage-growing-garden-ripe-broccoli-cabbage-growing-garden-ready-to-harvest-135558835.jpg" TargetMode="External"/><Relationship Id="rId4" Type="http://schemas.openxmlformats.org/officeDocument/2006/relationships/hyperlink" Target="https://thumbs.dreamstime.com/z/hand-picking-apple-apple-tree-lots-apples-close-up-caucasian-middle-aged-womans-hand-reaching-out-to-pick-97320422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growing-corn-29167273.jpg" TargetMode="External"/><Relationship Id="rId7" Type="http://schemas.openxmlformats.org/officeDocument/2006/relationships/hyperlink" Target="https://thumbs.dreamstime.com/b/close-up-carrots-growing-soil-218843856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umbs.dreamstime.com/b/close-up-isolated-lit-summer-sun-growing-branch-beautiful-ripe-red-juicy-raspberries-fresh-green-leaves-bright-light-138535529.jpg" TargetMode="External"/><Relationship Id="rId5" Type="http://schemas.openxmlformats.org/officeDocument/2006/relationships/hyperlink" Target="https://thumbs.dreamstime.com/b/ripe-broccoli-cabbage-growing-garden-ripe-broccoli-cabbage-growing-garden-ready-to-harvest-135558835.jpg" TargetMode="External"/><Relationship Id="rId4" Type="http://schemas.openxmlformats.org/officeDocument/2006/relationships/hyperlink" Target="https://thumbs.dreamstime.com/z/hand-picking-apple-apple-tree-lots-apples-close-up-caucasian-middle-aged-womans-hand-reaching-out-to-pick-97320422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chicken-eggs-white-isolated-background-free-range-egg-yolk-color-95721167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umbs.dreamstime.com/b/tuna-fish-isolated-white-canned-canned-soy-free-albacore-meat-packed-water-open-tin-background-81516445.jpg" TargetMode="External"/><Relationship Id="rId4" Type="http://schemas.openxmlformats.org/officeDocument/2006/relationships/hyperlink" Target="https://thumbs.dreamstime.com/b/fresh-tuna-fish-isolated-white-background-92909920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chicken-eggs-white-isolated-background-free-range-egg-yolk-color-95721167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umbs.dreamstime.com/b/tuna-fish-isolated-white-canned-canned-soy-free-albacore-meat-packed-water-open-tin-background-81516445.jpg" TargetMode="External"/><Relationship Id="rId4" Type="http://schemas.openxmlformats.org/officeDocument/2006/relationships/hyperlink" Target="https://thumbs.dreamstime.com/b/fresh-tuna-fish-isolated-white-background-92909920.jp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105/season-cards-c316.doc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oodafactoflife.org.uk/3-5-years/activity-packs/food-based-sessions/picturesque-pizza/" TargetMode="External"/><Relationship Id="rId4" Type="http://schemas.openxmlformats.org/officeDocument/2006/relationships/hyperlink" Target="https://www.foodafactoflife.org.uk/3-5-years/activity-packs/six-early-years-activity-packs/amazing-allotments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688/tasting-guide-g-311.docx" TargetMode="External"/><Relationship Id="rId7" Type="http://schemas.openxmlformats.org/officeDocument/2006/relationships/hyperlink" Target="https://www.foodafactoflife.org.uk/media/1716/super-taster-certificate-ronnie-o-35c1.doc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oodafactoflife.org.uk/media/1715/super-taster-certificate-alisha-o-35c1.docx" TargetMode="External"/><Relationship Id="rId5" Type="http://schemas.openxmlformats.org/officeDocument/2006/relationships/hyperlink" Target="https://www.foodafactoflife.org.uk/media/1355/my-food-book-ppt-35he1.pptx" TargetMode="External"/><Relationship Id="rId4" Type="http://schemas.openxmlformats.org/officeDocument/2006/relationships/hyperlink" Target="https://www.foodafactoflife.org.uk/media/1713/ingredient-check-letter-o-311.doc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https://thumbs.dreamstime.com/b/growing-corn-29167273.jpg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https://thumbs.dreamstime.com/z/hand-picking-apple-apple-tree-lots-apples-close-up-caucasian-middle-aged-womans-hand-reaching-out-to-pick-97320422.jpg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https://thumbs.dreamstime.com/b/ripe-broccoli-cabbage-growing-garden-ripe-broccoli-cabbage-growing-garden-ready-to-harvest-135558835.jpg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>
                <a:hlinkClick r:id="rId6"/>
              </a:rPr>
              <a:t>https://thumbs.dreamstime.com/b/close-up-isolated-lit-summer-sun-growing-branch-beautiful-ripe-red-juicy-raspberries-fresh-green-leaves-bright-light-138535529.jpg</a:t>
            </a:r>
            <a:endParaRPr lang="en-GB"/>
          </a:p>
          <a:p>
            <a:endParaRPr lang="en-GB"/>
          </a:p>
          <a:p>
            <a:r>
              <a:rPr lang="en-GB">
                <a:hlinkClick r:id="rId7"/>
              </a:rPr>
              <a:t>https://thumbs.dreamstime.com/b/close-up-carrots-growing-soil-218843856.jpg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1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https://thumbs.dreamstime.com/b/growing-corn-29167273.jpg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https://thumbs.dreamstime.com/z/hand-picking-apple-apple-tree-lots-apples-close-up-caucasian-middle-aged-womans-hand-reaching-out-to-pick-97320422.jpg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https://thumbs.dreamstime.com/b/ripe-broccoli-cabbage-growing-garden-ripe-broccoli-cabbage-growing-garden-ready-to-harvest-135558835.jpg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>
                <a:hlinkClick r:id="rId6"/>
              </a:rPr>
              <a:t>https://thumbs.dreamstime.com/b/close-up-isolated-lit-summer-sun-growing-branch-beautiful-ripe-red-juicy-raspberries-fresh-green-leaves-bright-light-138535529.jpg</a:t>
            </a:r>
            <a:endParaRPr lang="en-GB"/>
          </a:p>
          <a:p>
            <a:endParaRPr lang="en-GB"/>
          </a:p>
          <a:p>
            <a:r>
              <a:rPr lang="en-GB">
                <a:hlinkClick r:id="rId7"/>
              </a:rPr>
              <a:t>https://thumbs.dreamstime.com/b/close-up-carrots-growing-soil-218843856.jpg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4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https://thumbs.dreamstime.com/b/chicken-eggs-white-isolated-background-free-range-egg-yolk-color-95721167.jpg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https://thumbs.dreamstime.com/b/fresh-tuna-fish-isolated-white-background-92909920.jpg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https://thumbs.dreamstime.com/b/tuna-fish-isolated-white-canned-canned-soy-free-albacore-meat-packed-water-open-tin-background-81516445.jpg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5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https://thumbs.dreamstime.com/b/chicken-eggs-white-isolated-background-free-range-egg-yolk-color-95721167.jpg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https://thumbs.dreamstime.com/b/fresh-tuna-fish-isolated-white-background-92909920.jpg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https://thumbs.dreamstime.com/b/tuna-fish-isolated-white-canned-canned-soy-free-albacore-meat-packed-water-open-tin-background-81516445.jpg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2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6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https://www.foodafactoflife.org.uk/media/2105/season-cards-c316.docx</a:t>
            </a:r>
            <a:endParaRPr lang="en-GB" dirty="0"/>
          </a:p>
          <a:p>
            <a:r>
              <a:rPr lang="en-GB" dirty="0">
                <a:hlinkClick r:id="rId4"/>
              </a:rPr>
              <a:t>https://www.foodafactoflife.org.uk/3-5-years/activity-packs/six-early-years-activity-packs/amazing-allotments/</a:t>
            </a:r>
            <a:endParaRPr lang="en-GB" dirty="0"/>
          </a:p>
          <a:p>
            <a:r>
              <a:rPr lang="en-GB" dirty="0">
                <a:hlinkClick r:id="rId5"/>
              </a:rPr>
              <a:t>https://www.foodafactoflife.org.uk/3-5-years/activity-packs/food-based-sessions/picturesque-pizza/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3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https://www.foodafactoflife.org.uk/media/1688/tasting-guide-g-311.docx</a:t>
            </a:r>
            <a:endParaRPr lang="en-GB" dirty="0"/>
          </a:p>
          <a:p>
            <a:r>
              <a:rPr lang="en-GB" dirty="0">
                <a:hlinkClick r:id="rId4"/>
              </a:rPr>
              <a:t>https://www.foodafactoflife.org.uk/media/1713/ingredient-check-letter-o-311.docx</a:t>
            </a:r>
            <a:endParaRPr lang="en-GB" dirty="0"/>
          </a:p>
          <a:p>
            <a:r>
              <a:rPr lang="en-GB" dirty="0">
                <a:hlinkClick r:id="rId5"/>
              </a:rPr>
              <a:t>https://www.foodafactoflife.org.uk/media/1355/my-food-book-ppt-35he1.pptx</a:t>
            </a:r>
            <a:endParaRPr lang="en-GB" dirty="0"/>
          </a:p>
          <a:p>
            <a:r>
              <a:rPr lang="en-GB" dirty="0">
                <a:hlinkClick r:id="rId6"/>
              </a:rPr>
              <a:t>https://www.foodafactoflife.org.uk/media/1715/super-taster-certificate-alisha-o-35c1.docx</a:t>
            </a:r>
            <a:endParaRPr lang="en-GB" dirty="0"/>
          </a:p>
          <a:p>
            <a:r>
              <a:rPr lang="en-GB" dirty="0">
                <a:hlinkClick r:id="rId7"/>
              </a:rPr>
              <a:t>https://www.foodafactoflife.org.uk/media/1716/super-taster-certificate-ronnie-o-35c1.docx</a:t>
            </a:r>
            <a:endParaRPr lang="en-GB" dirty="0"/>
          </a:p>
          <a:p>
            <a:r>
              <a:rPr lang="en-GB" dirty="0">
                <a:hlinkClick r:id="rId5"/>
              </a:rPr>
              <a:t>https://www.foodafactoflife.org.uk/media/1355/my-food-book-ppt-35he1.pptx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281" y="81023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AA1DE3F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2101/plant-watering-sheet-o-35wfcf3.docx" TargetMode="External"/><Relationship Id="rId5" Type="http://schemas.openxmlformats.org/officeDocument/2006/relationships/hyperlink" Target="https://www.foodafactoflife.org.uk/media/2102/how-to-grow-chives-o-35wfcf3.docx" TargetMode="External"/><Relationship Id="rId4" Type="http://schemas.openxmlformats.org/officeDocument/2006/relationships/hyperlink" Target="https://www.foodafactoflife.org.uk/media/2838/where-food-comes-from-c316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105/season-cards-c316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dafactoflife.org.uk/3-5-years/activity-packs/food-based-sessions/picturesque-pizza/" TargetMode="External"/><Relationship Id="rId4" Type="http://schemas.openxmlformats.org/officeDocument/2006/relationships/hyperlink" Target="https://www.foodafactoflife.org.uk/3-5-years/activity-packs/six-early-years-activity-packs/amazing-allotmen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688/tasting-guide-g-311.docx" TargetMode="External"/><Relationship Id="rId7" Type="http://schemas.openxmlformats.org/officeDocument/2006/relationships/hyperlink" Target="https://www.foodafactoflife.org.uk/media/1716/super-taster-certificate-ronnie-o-35c1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5/super-taster-certificate-alisha-o-35c1.docx" TargetMode="External"/><Relationship Id="rId5" Type="http://schemas.openxmlformats.org/officeDocument/2006/relationships/hyperlink" Target="https://www.foodafactoflife.org.uk/media/1355/my-food-book-ppt-35he1.pptx" TargetMode="External"/><Relationship Id="rId4" Type="http://schemas.openxmlformats.org/officeDocument/2006/relationships/hyperlink" Target="https://www.foodafactoflife.org.uk/media/1713/ingredient-check-letter-o-311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428" y="3164929"/>
            <a:ext cx="9144000" cy="733096"/>
          </a:xfrm>
        </p:spPr>
        <p:txBody>
          <a:bodyPr/>
          <a:lstStyle/>
          <a:p>
            <a:r>
              <a:rPr lang="en-US" dirty="0"/>
              <a:t>Pizza parti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5CE6A-391E-47F9-A783-A26C33A6997D}"/>
              </a:ext>
            </a:extLst>
          </p:cNvPr>
          <p:cNvSpPr txBox="1"/>
          <p:nvPr/>
        </p:nvSpPr>
        <p:spPr>
          <a:xfrm>
            <a:off x="882246" y="3898025"/>
            <a:ext cx="10991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O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ddisgyblion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3-5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188" y="1554484"/>
            <a:ext cx="9720000" cy="720000"/>
          </a:xfrm>
        </p:spPr>
        <p:txBody>
          <a:bodyPr/>
          <a:lstStyle/>
          <a:p>
            <a:r>
              <a:rPr lang="en-GB" sz="3600" dirty="0"/>
              <a:t>Pizza </a:t>
            </a:r>
            <a:r>
              <a:rPr lang="en-GB" sz="3600" dirty="0" err="1"/>
              <a:t>perffaith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62137-E70B-4AFE-9E04-702E92AAC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5" y="2529665"/>
            <a:ext cx="4861411" cy="360000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O ba wlad mae pizza yn dod?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it-IT" sz="3200" dirty="0"/>
              <a:t>Mae tri prif ran i’r pizza.</a:t>
            </a:r>
            <a:endParaRPr lang="en-GB" sz="3200" dirty="0"/>
          </a:p>
        </p:txBody>
      </p:sp>
      <p:pic>
        <p:nvPicPr>
          <p:cNvPr id="11" name="Picture 10" descr="A picture containing pizza, food, dish, sliced&#10;&#10;Description automatically generated">
            <a:extLst>
              <a:ext uri="{FF2B5EF4-FFF2-40B4-BE49-F238E27FC236}">
                <a16:creationId xmlns:a16="http://schemas.microsoft.com/office/drawing/2014/main" id="{C9CC121E-B1C2-419D-BB60-D6939A22A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089" y="1512898"/>
            <a:ext cx="4746171" cy="46085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FBFF965-EA14-40FB-B949-7996FE59382C}"/>
              </a:ext>
            </a:extLst>
          </p:cNvPr>
          <p:cNvGrpSpPr/>
          <p:nvPr/>
        </p:nvGrpSpPr>
        <p:grpSpPr>
          <a:xfrm>
            <a:off x="5480373" y="1198261"/>
            <a:ext cx="1997243" cy="905957"/>
            <a:chOff x="5480373" y="1198261"/>
            <a:chExt cx="1997243" cy="905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71A2CC-7571-4740-8A59-7C983E3C0B09}"/>
                </a:ext>
              </a:extLst>
            </p:cNvPr>
            <p:cNvSpPr txBox="1"/>
            <p:nvPr/>
          </p:nvSpPr>
          <p:spPr>
            <a:xfrm>
              <a:off x="5480373" y="1198261"/>
              <a:ext cx="1997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Sylfaen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ABCC49-2899-4E52-B57D-F4ECBD625B8E}"/>
                </a:ext>
              </a:extLst>
            </p:cNvPr>
            <p:cNvSpPr/>
            <p:nvPr/>
          </p:nvSpPr>
          <p:spPr>
            <a:xfrm rot="2275147">
              <a:off x="6056606" y="1912608"/>
              <a:ext cx="980539" cy="19161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C6BE1-A02B-4AEF-BACD-0293B439CACA}"/>
              </a:ext>
            </a:extLst>
          </p:cNvPr>
          <p:cNvGrpSpPr/>
          <p:nvPr/>
        </p:nvGrpSpPr>
        <p:grpSpPr>
          <a:xfrm>
            <a:off x="10427517" y="3982988"/>
            <a:ext cx="1764483" cy="2103145"/>
            <a:chOff x="10566859" y="4022827"/>
            <a:chExt cx="1540042" cy="21568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60095-7841-41A0-95FF-0CA30920D020}"/>
                </a:ext>
              </a:extLst>
            </p:cNvPr>
            <p:cNvSpPr txBox="1"/>
            <p:nvPr/>
          </p:nvSpPr>
          <p:spPr>
            <a:xfrm>
              <a:off x="10566859" y="5074964"/>
              <a:ext cx="1540042" cy="110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Saws</a:t>
              </a:r>
            </a:p>
            <a:p>
              <a:r>
                <a:rPr lang="en-GB" sz="3200" dirty="0" err="1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tomata</a:t>
              </a:r>
              <a:endPara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AA75DAD-02E6-4481-BB99-C647209CC99A}"/>
                </a:ext>
              </a:extLst>
            </p:cNvPr>
            <p:cNvSpPr/>
            <p:nvPr/>
          </p:nvSpPr>
          <p:spPr>
            <a:xfrm rot="13985753">
              <a:off x="10178728" y="4521558"/>
              <a:ext cx="1175224" cy="17776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6D3DA2-A2C7-4FA0-B67B-A479C6DD2154}"/>
              </a:ext>
            </a:extLst>
          </p:cNvPr>
          <p:cNvGrpSpPr/>
          <p:nvPr/>
        </p:nvGrpSpPr>
        <p:grpSpPr>
          <a:xfrm>
            <a:off x="4994630" y="3566271"/>
            <a:ext cx="1997243" cy="2927527"/>
            <a:chOff x="4994630" y="3566271"/>
            <a:chExt cx="1997243" cy="29275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F339A-5D1E-49F1-BF88-56FCA34029EA}"/>
                </a:ext>
              </a:extLst>
            </p:cNvPr>
            <p:cNvSpPr txBox="1"/>
            <p:nvPr/>
          </p:nvSpPr>
          <p:spPr>
            <a:xfrm>
              <a:off x="4994630" y="5909023"/>
              <a:ext cx="1997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Topin</a:t>
              </a:r>
              <a:endPara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2022853-1643-456F-B646-5B9371303C4B}"/>
                </a:ext>
              </a:extLst>
            </p:cNvPr>
            <p:cNvSpPr/>
            <p:nvPr/>
          </p:nvSpPr>
          <p:spPr>
            <a:xfrm rot="17684889">
              <a:off x="5531724" y="4739866"/>
              <a:ext cx="2588259" cy="241070"/>
            </a:xfrm>
            <a:prstGeom prst="rightArrow">
              <a:avLst>
                <a:gd name="adj1" fmla="val 47584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1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07" y="1323045"/>
            <a:ext cx="9720000" cy="720000"/>
          </a:xfrm>
        </p:spPr>
        <p:txBody>
          <a:bodyPr/>
          <a:lstStyle/>
          <a:p>
            <a:r>
              <a:rPr lang="en-GB" dirty="0" err="1"/>
              <a:t>Chwiliwch</a:t>
            </a:r>
            <a:r>
              <a:rPr lang="en-GB" dirty="0"/>
              <a:t> am y </a:t>
            </a:r>
            <a:r>
              <a:rPr lang="en-GB" dirty="0" err="1"/>
              <a:t>cynhwysion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pizza</a:t>
            </a:r>
          </a:p>
        </p:txBody>
      </p:sp>
      <p:pic>
        <p:nvPicPr>
          <p:cNvPr id="5" name="Picture 4" descr="A picture containing pizza, dish, food, sliced&#10;&#10;Description automatically generated">
            <a:extLst>
              <a:ext uri="{FF2B5EF4-FFF2-40B4-BE49-F238E27FC236}">
                <a16:creationId xmlns:a16="http://schemas.microsoft.com/office/drawing/2014/main" id="{5832CAA9-D4C2-469F-9EC1-B951126A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719" y="2347341"/>
            <a:ext cx="7169567" cy="3758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4567F-6216-43F1-8C5F-03A9F059D277}"/>
              </a:ext>
            </a:extLst>
          </p:cNvPr>
          <p:cNvSpPr txBox="1"/>
          <p:nvPr/>
        </p:nvSpPr>
        <p:spPr>
          <a:xfrm>
            <a:off x="1938583" y="2065527"/>
            <a:ext cx="13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AA84-FE7E-495B-8B6F-74F9C30A342E}"/>
              </a:ext>
            </a:extLst>
          </p:cNvPr>
          <p:cNvSpPr txBox="1"/>
          <p:nvPr/>
        </p:nvSpPr>
        <p:spPr>
          <a:xfrm>
            <a:off x="7431757" y="2111552"/>
            <a:ext cx="293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394B-CA9A-4EAD-80CF-2AC7E5F6D7B9}"/>
              </a:ext>
            </a:extLst>
          </p:cNvPr>
          <p:cNvSpPr txBox="1"/>
          <p:nvPr/>
        </p:nvSpPr>
        <p:spPr>
          <a:xfrm>
            <a:off x="764564" y="4362621"/>
            <a:ext cx="137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56FD-9CA3-4377-9276-05AC8CA25F11}"/>
              </a:ext>
            </a:extLst>
          </p:cNvPr>
          <p:cNvSpPr txBox="1"/>
          <p:nvPr/>
        </p:nvSpPr>
        <p:spPr>
          <a:xfrm>
            <a:off x="8828932" y="4746448"/>
            <a:ext cx="259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Pupur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endParaRPr lang="en-GB" sz="32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2C931-7BE5-4C50-BB14-8F3993FA2D30}"/>
              </a:ext>
            </a:extLst>
          </p:cNvPr>
          <p:cNvSpPr txBox="1"/>
          <p:nvPr/>
        </p:nvSpPr>
        <p:spPr>
          <a:xfrm>
            <a:off x="4520385" y="6106277"/>
            <a:ext cx="199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</a:t>
            </a:r>
          </a:p>
        </p:txBody>
      </p:sp>
    </p:spTree>
    <p:extLst>
      <p:ext uri="{BB962C8B-B14F-4D97-AF65-F5344CB8AC3E}">
        <p14:creationId xmlns:p14="http://schemas.microsoft.com/office/powerpoint/2010/main" val="245885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36" y="1333888"/>
            <a:ext cx="9985184" cy="720000"/>
          </a:xfrm>
        </p:spPr>
        <p:txBody>
          <a:bodyPr/>
          <a:lstStyle/>
          <a:p>
            <a:r>
              <a:rPr lang="en-GB" sz="2800" dirty="0" err="1"/>
              <a:t>Ydy’r</a:t>
            </a:r>
            <a:r>
              <a:rPr lang="en-GB" sz="2800" dirty="0"/>
              <a:t> </a:t>
            </a:r>
            <a:r>
              <a:rPr lang="en-GB" sz="2800" dirty="0" err="1"/>
              <a:t>cynhwysion</a:t>
            </a:r>
            <a:r>
              <a:rPr lang="en-GB" sz="2800" dirty="0"/>
              <a:t> </a:t>
            </a:r>
            <a:r>
              <a:rPr lang="en-GB" sz="2800" dirty="0" err="1"/>
              <a:t>yma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dod</a:t>
            </a:r>
            <a:r>
              <a:rPr lang="en-GB" sz="2800" dirty="0"/>
              <a:t> o </a:t>
            </a:r>
            <a:r>
              <a:rPr lang="en-GB" sz="2800" dirty="0" err="1"/>
              <a:t>blanhigyn</a:t>
            </a:r>
            <a:r>
              <a:rPr lang="en-GB" sz="2800" dirty="0"/>
              <a:t> neu </a:t>
            </a:r>
            <a:r>
              <a:rPr lang="en-GB" sz="2800" dirty="0" err="1"/>
              <a:t>anifail</a:t>
            </a:r>
            <a:r>
              <a:rPr lang="en-GB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AA84-FE7E-495B-8B6F-74F9C30A342E}"/>
              </a:ext>
            </a:extLst>
          </p:cNvPr>
          <p:cNvSpPr txBox="1"/>
          <p:nvPr/>
        </p:nvSpPr>
        <p:spPr>
          <a:xfrm>
            <a:off x="4079094" y="1912742"/>
            <a:ext cx="328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394B-CA9A-4EAD-80CF-2AC7E5F6D7B9}"/>
              </a:ext>
            </a:extLst>
          </p:cNvPr>
          <p:cNvSpPr txBox="1"/>
          <p:nvPr/>
        </p:nvSpPr>
        <p:spPr>
          <a:xfrm>
            <a:off x="7336618" y="1945104"/>
            <a:ext cx="182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56FD-9CA3-4377-9276-05AC8CA25F11}"/>
              </a:ext>
            </a:extLst>
          </p:cNvPr>
          <p:cNvSpPr txBox="1"/>
          <p:nvPr/>
        </p:nvSpPr>
        <p:spPr>
          <a:xfrm>
            <a:off x="2817973" y="4396284"/>
            <a:ext cx="328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Pupur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</a:t>
            </a:r>
            <a:endParaRPr lang="en-GB" sz="32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2C931-7BE5-4C50-BB14-8F3993FA2D30}"/>
              </a:ext>
            </a:extLst>
          </p:cNvPr>
          <p:cNvSpPr txBox="1"/>
          <p:nvPr/>
        </p:nvSpPr>
        <p:spPr>
          <a:xfrm>
            <a:off x="6023491" y="4360484"/>
            <a:ext cx="242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4567F-6216-43F1-8C5F-03A9F059D277}"/>
              </a:ext>
            </a:extLst>
          </p:cNvPr>
          <p:cNvSpPr txBox="1"/>
          <p:nvPr/>
        </p:nvSpPr>
        <p:spPr>
          <a:xfrm>
            <a:off x="964413" y="1929767"/>
            <a:ext cx="204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</a:p>
        </p:txBody>
      </p:sp>
      <p:pic>
        <p:nvPicPr>
          <p:cNvPr id="12" name="Picture 11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id="{AAD411F7-CB1F-4D43-A3C3-54B76F7DFB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190" y="4981059"/>
            <a:ext cx="2319137" cy="1546091"/>
          </a:xfrm>
          <a:prstGeom prst="rect">
            <a:avLst/>
          </a:prstGeom>
        </p:spPr>
      </p:pic>
      <p:pic>
        <p:nvPicPr>
          <p:cNvPr id="14" name="Picture 13" descr="A close-up of some berries&#10;&#10;Description automatically generated with low confidence">
            <a:extLst>
              <a:ext uri="{FF2B5EF4-FFF2-40B4-BE49-F238E27FC236}">
                <a16:creationId xmlns:a16="http://schemas.microsoft.com/office/drawing/2014/main" id="{6DE42FD0-EEBD-4176-8B3A-6DBDA79B2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52" y="2485609"/>
            <a:ext cx="2492151" cy="1662265"/>
          </a:xfrm>
          <a:prstGeom prst="rect">
            <a:avLst/>
          </a:prstGeom>
        </p:spPr>
      </p:pic>
      <p:pic>
        <p:nvPicPr>
          <p:cNvPr id="26" name="Picture 25" descr="A field of wheat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55C598D-BCDF-4355-8170-17B28813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83" y="2505398"/>
            <a:ext cx="2583088" cy="1699795"/>
          </a:xfrm>
          <a:prstGeom prst="rect">
            <a:avLst/>
          </a:prstGeom>
        </p:spPr>
      </p:pic>
      <p:pic>
        <p:nvPicPr>
          <p:cNvPr id="4" name="Picture 3" descr="A picture containing grass, outdoor, mammal, tree&#10;&#10;Description automatically generated">
            <a:extLst>
              <a:ext uri="{FF2B5EF4-FFF2-40B4-BE49-F238E27FC236}">
                <a16:creationId xmlns:a16="http://schemas.microsoft.com/office/drawing/2014/main" id="{8EB48B68-0429-4070-BC8C-67AAD0805B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87" y="2472798"/>
            <a:ext cx="2492151" cy="1675076"/>
          </a:xfrm>
          <a:prstGeom prst="rect">
            <a:avLst/>
          </a:prstGeom>
        </p:spPr>
      </p:pic>
      <p:pic>
        <p:nvPicPr>
          <p:cNvPr id="5" name="Picture 4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1A397079-8350-44F6-A76D-25998B8E1F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2"/>
          <a:stretch/>
        </p:blipFill>
        <p:spPr>
          <a:xfrm>
            <a:off x="6177049" y="4945259"/>
            <a:ext cx="2372837" cy="1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oughnut, donut, dark&#10;&#10;Description automatically generated">
            <a:extLst>
              <a:ext uri="{FF2B5EF4-FFF2-40B4-BE49-F238E27FC236}">
                <a16:creationId xmlns:a16="http://schemas.microsoft.com/office/drawing/2014/main" id="{C8117C5D-4111-48D3-B928-17F3A2BE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97" y="4645755"/>
            <a:ext cx="1945296" cy="1737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A58EE-BEAF-423C-9A9A-02EABD3C4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Sylfaen pizza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57FEB-F289-4625-9987-8E8CD9B30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695005" cy="93106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ydyn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</a:t>
            </a:r>
            <a:r>
              <a:rPr lang="en-GB" sz="3200" dirty="0" err="1"/>
              <a:t>gwneud</a:t>
            </a:r>
            <a:r>
              <a:rPr lang="en-GB" sz="3200" dirty="0"/>
              <a:t> </a:t>
            </a:r>
            <a:r>
              <a:rPr lang="en-GB" sz="3200" dirty="0" err="1"/>
              <a:t>sylfaen</a:t>
            </a:r>
            <a:r>
              <a:rPr lang="en-GB" sz="3200" dirty="0"/>
              <a:t> pizza?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1F87E-BF57-4E0A-9609-5089B399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459" y="3138930"/>
            <a:ext cx="2114309" cy="1457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F9E08-6BB3-4A8D-8273-F66BBEB6EB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137" y="3036622"/>
            <a:ext cx="3497616" cy="1633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2F219-CF28-4B68-B191-F92DF04A78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007116"/>
            <a:ext cx="1866840" cy="1590548"/>
          </a:xfrm>
          <a:prstGeom prst="rect">
            <a:avLst/>
          </a:prstGeom>
        </p:spPr>
      </p:pic>
      <p:pic>
        <p:nvPicPr>
          <p:cNvPr id="11" name="Picture 10" descr="A picture containing bread, stack&#10;&#10;Description automatically generated">
            <a:extLst>
              <a:ext uri="{FF2B5EF4-FFF2-40B4-BE49-F238E27FC236}">
                <a16:creationId xmlns:a16="http://schemas.microsoft.com/office/drawing/2014/main" id="{8FD32B78-DEDD-4521-9839-DFE7FCEB9D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998" y="1690552"/>
            <a:ext cx="2388366" cy="1513136"/>
          </a:xfrm>
          <a:prstGeom prst="rect">
            <a:avLst/>
          </a:prstGeom>
        </p:spPr>
      </p:pic>
      <p:pic>
        <p:nvPicPr>
          <p:cNvPr id="17" name="Picture 16" descr="A picture containing bread, food&#10;&#10;Description automatically generated">
            <a:extLst>
              <a:ext uri="{FF2B5EF4-FFF2-40B4-BE49-F238E27FC236}">
                <a16:creationId xmlns:a16="http://schemas.microsoft.com/office/drawing/2014/main" id="{6AF82319-40C2-4EE0-BC08-B622A8AE9E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720" y="1154169"/>
            <a:ext cx="2289048" cy="17371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13B6AB0-CE07-40F6-B915-A68CDD610BD5}"/>
              </a:ext>
            </a:extLst>
          </p:cNvPr>
          <p:cNvSpPr txBox="1">
            <a:spLocks/>
          </p:cNvSpPr>
          <p:nvPr/>
        </p:nvSpPr>
        <p:spPr>
          <a:xfrm>
            <a:off x="1169274" y="4541586"/>
            <a:ext cx="4417886" cy="93106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err="1"/>
              <a:t>Enwch</a:t>
            </a:r>
            <a:r>
              <a:rPr lang="en-GB" sz="3200" dirty="0"/>
              <a:t> </a:t>
            </a:r>
            <a:r>
              <a:rPr lang="en-GB" sz="3200" dirty="0" err="1"/>
              <a:t>pob</a:t>
            </a:r>
            <a:r>
              <a:rPr lang="en-GB" sz="3200" dirty="0"/>
              <a:t> math o </a:t>
            </a:r>
            <a:r>
              <a:rPr lang="en-GB" sz="3200" dirty="0" err="1"/>
              <a:t>fara</a:t>
            </a:r>
            <a:r>
              <a:rPr lang="en-GB" sz="3200" dirty="0"/>
              <a:t> </a:t>
            </a:r>
            <a:r>
              <a:rPr lang="en-GB" sz="3200" dirty="0" err="1"/>
              <a:t>rydych</a:t>
            </a:r>
            <a:r>
              <a:rPr lang="en-GB" sz="3200" dirty="0"/>
              <a:t> </a:t>
            </a:r>
            <a:r>
              <a:rPr lang="en-GB" sz="3200" dirty="0" err="1"/>
              <a:t>chi’’n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gweld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weet&#10;&#10;Description automatically generated">
            <a:extLst>
              <a:ext uri="{FF2B5EF4-FFF2-40B4-BE49-F238E27FC236}">
                <a16:creationId xmlns:a16="http://schemas.microsoft.com/office/drawing/2014/main" id="{4F385135-DEC5-43B0-B496-277A5C130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62" y="3429000"/>
            <a:ext cx="1635479" cy="2519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F4A56-C341-4EB3-93C9-B3EDB1FF6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Saws pizza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0355E-551F-4666-B5B9-D2D1A3034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303" y="2557793"/>
            <a:ext cx="4297246" cy="217464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allwn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ddefnyddio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y saws tomato?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Gallwn</a:t>
            </a:r>
            <a:r>
              <a:rPr lang="en-GB" sz="3200" dirty="0"/>
              <a:t> </a:t>
            </a:r>
            <a:r>
              <a:rPr lang="en-GB" sz="3200" dirty="0" err="1"/>
              <a:t>ddefnyddio</a:t>
            </a:r>
            <a:r>
              <a:rPr lang="en-GB" sz="3200" dirty="0"/>
              <a:t>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E5621-21D3-42CC-AF12-F63A33276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209" y="3381817"/>
            <a:ext cx="2052526" cy="1369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C143CE-8E7F-4BFD-93FE-6CF3F1551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12586"/>
            <a:ext cx="3021400" cy="1609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EA4037-76E6-4ACB-A507-6AA94C5CC17A}"/>
              </a:ext>
            </a:extLst>
          </p:cNvPr>
          <p:cNvSpPr txBox="1"/>
          <p:nvPr/>
        </p:nvSpPr>
        <p:spPr>
          <a:xfrm>
            <a:off x="8086639" y="4859281"/>
            <a:ext cx="3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Tomatos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06426-92AA-4A9C-BA4D-F568C982AABB}"/>
              </a:ext>
            </a:extLst>
          </p:cNvPr>
          <p:cNvSpPr txBox="1"/>
          <p:nvPr/>
        </p:nvSpPr>
        <p:spPr>
          <a:xfrm>
            <a:off x="4217722" y="5858281"/>
            <a:ext cx="413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o saws tomato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12BCB-28DA-41F8-92CF-91384E7965E1}"/>
              </a:ext>
            </a:extLst>
          </p:cNvPr>
          <p:cNvSpPr txBox="1"/>
          <p:nvPr/>
        </p:nvSpPr>
        <p:spPr>
          <a:xfrm>
            <a:off x="6582254" y="2484789"/>
            <a:ext cx="3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Puren</a:t>
            </a:r>
            <a:r>
              <a:rPr lang="en-GB" sz="32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tomato </a:t>
            </a:r>
          </a:p>
        </p:txBody>
      </p:sp>
    </p:spTree>
    <p:extLst>
      <p:ext uri="{BB962C8B-B14F-4D97-AF65-F5344CB8AC3E}">
        <p14:creationId xmlns:p14="http://schemas.microsoft.com/office/powerpoint/2010/main" val="1822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CF21-A283-494E-AE07-5C870D0E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30" y="1573116"/>
            <a:ext cx="9720000" cy="720000"/>
          </a:xfrm>
        </p:spPr>
        <p:txBody>
          <a:bodyPr/>
          <a:lstStyle/>
          <a:p>
            <a:r>
              <a:rPr lang="en-GB" dirty="0" err="1"/>
              <a:t>Topin</a:t>
            </a:r>
            <a:r>
              <a:rPr lang="en-GB" dirty="0"/>
              <a:t> pizza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7F63C-EA92-4617-AA03-EA8879F6E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30" y="2571092"/>
            <a:ext cx="52863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/>
              <a:t>Enwch</a:t>
            </a:r>
            <a:r>
              <a:rPr lang="en-GB" sz="3200" dirty="0"/>
              <a:t> y </a:t>
            </a:r>
            <a:r>
              <a:rPr lang="en-GB" sz="3200" dirty="0" err="1"/>
              <a:t>bwydydd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un </a:t>
            </a:r>
            <a:r>
              <a:rPr lang="en-GB" sz="3200" dirty="0" err="1"/>
              <a:t>o'r</a:t>
            </a:r>
            <a:r>
              <a:rPr lang="en-GB" sz="3200" dirty="0"/>
              <a:t> </a:t>
            </a:r>
            <a:r>
              <a:rPr lang="en-GB" sz="3200" dirty="0" err="1"/>
              <a:t>bwydydd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 </a:t>
            </a:r>
            <a:r>
              <a:rPr lang="en-GB" sz="3200" dirty="0" err="1"/>
              <a:t>fyddech</a:t>
            </a:r>
            <a:r>
              <a:rPr lang="en-GB" sz="3200" dirty="0"/>
              <a:t> </a:t>
            </a:r>
            <a:r>
              <a:rPr lang="en-GB" sz="3200" dirty="0" err="1"/>
              <a:t>chi'n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defnyddio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</a:t>
            </a:r>
            <a:r>
              <a:rPr lang="en-GB" sz="3200" dirty="0" err="1"/>
              <a:t>topin</a:t>
            </a:r>
            <a:r>
              <a:rPr lang="en-GB" sz="3200" dirty="0"/>
              <a:t> pizza?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s-ES" sz="3200" dirty="0" err="1"/>
              <a:t>Pa</a:t>
            </a:r>
            <a:r>
              <a:rPr lang="es-ES" sz="3200" dirty="0"/>
              <a:t> </a:t>
            </a:r>
            <a:r>
              <a:rPr lang="es-ES" sz="3200" dirty="0" err="1"/>
              <a:t>dopin</a:t>
            </a:r>
            <a:r>
              <a:rPr lang="es-ES" sz="3200" dirty="0"/>
              <a:t> </a:t>
            </a:r>
            <a:r>
              <a:rPr lang="es-ES" sz="3200" dirty="0" err="1"/>
              <a:t>eraill</a:t>
            </a:r>
            <a:r>
              <a:rPr lang="es-ES" sz="3200" dirty="0"/>
              <a:t> y </a:t>
            </a:r>
            <a:r>
              <a:rPr lang="es-ES" sz="3200" dirty="0" err="1"/>
              <a:t>gallech</a:t>
            </a:r>
            <a:r>
              <a:rPr lang="es-ES" sz="3200" dirty="0"/>
              <a:t> </a:t>
            </a:r>
            <a:r>
              <a:rPr lang="es-ES" sz="3200" dirty="0" err="1"/>
              <a:t>eu</a:t>
            </a:r>
            <a:r>
              <a:rPr lang="es-ES" sz="3200" dirty="0"/>
              <a:t> </a:t>
            </a:r>
            <a:r>
              <a:rPr lang="es-ES" sz="3200" dirty="0" err="1"/>
              <a:t>defnyddio</a:t>
            </a:r>
            <a:r>
              <a:rPr lang="es-ES" sz="3200" dirty="0"/>
              <a:t>?</a:t>
            </a:r>
            <a:endParaRPr lang="en-GB" sz="3200" dirty="0"/>
          </a:p>
        </p:txBody>
      </p:sp>
      <p:pic>
        <p:nvPicPr>
          <p:cNvPr id="6" name="Picture 5" descr="A group of red peppers&#10;&#10;Description automatically generated with medium confidence">
            <a:extLst>
              <a:ext uri="{FF2B5EF4-FFF2-40B4-BE49-F238E27FC236}">
                <a16:creationId xmlns:a16="http://schemas.microsoft.com/office/drawing/2014/main" id="{27BE277A-DA24-4F43-9EF8-C509B0074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335" y="907322"/>
            <a:ext cx="1848101" cy="1883895"/>
          </a:xfrm>
          <a:prstGeom prst="rect">
            <a:avLst/>
          </a:prstGeom>
        </p:spPr>
      </p:pic>
      <p:pic>
        <p:nvPicPr>
          <p:cNvPr id="9" name="Picture 8" descr="A pile of green vegetables&#10;&#10;Description automatically generated with low confidence">
            <a:extLst>
              <a:ext uri="{FF2B5EF4-FFF2-40B4-BE49-F238E27FC236}">
                <a16:creationId xmlns:a16="http://schemas.microsoft.com/office/drawing/2014/main" id="{B835D4C6-286D-418C-9CEA-AEF1FA833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991" y="4574592"/>
            <a:ext cx="2243079" cy="1496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D77A7-EA8F-459D-BE59-428E83F72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865135"/>
            <a:ext cx="2569953" cy="1453369"/>
          </a:xfrm>
          <a:prstGeom prst="rect">
            <a:avLst/>
          </a:prstGeom>
        </p:spPr>
      </p:pic>
      <p:pic>
        <p:nvPicPr>
          <p:cNvPr id="17" name="Picture 16" descr="A pile of raw meat&#10;&#10;Description automatically generated with medium confidence">
            <a:extLst>
              <a:ext uri="{FF2B5EF4-FFF2-40B4-BE49-F238E27FC236}">
                <a16:creationId xmlns:a16="http://schemas.microsoft.com/office/drawing/2014/main" id="{91B39847-6F58-4031-A0B3-E7106592C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089" y="2413097"/>
            <a:ext cx="2243079" cy="16307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11955-90E1-47D9-8EE3-66269C7B0D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408" y="1172260"/>
            <a:ext cx="1839015" cy="2016360"/>
          </a:xfrm>
          <a:prstGeom prst="rect">
            <a:avLst/>
          </a:prstGeom>
        </p:spPr>
      </p:pic>
      <p:pic>
        <p:nvPicPr>
          <p:cNvPr id="11" name="Picture 10" descr="A pile of yellow corn&#10;&#10;Description automatically generated with medium confidence">
            <a:extLst>
              <a:ext uri="{FF2B5EF4-FFF2-40B4-BE49-F238E27FC236}">
                <a16:creationId xmlns:a16="http://schemas.microsoft.com/office/drawing/2014/main" id="{9197C377-F32C-4A58-ACFC-1B52E383C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572" y="3235607"/>
            <a:ext cx="2846507" cy="13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6575-43BA-49AA-8E45-E57A3793C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234" y="1417320"/>
            <a:ext cx="9720000" cy="720000"/>
          </a:xfrm>
        </p:spPr>
        <p:txBody>
          <a:bodyPr/>
          <a:lstStyle/>
          <a:p>
            <a:r>
              <a:rPr lang="en-GB" dirty="0" err="1"/>
              <a:t>Perlysiau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062B3-BA50-4CCF-81BC-A841EAEE7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234" y="2067606"/>
            <a:ext cx="61459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perlysiau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aml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defnyddio</a:t>
            </a:r>
            <a:r>
              <a:rPr lang="en-GB" sz="3200" dirty="0"/>
              <a:t> </a:t>
            </a:r>
            <a:r>
              <a:rPr lang="en-GB" sz="3200" dirty="0" err="1"/>
              <a:t>wrth</a:t>
            </a:r>
            <a:r>
              <a:rPr lang="en-GB" sz="3200" dirty="0"/>
              <a:t> </a:t>
            </a:r>
            <a:r>
              <a:rPr lang="en-GB" sz="3200" dirty="0" err="1"/>
              <a:t>wneud</a:t>
            </a:r>
            <a:r>
              <a:rPr lang="en-GB" sz="3200" dirty="0"/>
              <a:t> pizza.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perlysiau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tyfu</a:t>
            </a:r>
            <a:r>
              <a:rPr lang="en-GB" sz="3200" dirty="0"/>
              <a:t> </a:t>
            </a:r>
            <a:r>
              <a:rPr lang="en-GB" sz="3200" dirty="0" err="1"/>
              <a:t>mewn</a:t>
            </a:r>
            <a:r>
              <a:rPr lang="en-GB" sz="3200" dirty="0"/>
              <a:t> </a:t>
            </a:r>
            <a:r>
              <a:rPr lang="en-GB" sz="3200" dirty="0" err="1"/>
              <a:t>potiau</a:t>
            </a:r>
            <a:r>
              <a:rPr lang="en-GB" sz="3200" dirty="0"/>
              <a:t> ac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ardd</a:t>
            </a:r>
            <a:r>
              <a:rPr lang="en-GB" sz="3200" dirty="0"/>
              <a:t> neu </a:t>
            </a:r>
            <a:r>
              <a:rPr lang="en-GB" sz="3200" dirty="0" err="1"/>
              <a:t>randir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Gallech</a:t>
            </a:r>
            <a:r>
              <a:rPr lang="en-GB" sz="3200" dirty="0"/>
              <a:t> chi </a:t>
            </a:r>
            <a:r>
              <a:rPr lang="en-GB" sz="3200" dirty="0" err="1"/>
              <a:t>dyfu</a:t>
            </a:r>
            <a:r>
              <a:rPr lang="en-GB" sz="3200" dirty="0"/>
              <a:t> </a:t>
            </a:r>
            <a:r>
              <a:rPr lang="en-GB" sz="3200" dirty="0" err="1"/>
              <a:t>rhai</a:t>
            </a:r>
            <a:r>
              <a:rPr lang="en-GB" sz="3200" dirty="0"/>
              <a:t> </a:t>
            </a:r>
            <a:r>
              <a:rPr lang="en-GB" sz="3200" dirty="0" err="1"/>
              <a:t>perlysiau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ystafell</a:t>
            </a:r>
            <a:r>
              <a:rPr lang="en-GB" sz="3200" dirty="0"/>
              <a:t> </a:t>
            </a:r>
            <a:r>
              <a:rPr lang="en-GB" sz="3200" dirty="0" err="1"/>
              <a:t>ddosbarth</a:t>
            </a:r>
            <a:r>
              <a:rPr lang="en-GB" sz="32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4226C-5A66-4A22-8454-58ACD90380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716" y="2568852"/>
            <a:ext cx="4305589" cy="28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1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mall potted plant&#10;&#10;Description automatically generated with low confidence">
            <a:extLst>
              <a:ext uri="{FF2B5EF4-FFF2-40B4-BE49-F238E27FC236}">
                <a16:creationId xmlns:a16="http://schemas.microsoft.com/office/drawing/2014/main" id="{B92D1904-22B3-4389-B676-2AA42776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928" y="2515327"/>
            <a:ext cx="2703872" cy="3153779"/>
          </a:xfrm>
          <a:prstGeom prst="rect">
            <a:avLst/>
          </a:prstGeom>
        </p:spPr>
      </p:pic>
      <p:pic>
        <p:nvPicPr>
          <p:cNvPr id="14" name="Picture 13" descr="A potted plant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3BA38F4D-F432-4471-B845-ECCAAB3E3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694" y="2724912"/>
            <a:ext cx="2888749" cy="3008463"/>
          </a:xfrm>
          <a:prstGeom prst="rect">
            <a:avLst/>
          </a:prstGeom>
        </p:spPr>
      </p:pic>
      <p:pic>
        <p:nvPicPr>
          <p:cNvPr id="4" name="Picture 3" descr="A small potted plant&#10;&#10;Description automatically generated with medium confidence">
            <a:extLst>
              <a:ext uri="{FF2B5EF4-FFF2-40B4-BE49-F238E27FC236}">
                <a16:creationId xmlns:a16="http://schemas.microsoft.com/office/drawing/2014/main" id="{ED99A8A6-CEFD-45D6-B9E6-1A2562729B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02" y="2724912"/>
            <a:ext cx="3027523" cy="2818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DFB09-D234-46BE-B1A7-ED542999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946" y="1299225"/>
            <a:ext cx="9720000" cy="720000"/>
          </a:xfrm>
        </p:spPr>
        <p:txBody>
          <a:bodyPr/>
          <a:lstStyle/>
          <a:p>
            <a:r>
              <a:rPr lang="en-GB" dirty="0" err="1"/>
              <a:t>Perlysiau</a:t>
            </a:r>
            <a:r>
              <a:rPr lang="en-GB" dirty="0"/>
              <a:t> </a:t>
            </a:r>
            <a:r>
              <a:rPr lang="en-GB" dirty="0" err="1"/>
              <a:t>blasus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2ED80-61FD-491C-ACF3-F5FEB43060CF}"/>
              </a:ext>
            </a:extLst>
          </p:cNvPr>
          <p:cNvSpPr txBox="1"/>
          <p:nvPr/>
        </p:nvSpPr>
        <p:spPr>
          <a:xfrm>
            <a:off x="996696" y="5815845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Oregano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73C4C-05F4-4E3C-87A0-00EE9845C7F8}"/>
              </a:ext>
            </a:extLst>
          </p:cNvPr>
          <p:cNvSpPr txBox="1"/>
          <p:nvPr/>
        </p:nvSpPr>
        <p:spPr>
          <a:xfrm>
            <a:off x="4481289" y="5815846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4AD54-A79B-4A9B-B00F-5750C976F0C1}"/>
              </a:ext>
            </a:extLst>
          </p:cNvPr>
          <p:cNvSpPr txBox="1"/>
          <p:nvPr/>
        </p:nvSpPr>
        <p:spPr>
          <a:xfrm>
            <a:off x="8199996" y="5760633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Teim</a:t>
            </a:r>
            <a:endParaRPr lang="en-GB" sz="32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CB41C3-CAB1-451A-B387-5FBAA4CFE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234" y="2067606"/>
            <a:ext cx="1048018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/>
              <a:t>Ydych</a:t>
            </a:r>
            <a:r>
              <a:rPr lang="en-GB" sz="3200" dirty="0"/>
              <a:t> chi </a:t>
            </a:r>
            <a:r>
              <a:rPr lang="en-GB" sz="3200" dirty="0" err="1"/>
              <a:t>wedi</a:t>
            </a:r>
            <a:r>
              <a:rPr lang="en-GB" sz="3200" dirty="0"/>
              <a:t> </a:t>
            </a:r>
            <a:r>
              <a:rPr lang="en-GB" sz="3200" dirty="0" err="1"/>
              <a:t>blasu’r</a:t>
            </a:r>
            <a:r>
              <a:rPr lang="en-GB" sz="3200" dirty="0"/>
              <a:t> </a:t>
            </a:r>
            <a:r>
              <a:rPr lang="en-GB" sz="3200" dirty="0" err="1"/>
              <a:t>perlysiau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411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24" y="1557596"/>
            <a:ext cx="11003675" cy="720000"/>
          </a:xfrm>
        </p:spPr>
        <p:txBody>
          <a:bodyPr/>
          <a:lstStyle/>
          <a:p>
            <a:r>
              <a:rPr lang="it-IT" sz="3600" dirty="0"/>
              <a:t>Pa fath o pizza allech chi ei gwneud?</a:t>
            </a:r>
            <a:endParaRPr lang="en-GB" sz="3600" dirty="0"/>
          </a:p>
        </p:txBody>
      </p:sp>
      <p:pic>
        <p:nvPicPr>
          <p:cNvPr id="5" name="Picture 4" descr="A pizza with tomatoes and onions&#10;&#10;Description automatically generated with low confidence">
            <a:extLst>
              <a:ext uri="{FF2B5EF4-FFF2-40B4-BE49-F238E27FC236}">
                <a16:creationId xmlns:a16="http://schemas.microsoft.com/office/drawing/2014/main" id="{21B2B6D5-50C2-4EB2-8E15-06C5D53D0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737" y="2335963"/>
            <a:ext cx="1952640" cy="1927509"/>
          </a:xfrm>
          <a:prstGeom prst="rect">
            <a:avLst/>
          </a:prstGeom>
        </p:spPr>
      </p:pic>
      <p:pic>
        <p:nvPicPr>
          <p:cNvPr id="12" name="Picture 11" descr="A picture containing food, dish, slice, pizza&#10;&#10;Description automatically generated">
            <a:extLst>
              <a:ext uri="{FF2B5EF4-FFF2-40B4-BE49-F238E27FC236}">
                <a16:creationId xmlns:a16="http://schemas.microsoft.com/office/drawing/2014/main" id="{63391928-5B17-46FF-8913-5AED013F3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13" y="4387245"/>
            <a:ext cx="2570012" cy="1927509"/>
          </a:xfrm>
          <a:prstGeom prst="rect">
            <a:avLst/>
          </a:prstGeom>
        </p:spPr>
      </p:pic>
      <p:pic>
        <p:nvPicPr>
          <p:cNvPr id="16" name="Picture 15" descr="A pizza with cheese and toppings&#10;&#10;Description automatically generated with low confidence">
            <a:extLst>
              <a:ext uri="{FF2B5EF4-FFF2-40B4-BE49-F238E27FC236}">
                <a16:creationId xmlns:a16="http://schemas.microsoft.com/office/drawing/2014/main" id="{6F3C5FE3-5E73-43DC-B3FF-ACE36B927B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97" y="2335963"/>
            <a:ext cx="2690623" cy="1794646"/>
          </a:xfrm>
          <a:prstGeom prst="rect">
            <a:avLst/>
          </a:prstGeom>
        </p:spPr>
      </p:pic>
      <p:pic>
        <p:nvPicPr>
          <p:cNvPr id="20" name="Picture 19" descr="A picture containing food, plate, snack food&#10;&#10;Description automatically generated">
            <a:extLst>
              <a:ext uri="{FF2B5EF4-FFF2-40B4-BE49-F238E27FC236}">
                <a16:creationId xmlns:a16="http://schemas.microsoft.com/office/drawing/2014/main" id="{BB3DE73F-3FAA-4AB4-966A-EDEB3AF70D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984" y="2277596"/>
            <a:ext cx="3058194" cy="1596377"/>
          </a:xfrm>
          <a:prstGeom prst="rect">
            <a:avLst/>
          </a:prstGeom>
        </p:spPr>
      </p:pic>
      <p:pic>
        <p:nvPicPr>
          <p:cNvPr id="22" name="Picture 21" descr="A slice of pizza with basil&#10;&#10;Description automatically generated with low confidence">
            <a:extLst>
              <a:ext uri="{FF2B5EF4-FFF2-40B4-BE49-F238E27FC236}">
                <a16:creationId xmlns:a16="http://schemas.microsoft.com/office/drawing/2014/main" id="{2BE4A30F-BCA4-4A30-A1D6-4A4C0D78DB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392" y="4387245"/>
            <a:ext cx="3048000" cy="2033016"/>
          </a:xfrm>
          <a:prstGeom prst="rect">
            <a:avLst/>
          </a:prstGeom>
        </p:spPr>
      </p:pic>
      <p:pic>
        <p:nvPicPr>
          <p:cNvPr id="28" name="Picture 2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CE65FE5C-48C4-4F56-89FC-08B9D0331A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308" y="4016583"/>
            <a:ext cx="3496550" cy="21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75" y="1434757"/>
            <a:ext cx="9720000" cy="720000"/>
          </a:xfrm>
        </p:spPr>
        <p:txBody>
          <a:bodyPr/>
          <a:lstStyle/>
          <a:p>
            <a:r>
              <a:rPr lang="en-GB" sz="3600" dirty="0" err="1"/>
              <a:t>Gwnewch</a:t>
            </a:r>
            <a:r>
              <a:rPr lang="en-GB" sz="3600" dirty="0"/>
              <a:t> </a:t>
            </a:r>
            <a:r>
              <a:rPr lang="en-GB" sz="3600" dirty="0" err="1"/>
              <a:t>gynllun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42484-CFB7-4405-AD39-D2765BC1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75" y="2437742"/>
            <a:ext cx="64412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/>
              <a:t>Cynlluniwch</a:t>
            </a:r>
            <a:r>
              <a:rPr lang="en-GB" sz="3200" dirty="0"/>
              <a:t> pizza </a:t>
            </a:r>
            <a:r>
              <a:rPr lang="en-GB" sz="3200" dirty="0" err="1"/>
              <a:t>blasus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parti </a:t>
            </a:r>
            <a:r>
              <a:rPr lang="en-GB" sz="3200" dirty="0" err="1"/>
              <a:t>sydd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defnyddio</a:t>
            </a:r>
            <a:r>
              <a:rPr lang="en-GB" sz="3200" dirty="0"/>
              <a:t> </a:t>
            </a:r>
            <a:r>
              <a:rPr lang="en-GB" sz="3200" dirty="0" err="1"/>
              <a:t>gwahanol</a:t>
            </a:r>
            <a:r>
              <a:rPr lang="en-GB" sz="3200" dirty="0"/>
              <a:t> </a:t>
            </a:r>
            <a:r>
              <a:rPr lang="en-GB" sz="3200" dirty="0" err="1"/>
              <a:t>gynhwysion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gynhwysion</a:t>
            </a:r>
            <a:r>
              <a:rPr lang="en-GB" sz="3200" dirty="0"/>
              <a:t> </a:t>
            </a:r>
            <a:r>
              <a:rPr lang="en-GB" sz="3200" dirty="0" err="1"/>
              <a:t>fyddwch</a:t>
            </a:r>
            <a:r>
              <a:rPr lang="en-GB" sz="3200" dirty="0"/>
              <a:t> chi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hangen</a:t>
            </a:r>
            <a:r>
              <a:rPr lang="en-GB" sz="3200" dirty="0"/>
              <a:t> i </a:t>
            </a:r>
            <a:r>
              <a:rPr lang="en-GB" sz="3200" dirty="0" err="1"/>
              <a:t>wneud</a:t>
            </a:r>
            <a:r>
              <a:rPr lang="en-GB" sz="3200" dirty="0"/>
              <a:t> y pizza?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Sut </a:t>
            </a:r>
            <a:r>
              <a:rPr lang="en-GB" sz="3200" dirty="0" err="1"/>
              <a:t>fyddwch</a:t>
            </a:r>
            <a:r>
              <a:rPr lang="en-GB" sz="3200" dirty="0"/>
              <a:t> </a:t>
            </a:r>
            <a:r>
              <a:rPr lang="en-GB" sz="3200" dirty="0" err="1"/>
              <a:t>chi’n</a:t>
            </a:r>
            <a:r>
              <a:rPr lang="en-GB" sz="3200" dirty="0"/>
              <a:t> </a:t>
            </a:r>
            <a:r>
              <a:rPr lang="en-GB" sz="3200" dirty="0" err="1"/>
              <a:t>gwneud</a:t>
            </a:r>
            <a:r>
              <a:rPr lang="en-GB" sz="3200" dirty="0"/>
              <a:t> y pizza?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5EE9823-46F4-49BB-8BF7-A876BFC7DA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756" y="2649752"/>
            <a:ext cx="4797554" cy="31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58" y="1600548"/>
            <a:ext cx="9720000" cy="720000"/>
          </a:xfrm>
        </p:spPr>
        <p:txBody>
          <a:bodyPr/>
          <a:lstStyle/>
          <a:p>
            <a:r>
              <a:rPr lang="en-US" sz="3600" dirty="0"/>
              <a:t>Yr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0" y="2607842"/>
            <a:ext cx="53785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i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barti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wahanol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gynhwysion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C2AF-7CC7-4B9B-BDA3-F6C21E28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43" y="1317133"/>
            <a:ext cx="9612073" cy="1077898"/>
          </a:xfrm>
        </p:spPr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angen</a:t>
            </a:r>
            <a:r>
              <a:rPr lang="en-GB" dirty="0"/>
              <a:t> i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baratoi</a:t>
            </a:r>
            <a:r>
              <a:rPr lang="en-GB" dirty="0"/>
              <a:t> i </a:t>
            </a:r>
            <a:r>
              <a:rPr lang="en-GB" dirty="0" err="1"/>
              <a:t>goginio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bod y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rydyn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fwyta</a:t>
            </a:r>
            <a:endParaRPr lang="en-GB" dirty="0"/>
          </a:p>
        </p:txBody>
      </p:sp>
      <p:pic>
        <p:nvPicPr>
          <p:cNvPr id="4" name="Picture 3" descr="alisha_nohat">
            <a:extLst>
              <a:ext uri="{FF2B5EF4-FFF2-40B4-BE49-F238E27FC236}">
                <a16:creationId xmlns:a16="http://schemas.microsoft.com/office/drawing/2014/main" id="{FB844444-A770-4392-B2B8-00C5F73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714" y="2248676"/>
            <a:ext cx="2249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5">
            <a:extLst>
              <a:ext uri="{FF2B5EF4-FFF2-40B4-BE49-F238E27FC236}">
                <a16:creationId xmlns:a16="http://schemas.microsoft.com/office/drawing/2014/main" id="{0869B8FC-4B3A-428D-B3D2-F614B59D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12" y="4079654"/>
            <a:ext cx="32583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dirty="0" err="1"/>
              <a:t>Tynnu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gemwaith</a:t>
            </a:r>
            <a:r>
              <a:rPr lang="en-GB" altLang="en-US" sz="3200" dirty="0"/>
              <a:t> i </a:t>
            </a:r>
            <a:r>
              <a:rPr lang="en-GB" altLang="en-US" sz="3200" dirty="0" err="1"/>
              <a:t>ffwrdd</a:t>
            </a:r>
            <a:endParaRPr lang="en-US" altLang="en-US" sz="3200" dirty="0"/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id="{2EF444AD-0539-4CF0-9574-41F2844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917" y="5537476"/>
            <a:ext cx="3028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dirty="0" err="1"/>
              <a:t>Ymolchi</a:t>
            </a:r>
            <a:r>
              <a:rPr lang="en-GB" altLang="en-US" sz="3200" dirty="0"/>
              <a:t> a </a:t>
            </a:r>
            <a:r>
              <a:rPr lang="en-GB" altLang="en-US" sz="3200" dirty="0" err="1"/>
              <a:t>sychu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dwylo</a:t>
            </a:r>
            <a:endParaRPr lang="en-US" altLang="en-US" sz="3200" dirty="0"/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7D47B38C-6FEE-40CB-9090-C3BEF45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814" y="2703553"/>
            <a:ext cx="3987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dirty="0" err="1"/>
              <a:t>Torchi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llewys</a:t>
            </a:r>
            <a:r>
              <a:rPr lang="en-GB" altLang="en-US" sz="3200" dirty="0"/>
              <a:t> hir </a:t>
            </a:r>
            <a:endParaRPr lang="en-US" altLang="en-US" sz="3200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B8F2B07-3BD4-43EF-A868-220719C1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031" y="4889247"/>
            <a:ext cx="371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dirty="0" err="1"/>
              <a:t>Gwisgo</a:t>
            </a:r>
            <a:r>
              <a:rPr lang="en-GB" altLang="en-US" sz="3200" dirty="0"/>
              <a:t> </a:t>
            </a:r>
            <a:r>
              <a:rPr lang="en-GB" altLang="en-US" sz="3200" dirty="0" err="1"/>
              <a:t>ffedog</a:t>
            </a:r>
            <a:endParaRPr lang="en-US" altLang="en-US" sz="3200" dirty="0"/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11B40582-555C-4E5D-92D3-0BDFAFE9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438" y="2554973"/>
            <a:ext cx="29734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dirty="0" err="1"/>
              <a:t>Clymu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gwallt</a:t>
            </a:r>
            <a:r>
              <a:rPr lang="en-GB" altLang="en-US" sz="3200" dirty="0"/>
              <a:t> hir </a:t>
            </a:r>
            <a:r>
              <a:rPr lang="en-GB" altLang="en-US" sz="3200" dirty="0" err="1"/>
              <a:t>yn</a:t>
            </a:r>
            <a:r>
              <a:rPr lang="en-GB" altLang="en-US" sz="3200" dirty="0"/>
              <a:t> </a:t>
            </a:r>
            <a:r>
              <a:rPr lang="en-GB" altLang="en-US" sz="3200" dirty="0" err="1"/>
              <a:t>ôl</a:t>
            </a:r>
            <a:endParaRPr lang="en-US" altLang="en-US" sz="3200" dirty="0"/>
          </a:p>
        </p:txBody>
      </p:sp>
      <p:sp>
        <p:nvSpPr>
          <p:cNvPr id="11" name="AutoShape 86">
            <a:extLst>
              <a:ext uri="{FF2B5EF4-FFF2-40B4-BE49-F238E27FC236}">
                <a16:creationId xmlns:a16="http://schemas.microsoft.com/office/drawing/2014/main" id="{1601BAA4-58FC-4BBD-97A9-89ACA261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435" y="2949914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2" name="AutoShape 87">
            <a:extLst>
              <a:ext uri="{FF2B5EF4-FFF2-40B4-BE49-F238E27FC236}">
                <a16:creationId xmlns:a16="http://schemas.microsoft.com/office/drawing/2014/main" id="{03B4AE68-0CA3-4AD5-8ABB-17A1F53A72C7}"/>
              </a:ext>
            </a:extLst>
          </p:cNvPr>
          <p:cNvSpPr>
            <a:spLocks noChangeArrowheads="1"/>
          </p:cNvSpPr>
          <p:nvPr/>
        </p:nvSpPr>
        <p:spPr bwMode="auto">
          <a:xfrm rot="11555191">
            <a:off x="6245242" y="4897262"/>
            <a:ext cx="2028880" cy="300663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3" name="AutoShape 88">
            <a:extLst>
              <a:ext uri="{FF2B5EF4-FFF2-40B4-BE49-F238E27FC236}">
                <a16:creationId xmlns:a16="http://schemas.microsoft.com/office/drawing/2014/main" id="{046D16DC-0491-4FCF-B192-4FFC0F50FDA1}"/>
              </a:ext>
            </a:extLst>
          </p:cNvPr>
          <p:cNvSpPr>
            <a:spLocks noChangeArrowheads="1"/>
          </p:cNvSpPr>
          <p:nvPr/>
        </p:nvSpPr>
        <p:spPr bwMode="auto">
          <a:xfrm rot="19505078">
            <a:off x="4043512" y="5285077"/>
            <a:ext cx="1439862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4" name="AutoShape 89">
            <a:extLst>
              <a:ext uri="{FF2B5EF4-FFF2-40B4-BE49-F238E27FC236}">
                <a16:creationId xmlns:a16="http://schemas.microsoft.com/office/drawing/2014/main" id="{6B5432D8-349C-4433-8E52-A3518A428DBD}"/>
              </a:ext>
            </a:extLst>
          </p:cNvPr>
          <p:cNvSpPr>
            <a:spLocks noChangeArrowheads="1"/>
          </p:cNvSpPr>
          <p:nvPr/>
        </p:nvSpPr>
        <p:spPr bwMode="auto">
          <a:xfrm rot="9444832">
            <a:off x="6969618" y="3648330"/>
            <a:ext cx="1894251" cy="299927"/>
          </a:xfrm>
          <a:prstGeom prst="rightArrow">
            <a:avLst>
              <a:gd name="adj1" fmla="val 50000"/>
              <a:gd name="adj2" fmla="val 125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5" name="AutoShape 90">
            <a:extLst>
              <a:ext uri="{FF2B5EF4-FFF2-40B4-BE49-F238E27FC236}">
                <a16:creationId xmlns:a16="http://schemas.microsoft.com/office/drawing/2014/main" id="{5F2CF343-F535-47FE-AB7B-2CCB67E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869" y="4501110"/>
            <a:ext cx="1286340" cy="234306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58" y="1600548"/>
            <a:ext cx="9720000" cy="720000"/>
          </a:xfrm>
        </p:spPr>
        <p:txBody>
          <a:bodyPr/>
          <a:lstStyle/>
          <a:p>
            <a:r>
              <a:rPr lang="en-US" sz="3600" dirty="0"/>
              <a:t>Yr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0" y="2607842"/>
            <a:ext cx="53785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Gwnewch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i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barti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wahanol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gynhwysion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lwc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0772-0974-4826-A828-C43F10E0D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Canllaw </a:t>
            </a:r>
            <a:r>
              <a:rPr lang="en-GB" dirty="0" err="1"/>
              <a:t>athrawon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4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AD66-F11B-494F-931D-1E29FEF3B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Heriau</a:t>
            </a:r>
            <a:r>
              <a:rPr lang="en-US" dirty="0"/>
              <a:t> </a:t>
            </a:r>
            <a:r>
              <a:rPr lang="en-US" dirty="0" err="1"/>
              <a:t>Bwyd</a:t>
            </a:r>
            <a:r>
              <a:rPr lang="en-US" dirty="0"/>
              <a:t> – </a:t>
            </a:r>
            <a:r>
              <a:rPr lang="en-US" dirty="0" err="1"/>
              <a:t>ffeithiau</a:t>
            </a:r>
            <a:r>
              <a:rPr lang="en-US" dirty="0"/>
              <a:t> </a:t>
            </a:r>
            <a:r>
              <a:rPr lang="en-US" dirty="0" err="1"/>
              <a:t>bywyd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8463-9BD7-4BFF-AB28-C107C7D1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061" y="2423476"/>
            <a:ext cx="10697421" cy="3600000"/>
          </a:xfrm>
        </p:spPr>
        <p:txBody>
          <a:bodyPr/>
          <a:lstStyle/>
          <a:p>
            <a:r>
              <a:rPr lang="en-GB" sz="1800" dirty="0"/>
              <a:t>Mae </a:t>
            </a:r>
            <a:r>
              <a:rPr lang="en-GB" sz="1800" dirty="0" err="1"/>
              <a:t>gweithgareddau</a:t>
            </a:r>
            <a:r>
              <a:rPr lang="en-GB" sz="1800" dirty="0"/>
              <a:t> Her </a:t>
            </a:r>
            <a:r>
              <a:rPr lang="en-GB" sz="1800" dirty="0" err="1"/>
              <a:t>Bwyd</a:t>
            </a:r>
            <a:r>
              <a:rPr lang="en-GB" sz="1800" dirty="0"/>
              <a:t> – </a:t>
            </a:r>
            <a:r>
              <a:rPr lang="en-GB" sz="1800" dirty="0" err="1"/>
              <a:t>ffeithiau</a:t>
            </a:r>
            <a:r>
              <a:rPr lang="en-GB" sz="1800" dirty="0"/>
              <a:t> </a:t>
            </a:r>
            <a:r>
              <a:rPr lang="en-GB" sz="1800" dirty="0" err="1"/>
              <a:t>bywyd</a:t>
            </a:r>
            <a:r>
              <a:rPr lang="en-GB" sz="1800" dirty="0"/>
              <a:t>  </a:t>
            </a:r>
            <a:r>
              <a:rPr lang="en-GB" sz="1800" dirty="0" err="1"/>
              <a:t>wedi'u</a:t>
            </a:r>
            <a:r>
              <a:rPr lang="en-GB" sz="1800" dirty="0"/>
              <a:t> </a:t>
            </a:r>
            <a:r>
              <a:rPr lang="en-GB" sz="1800" dirty="0" err="1"/>
              <a:t>hysgrifennu</a:t>
            </a:r>
            <a:r>
              <a:rPr lang="en-GB" sz="1800" dirty="0"/>
              <a:t> i </a:t>
            </a:r>
            <a:r>
              <a:rPr lang="en-GB" sz="1800" dirty="0" err="1"/>
              <a:t>gefnogi</a:t>
            </a:r>
            <a:r>
              <a:rPr lang="en-GB" sz="1800" dirty="0"/>
              <a:t> </a:t>
            </a:r>
            <a:r>
              <a:rPr lang="en-GB" sz="1800" dirty="0" err="1"/>
              <a:t>athrawon</a:t>
            </a:r>
            <a:r>
              <a:rPr lang="en-GB" sz="1800" dirty="0"/>
              <a:t> </a:t>
            </a:r>
            <a:r>
              <a:rPr lang="en-GB" sz="1800" dirty="0" err="1"/>
              <a:t>nad</a:t>
            </a:r>
            <a:r>
              <a:rPr lang="en-GB" sz="1800" dirty="0"/>
              <a:t> </a:t>
            </a:r>
            <a:r>
              <a:rPr lang="en-GB" sz="1800" dirty="0" err="1"/>
              <a:t>ydynt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dilyn</a:t>
            </a:r>
            <a:r>
              <a:rPr lang="en-GB" sz="1800" dirty="0"/>
              <a:t> y </a:t>
            </a:r>
            <a:r>
              <a:rPr lang="en-GB" sz="1800" dirty="0" err="1"/>
              <a:t>cwricwlwm</a:t>
            </a:r>
            <a:r>
              <a:rPr lang="en-GB" sz="1800" dirty="0"/>
              <a:t> </a:t>
            </a:r>
            <a:r>
              <a:rPr lang="en-GB" sz="1800" dirty="0" err="1"/>
              <a:t>cenedlaethol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gyfer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gwlad</a:t>
            </a:r>
            <a:r>
              <a:rPr lang="en-GB" sz="1800" dirty="0"/>
              <a:t> </a:t>
            </a:r>
            <a:r>
              <a:rPr lang="en-GB" sz="1800" dirty="0" err="1"/>
              <a:t>benodol</a:t>
            </a:r>
            <a:r>
              <a:rPr lang="en-GB" sz="1800" dirty="0"/>
              <a:t> </a:t>
            </a:r>
            <a:r>
              <a:rPr lang="en-GB" sz="1800" dirty="0" err="1"/>
              <a:t>na'r</a:t>
            </a:r>
            <a:r>
              <a:rPr lang="en-GB" sz="1800" dirty="0"/>
              <a:t> </a:t>
            </a:r>
            <a:r>
              <a:rPr lang="en-GB" sz="1800" dirty="0" err="1"/>
              <a:t>rhai</a:t>
            </a:r>
            <a:r>
              <a:rPr lang="en-GB" sz="1800" dirty="0"/>
              <a:t> </a:t>
            </a:r>
            <a:r>
              <a:rPr lang="en-GB" sz="1800" dirty="0" err="1"/>
              <a:t>sy'n</a:t>
            </a:r>
            <a:r>
              <a:rPr lang="en-GB" sz="1800" dirty="0"/>
              <a:t> </a:t>
            </a:r>
            <a:r>
              <a:rPr lang="en-GB" sz="1800" dirty="0" err="1"/>
              <a:t>dilyn</a:t>
            </a:r>
            <a:r>
              <a:rPr lang="en-GB" sz="1800" dirty="0"/>
              <a:t> dull her neu </a:t>
            </a:r>
            <a:r>
              <a:rPr lang="en-GB" sz="1800" dirty="0" err="1"/>
              <a:t>ddull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seiliedig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thema</a:t>
            </a:r>
            <a:r>
              <a:rPr lang="en-GB" sz="1800" dirty="0"/>
              <a:t>. </a:t>
            </a:r>
            <a:r>
              <a:rPr lang="en-GB" sz="1800" dirty="0" err="1"/>
              <a:t>Fodd</a:t>
            </a:r>
            <a:r>
              <a:rPr lang="en-GB" sz="1800" dirty="0"/>
              <a:t> </a:t>
            </a:r>
            <a:r>
              <a:rPr lang="en-GB" sz="1800" dirty="0" err="1"/>
              <a:t>bynnag</a:t>
            </a:r>
            <a:r>
              <a:rPr lang="en-GB" sz="1800" dirty="0"/>
              <a:t>, </a:t>
            </a:r>
            <a:r>
              <a:rPr lang="en-GB" sz="1800" dirty="0" err="1"/>
              <a:t>gellid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defnyddio</a:t>
            </a:r>
            <a:r>
              <a:rPr lang="en-GB" sz="1800" dirty="0"/>
              <a:t> </a:t>
            </a:r>
            <a:r>
              <a:rPr lang="en-GB" sz="1800" dirty="0" err="1"/>
              <a:t>mewn</a:t>
            </a:r>
            <a:r>
              <a:rPr lang="en-GB" sz="1800" dirty="0"/>
              <a:t> </a:t>
            </a:r>
            <a:r>
              <a:rPr lang="en-GB" sz="1800" dirty="0" err="1"/>
              <a:t>unrhyw</a:t>
            </a:r>
            <a:r>
              <a:rPr lang="en-GB" sz="1800" dirty="0"/>
              <a:t> </a:t>
            </a:r>
            <a:r>
              <a:rPr lang="en-GB" sz="1800" dirty="0" err="1"/>
              <a:t>ysgol</a:t>
            </a:r>
            <a:r>
              <a:rPr lang="en-GB" sz="1800" dirty="0"/>
              <a:t> </a:t>
            </a:r>
            <a:r>
              <a:rPr lang="en-GB" sz="1800" dirty="0" err="1"/>
              <a:t>ledled</a:t>
            </a:r>
            <a:r>
              <a:rPr lang="en-GB" sz="1800" dirty="0"/>
              <a:t> y DU.</a:t>
            </a:r>
          </a:p>
          <a:p>
            <a:r>
              <a:rPr lang="en-GB" sz="1800" dirty="0" err="1"/>
              <a:t>Mae'r</a:t>
            </a:r>
            <a:r>
              <a:rPr lang="en-GB" sz="1800" dirty="0"/>
              <a:t> </a:t>
            </a:r>
            <a:r>
              <a:rPr lang="en-GB" sz="1800" dirty="0" err="1"/>
              <a:t>Heriau'n</a:t>
            </a:r>
            <a:r>
              <a:rPr lang="en-GB" sz="1800" dirty="0"/>
              <a:t> </a:t>
            </a:r>
            <a:r>
              <a:rPr lang="en-GB" sz="1800" dirty="0" err="1"/>
              <a:t>cwmpasu</a:t>
            </a:r>
            <a:r>
              <a:rPr lang="en-GB" sz="1800" dirty="0"/>
              <a:t> </a:t>
            </a:r>
            <a:r>
              <a:rPr lang="en-GB" sz="1800" dirty="0" err="1"/>
              <a:t>Bwyta'n</a:t>
            </a:r>
            <a:r>
              <a:rPr lang="en-GB" sz="1800" dirty="0"/>
              <a:t> </a:t>
            </a:r>
            <a:r>
              <a:rPr lang="en-GB" sz="1800" dirty="0" err="1"/>
              <a:t>Iach</a:t>
            </a:r>
            <a:r>
              <a:rPr lang="en-GB" sz="1800" dirty="0"/>
              <a:t>, </a:t>
            </a:r>
            <a:r>
              <a:rPr lang="en-GB" sz="1800" dirty="0" err="1"/>
              <a:t>Coginio</a:t>
            </a:r>
            <a:r>
              <a:rPr lang="en-GB" sz="1800" dirty="0"/>
              <a:t> ac O </a:t>
            </a:r>
            <a:r>
              <a:rPr lang="en-GB" sz="1800" dirty="0" err="1"/>
              <a:t>ble</a:t>
            </a:r>
            <a:r>
              <a:rPr lang="en-GB" sz="1800" dirty="0"/>
              <a:t> </a:t>
            </a:r>
            <a:r>
              <a:rPr lang="en-GB" sz="1800" dirty="0" err="1"/>
              <a:t>mae</a:t>
            </a:r>
            <a:r>
              <a:rPr lang="en-GB" sz="1800" dirty="0"/>
              <a:t> </a:t>
            </a:r>
            <a:r>
              <a:rPr lang="en-GB" sz="1800" dirty="0" err="1"/>
              <a:t>bwyd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dod</a:t>
            </a:r>
            <a:r>
              <a:rPr lang="en-GB" sz="1800" dirty="0"/>
              <a:t> ac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darparu</a:t>
            </a:r>
            <a:r>
              <a:rPr lang="en-GB" sz="1800" dirty="0"/>
              <a:t> </a:t>
            </a:r>
            <a:r>
              <a:rPr lang="en-GB" sz="1800" dirty="0" err="1"/>
              <a:t>ystod</a:t>
            </a:r>
            <a:r>
              <a:rPr lang="en-GB" sz="1800" dirty="0"/>
              <a:t> </a:t>
            </a:r>
            <a:r>
              <a:rPr lang="en-GB" sz="1800" dirty="0" err="1"/>
              <a:t>eang</a:t>
            </a:r>
            <a:r>
              <a:rPr lang="en-GB" sz="1800" dirty="0"/>
              <a:t> o </a:t>
            </a:r>
            <a:r>
              <a:rPr lang="en-GB" sz="1800" dirty="0" err="1"/>
              <a:t>weithgareddau</a:t>
            </a:r>
            <a:r>
              <a:rPr lang="en-GB" sz="1800" dirty="0"/>
              <a:t> y gall </a:t>
            </a:r>
            <a:r>
              <a:rPr lang="en-GB" sz="1800" dirty="0" err="1"/>
              <a:t>athrawon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dewis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dibynnu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anghenion</a:t>
            </a:r>
            <a:r>
              <a:rPr lang="en-GB" sz="1800" dirty="0"/>
              <a:t>, </a:t>
            </a:r>
            <a:r>
              <a:rPr lang="en-GB" sz="1800" dirty="0" err="1"/>
              <a:t>oedran</a:t>
            </a:r>
            <a:r>
              <a:rPr lang="en-GB" sz="1800" dirty="0"/>
              <a:t> a </a:t>
            </a:r>
            <a:r>
              <a:rPr lang="en-GB" sz="1800" dirty="0" err="1"/>
              <a:t>galluoedd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disgyblion</a:t>
            </a:r>
            <a:r>
              <a:rPr lang="en-GB" sz="1800" dirty="0"/>
              <a:t>, </a:t>
            </a:r>
            <a:r>
              <a:rPr lang="en-GB" sz="1800" dirty="0" err="1"/>
              <a:t>a'r</a:t>
            </a:r>
            <a:r>
              <a:rPr lang="en-GB" sz="1800" dirty="0"/>
              <a:t> </a:t>
            </a:r>
            <a:r>
              <a:rPr lang="en-GB" sz="1800" dirty="0" err="1"/>
              <a:t>amser</a:t>
            </a:r>
            <a:r>
              <a:rPr lang="en-GB" sz="1800" dirty="0"/>
              <a:t> </a:t>
            </a:r>
            <a:r>
              <a:rPr lang="en-GB" sz="1800" dirty="0" err="1"/>
              <a:t>sydd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gael</a:t>
            </a:r>
            <a:r>
              <a:rPr lang="en-GB" sz="1800" dirty="0"/>
              <a:t>. </a:t>
            </a:r>
          </a:p>
          <a:p>
            <a:r>
              <a:rPr lang="en-GB" sz="1800" dirty="0"/>
              <a:t>Mae 12 o </a:t>
            </a:r>
            <a:r>
              <a:rPr lang="en-GB" sz="1800" dirty="0" err="1"/>
              <a:t>heriau</a:t>
            </a:r>
            <a:r>
              <a:rPr lang="en-GB" sz="1800" dirty="0"/>
              <a:t> </a:t>
            </a:r>
            <a:r>
              <a:rPr lang="en-GB" sz="1800" dirty="0" err="1"/>
              <a:t>wedi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datblygu</a:t>
            </a:r>
            <a:r>
              <a:rPr lang="en-GB" sz="1800" dirty="0"/>
              <a:t> </a:t>
            </a:r>
            <a:r>
              <a:rPr lang="en-GB" sz="1800" dirty="0" err="1"/>
              <a:t>i'w</a:t>
            </a:r>
            <a:r>
              <a:rPr lang="en-GB" sz="1800" dirty="0"/>
              <a:t> </a:t>
            </a:r>
            <a:r>
              <a:rPr lang="en-GB" sz="1800" dirty="0" err="1"/>
              <a:t>defnyddio</a:t>
            </a:r>
            <a:r>
              <a:rPr lang="en-GB" sz="1800" dirty="0"/>
              <a:t> </a:t>
            </a:r>
            <a:r>
              <a:rPr lang="en-GB" sz="1800" dirty="0" err="1"/>
              <a:t>gyda</a:t>
            </a:r>
            <a:r>
              <a:rPr lang="en-GB" sz="1800" dirty="0"/>
              <a:t> </a:t>
            </a:r>
            <a:r>
              <a:rPr lang="en-GB" sz="1800" dirty="0" err="1"/>
              <a:t>disgyblion</a:t>
            </a:r>
            <a:r>
              <a:rPr lang="en-GB" sz="1800" dirty="0"/>
              <a:t> </a:t>
            </a:r>
            <a:r>
              <a:rPr lang="en-GB" sz="1800" dirty="0" err="1"/>
              <a:t>meithrin</a:t>
            </a:r>
            <a:r>
              <a:rPr lang="en-GB" sz="1800" dirty="0"/>
              <a:t>, </a:t>
            </a:r>
            <a:r>
              <a:rPr lang="en-GB" sz="1800" dirty="0" err="1"/>
              <a:t>cynradd</a:t>
            </a:r>
            <a:r>
              <a:rPr lang="en-GB" sz="1800" dirty="0"/>
              <a:t> neu </a:t>
            </a:r>
            <a:r>
              <a:rPr lang="en-GB" sz="1800" dirty="0" err="1"/>
              <a:t>uwchradd</a:t>
            </a:r>
            <a:r>
              <a:rPr lang="en-GB" sz="1800" dirty="0"/>
              <a:t>.</a:t>
            </a:r>
          </a:p>
          <a:p>
            <a:r>
              <a:rPr lang="en-GB" sz="1800" dirty="0"/>
              <a:t>Mae </a:t>
            </a:r>
            <a:r>
              <a:rPr lang="en-GB" sz="1800" dirty="0" err="1"/>
              <a:t>pob</a:t>
            </a:r>
            <a:r>
              <a:rPr lang="en-GB" sz="1800" dirty="0"/>
              <a:t> Her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cynnwys</a:t>
            </a:r>
            <a:r>
              <a:rPr lang="en-GB" sz="1800" dirty="0"/>
              <a:t> </a:t>
            </a:r>
            <a:r>
              <a:rPr lang="en-GB" sz="1800" dirty="0" err="1"/>
              <a:t>yr</a:t>
            </a:r>
            <a:r>
              <a:rPr lang="en-GB" sz="1800" dirty="0"/>
              <a:t> Her, </a:t>
            </a:r>
            <a:r>
              <a:rPr lang="en-GB" sz="1800" dirty="0" err="1"/>
              <a:t>cyfleoedd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gyfer</a:t>
            </a:r>
            <a:r>
              <a:rPr lang="en-GB" sz="1800" dirty="0"/>
              <a:t> </a:t>
            </a:r>
            <a:r>
              <a:rPr lang="en-GB" sz="1800" dirty="0" err="1"/>
              <a:t>dysgu</a:t>
            </a:r>
            <a:r>
              <a:rPr lang="en-GB" sz="1800" dirty="0"/>
              <a:t> ac </a:t>
            </a:r>
            <a:r>
              <a:rPr lang="en-GB" sz="1800" dirty="0" err="1"/>
              <a:t>amrywiaeth</a:t>
            </a:r>
            <a:r>
              <a:rPr lang="en-GB" sz="1800" dirty="0"/>
              <a:t> o </a:t>
            </a:r>
            <a:r>
              <a:rPr lang="en-GB" sz="1800" dirty="0" err="1"/>
              <a:t>weithgareddau</a:t>
            </a:r>
            <a:r>
              <a:rPr lang="en-GB" sz="1800" dirty="0"/>
              <a:t> </a:t>
            </a:r>
            <a:r>
              <a:rPr lang="en-GB" sz="1800" dirty="0" err="1"/>
              <a:t>disgyblion</a:t>
            </a:r>
            <a:r>
              <a:rPr lang="en-GB" sz="1800" dirty="0"/>
              <a:t> y </a:t>
            </a:r>
            <a:r>
              <a:rPr lang="en-GB" sz="1800" dirty="0" err="1"/>
              <a:t>gellir</a:t>
            </a:r>
            <a:r>
              <a:rPr lang="en-GB" sz="1800" dirty="0"/>
              <a:t> </a:t>
            </a:r>
            <a:r>
              <a:rPr lang="en-GB" sz="1800" dirty="0" err="1"/>
              <a:t>eu</a:t>
            </a:r>
            <a:r>
              <a:rPr lang="en-GB" sz="1800" dirty="0"/>
              <a:t> </a:t>
            </a:r>
            <a:r>
              <a:rPr lang="en-GB" sz="1800" dirty="0" err="1"/>
              <a:t>cwblhau'n</a:t>
            </a:r>
            <a:r>
              <a:rPr lang="en-GB" sz="1800" dirty="0"/>
              <a:t> </a:t>
            </a:r>
            <a:r>
              <a:rPr lang="en-GB" sz="1800" dirty="0" err="1"/>
              <a:t>unigol</a:t>
            </a:r>
            <a:r>
              <a:rPr lang="en-GB" sz="1800" dirty="0"/>
              <a:t> neu </a:t>
            </a:r>
            <a:r>
              <a:rPr lang="en-GB" sz="1800" dirty="0" err="1"/>
              <a:t>mewn</a:t>
            </a:r>
            <a:r>
              <a:rPr lang="en-GB" sz="1800" dirty="0"/>
              <a:t> </a:t>
            </a:r>
            <a:r>
              <a:rPr lang="en-GB" sz="1800" dirty="0" err="1"/>
              <a:t>grwpiau</a:t>
            </a:r>
            <a:r>
              <a:rPr lang="en-GB" sz="1800" dirty="0"/>
              <a:t>. Mae </a:t>
            </a:r>
            <a:r>
              <a:rPr lang="en-GB" sz="1800" dirty="0" err="1"/>
              <a:t>pob</a:t>
            </a:r>
            <a:r>
              <a:rPr lang="en-GB" sz="1800" dirty="0"/>
              <a:t> Her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dod</a:t>
            </a:r>
            <a:r>
              <a:rPr lang="en-GB" sz="1800" dirty="0"/>
              <a:t> i ben </a:t>
            </a:r>
            <a:r>
              <a:rPr lang="en-GB" sz="1800" dirty="0" err="1"/>
              <a:t>gyda</a:t>
            </a:r>
            <a:r>
              <a:rPr lang="en-GB" sz="1800" dirty="0"/>
              <a:t> </a:t>
            </a:r>
            <a:r>
              <a:rPr lang="en-GB" sz="1800" dirty="0" err="1"/>
              <a:t>chanlyniad</a:t>
            </a:r>
            <a:r>
              <a:rPr lang="en-GB" sz="1800" dirty="0"/>
              <a:t> </a:t>
            </a:r>
            <a:r>
              <a:rPr lang="en-GB" sz="1800" dirty="0" err="1"/>
              <a:t>terfynol</a:t>
            </a:r>
            <a:r>
              <a:rPr lang="en-GB" sz="1800" dirty="0"/>
              <a:t>, a </a:t>
            </a:r>
            <a:r>
              <a:rPr lang="en-GB" sz="1800" dirty="0" err="1"/>
              <a:t>allai</a:t>
            </a:r>
            <a:r>
              <a:rPr lang="en-GB" sz="1800" dirty="0"/>
              <a:t> </a:t>
            </a:r>
            <a:r>
              <a:rPr lang="en-GB" sz="1800" dirty="0" err="1"/>
              <a:t>fod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seiliedig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bapur</a:t>
            </a:r>
            <a:r>
              <a:rPr lang="en-GB" sz="1800" dirty="0"/>
              <a:t>, </a:t>
            </a:r>
            <a:r>
              <a:rPr lang="en-GB" sz="1800" dirty="0" err="1"/>
              <a:t>megis</a:t>
            </a:r>
            <a:r>
              <a:rPr lang="en-GB" sz="1800" dirty="0"/>
              <a:t> </a:t>
            </a:r>
            <a:r>
              <a:rPr lang="en-GB" sz="1800" dirty="0" err="1"/>
              <a:t>adroddiad</a:t>
            </a:r>
            <a:r>
              <a:rPr lang="en-GB" sz="1800" dirty="0"/>
              <a:t>, poster, </a:t>
            </a:r>
            <a:r>
              <a:rPr lang="en-GB" sz="1800" dirty="0" err="1"/>
              <a:t>erthygl</a:t>
            </a:r>
            <a:r>
              <a:rPr lang="en-GB" sz="1800" dirty="0"/>
              <a:t> </a:t>
            </a:r>
            <a:r>
              <a:rPr lang="en-GB" sz="1800" dirty="0" err="1"/>
              <a:t>papur</a:t>
            </a:r>
            <a:r>
              <a:rPr lang="en-GB" sz="1800" dirty="0"/>
              <a:t> </a:t>
            </a:r>
            <a:r>
              <a:rPr lang="en-GB" sz="1800" dirty="0" err="1"/>
              <a:t>newydd</a:t>
            </a:r>
            <a:r>
              <a:rPr lang="en-GB" sz="1800" dirty="0"/>
              <a:t> neu gyflwyniad, </a:t>
            </a:r>
            <a:r>
              <a:rPr lang="en-GB" sz="1800" dirty="0" err="1"/>
              <a:t>fideo</a:t>
            </a:r>
            <a:r>
              <a:rPr lang="en-GB" sz="1800" dirty="0"/>
              <a:t> neu </a:t>
            </a:r>
            <a:r>
              <a:rPr lang="en-GB" sz="1800" dirty="0" err="1"/>
              <a:t>weithgaredd</a:t>
            </a:r>
            <a:r>
              <a:rPr lang="en-GB" sz="1800" dirty="0"/>
              <a:t> </a:t>
            </a:r>
            <a:r>
              <a:rPr lang="en-GB" sz="1800" dirty="0" err="1"/>
              <a:t>rhyngweithiol</a:t>
            </a:r>
            <a:r>
              <a:rPr lang="en-GB" sz="1800" dirty="0"/>
              <a:t>, neu </a:t>
            </a:r>
            <a:r>
              <a:rPr lang="en-GB" sz="1800" dirty="0" err="1"/>
              <a:t>rysáit</a:t>
            </a:r>
            <a:r>
              <a:rPr lang="en-GB" sz="1800" dirty="0"/>
              <a:t>, </a:t>
            </a:r>
            <a:r>
              <a:rPr lang="en-GB" sz="1800" dirty="0" err="1"/>
              <a:t>bwydlen</a:t>
            </a:r>
            <a:r>
              <a:rPr lang="en-GB" sz="1800" dirty="0"/>
              <a:t> neu </a:t>
            </a:r>
            <a:r>
              <a:rPr lang="en-GB" sz="1800" dirty="0" err="1"/>
              <a:t>bryd</a:t>
            </a:r>
            <a:r>
              <a:rPr lang="en-GB" sz="1800" dirty="0"/>
              <a:t>/</a:t>
            </a:r>
            <a:r>
              <a:rPr lang="en-GB" sz="1800" dirty="0" err="1"/>
              <a:t>ystod</a:t>
            </a:r>
            <a:r>
              <a:rPr lang="en-GB" sz="1800" dirty="0"/>
              <a:t> o </a:t>
            </a:r>
            <a:r>
              <a:rPr lang="en-GB" sz="1800" dirty="0" err="1"/>
              <a:t>brydau</a:t>
            </a:r>
            <a:r>
              <a:rPr lang="en-GB" sz="1800" dirty="0"/>
              <a:t>,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dibynnu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thema'r</a:t>
            </a:r>
            <a:r>
              <a:rPr lang="en-GB" sz="1800" dirty="0"/>
              <a:t> Her.</a:t>
            </a:r>
          </a:p>
          <a:p>
            <a:r>
              <a:rPr lang="en-GB" sz="1800" dirty="0"/>
              <a:t>Mae </a:t>
            </a:r>
            <a:r>
              <a:rPr lang="en-GB" sz="1800" dirty="0" err="1"/>
              <a:t>tystysgrifau</a:t>
            </a:r>
            <a:r>
              <a:rPr lang="en-GB" sz="1800" dirty="0"/>
              <a:t> </a:t>
            </a:r>
            <a:r>
              <a:rPr lang="en-GB" sz="1800" dirty="0" err="1"/>
              <a:t>disgyblion</a:t>
            </a:r>
            <a:r>
              <a:rPr lang="en-GB" sz="1800" dirty="0"/>
              <a:t> </a:t>
            </a:r>
            <a:r>
              <a:rPr lang="en-GB" sz="1800" dirty="0" err="1"/>
              <a:t>dewisol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gael</a:t>
            </a:r>
            <a:r>
              <a:rPr lang="en-GB" sz="1800" dirty="0"/>
              <a:t> </a:t>
            </a:r>
            <a:r>
              <a:rPr lang="en-GB" sz="1800" dirty="0" err="1"/>
              <a:t>i'w</a:t>
            </a:r>
            <a:r>
              <a:rPr lang="en-GB" sz="1800" dirty="0"/>
              <a:t> </a:t>
            </a:r>
            <a:r>
              <a:rPr lang="en-GB" sz="1800" dirty="0" err="1"/>
              <a:t>lawrlwytho</a:t>
            </a:r>
            <a:r>
              <a:rPr lang="en-GB" sz="1800" dirty="0"/>
              <a:t> </a:t>
            </a:r>
            <a:r>
              <a:rPr lang="en-GB" sz="1800" dirty="0" err="1"/>
              <a:t>a'u</a:t>
            </a:r>
            <a:r>
              <a:rPr lang="en-GB" sz="1800" dirty="0"/>
              <a:t> </a:t>
            </a:r>
            <a:r>
              <a:rPr lang="en-GB" sz="1800" dirty="0" err="1"/>
              <a:t>personoli</a:t>
            </a:r>
            <a:r>
              <a:rPr lang="en-GB" sz="1800" dirty="0"/>
              <a:t> </a:t>
            </a:r>
            <a:r>
              <a:rPr lang="en-GB" sz="1800" dirty="0" err="1"/>
              <a:t>unwaith</a:t>
            </a:r>
            <a:r>
              <a:rPr lang="en-GB" sz="1800" dirty="0"/>
              <a:t> y </a:t>
            </a:r>
            <a:r>
              <a:rPr lang="en-GB" sz="1800" dirty="0" err="1"/>
              <a:t>bydd</a:t>
            </a:r>
            <a:r>
              <a:rPr lang="en-GB" sz="1800" dirty="0"/>
              <a:t> </a:t>
            </a:r>
            <a:r>
              <a:rPr lang="en-GB" sz="1800" dirty="0" err="1"/>
              <a:t>yr</a:t>
            </a:r>
            <a:r>
              <a:rPr lang="en-GB" sz="1800" dirty="0"/>
              <a:t> Her </a:t>
            </a:r>
            <a:r>
              <a:rPr lang="en-GB" sz="1800" dirty="0" err="1"/>
              <a:t>wedi'i</a:t>
            </a:r>
            <a:r>
              <a:rPr lang="en-GB" sz="1800" dirty="0"/>
              <a:t> </a:t>
            </a:r>
            <a:r>
              <a:rPr lang="en-GB" sz="1800" dirty="0" err="1"/>
              <a:t>chyflawni</a:t>
            </a:r>
            <a:r>
              <a:rPr lang="en-GB" sz="1800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58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58" y="1600548"/>
            <a:ext cx="9720000" cy="720000"/>
          </a:xfrm>
        </p:spPr>
        <p:txBody>
          <a:bodyPr/>
          <a:lstStyle/>
          <a:p>
            <a:r>
              <a:rPr lang="en-US" sz="3600" dirty="0"/>
              <a:t>Yr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0" y="2607842"/>
            <a:ext cx="53785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Gwnewch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i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wahanol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gynhwysion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Rhannwch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5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4980-EFBB-43D4-945F-9F4954054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Cyfleoedd</a:t>
            </a:r>
            <a:r>
              <a:rPr lang="en-GB" dirty="0"/>
              <a:t> i </a:t>
            </a:r>
            <a:r>
              <a:rPr lang="en-GB" dirty="0" err="1"/>
              <a:t>ddysgu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19D8-6BFF-453D-A5C7-E61AD4FB4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Drwy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ymgymryd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her hon,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cyfleoedd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cofio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adnabod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bwydydd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blanhigion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anifeiliaid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tyfu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ac/neu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flasu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amrywiaeth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berlysiau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enwi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cynhwysion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ddefnyddir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pizza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syml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paratoi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pizza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syml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hylennol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299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2A74-67E3-47BF-8C0A-F8CE51E44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174" y="1563798"/>
            <a:ext cx="9720000" cy="720000"/>
          </a:xfrm>
        </p:spPr>
        <p:txBody>
          <a:bodyPr/>
          <a:lstStyle/>
          <a:p>
            <a:r>
              <a:rPr lang="en-US" dirty="0"/>
              <a:t>Sut gall </a:t>
            </a:r>
            <a:r>
              <a:rPr lang="en-US" dirty="0" err="1"/>
              <a:t>disgyblion</a:t>
            </a:r>
            <a:r>
              <a:rPr lang="en-US" dirty="0"/>
              <a:t> </a:t>
            </a:r>
            <a:r>
              <a:rPr lang="en-US" dirty="0" err="1"/>
              <a:t>gwblhau'r</a:t>
            </a:r>
            <a:r>
              <a:rPr lang="en-US" dirty="0"/>
              <a:t> Her?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4DEE9-4480-4931-8FDB-D31B760B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0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Mae </a:t>
            </a:r>
            <a:r>
              <a:rPr lang="en-GB" sz="2000" dirty="0" err="1"/>
              <a:t>amrywiaeth</a:t>
            </a:r>
            <a:r>
              <a:rPr lang="en-GB" sz="2000" dirty="0"/>
              <a:t> o </a:t>
            </a:r>
            <a:r>
              <a:rPr lang="en-GB" sz="2000" dirty="0" err="1"/>
              <a:t>awgrymiadau</a:t>
            </a:r>
            <a:r>
              <a:rPr lang="en-GB" sz="2000" dirty="0"/>
              <a:t> </a:t>
            </a:r>
            <a:r>
              <a:rPr lang="en-GB" sz="2000" dirty="0" err="1"/>
              <a:t>gweithgaredd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darparu</a:t>
            </a:r>
            <a:r>
              <a:rPr lang="en-GB" sz="2000" dirty="0"/>
              <a:t> - </a:t>
            </a:r>
            <a:r>
              <a:rPr lang="en-GB" sz="2000" dirty="0" err="1"/>
              <a:t>gallwch</a:t>
            </a:r>
            <a:r>
              <a:rPr lang="en-GB" sz="2000" dirty="0"/>
              <a:t> </a:t>
            </a:r>
            <a:r>
              <a:rPr lang="en-GB" sz="2000" dirty="0" err="1"/>
              <a:t>ddewis</a:t>
            </a:r>
            <a:r>
              <a:rPr lang="en-GB" sz="2000" dirty="0"/>
              <a:t> y </a:t>
            </a:r>
            <a:r>
              <a:rPr lang="en-GB" sz="2000" dirty="0" err="1"/>
              <a:t>rhai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fwyaf</a:t>
            </a:r>
            <a:r>
              <a:rPr lang="en-GB" sz="2000" dirty="0"/>
              <a:t> addas </a:t>
            </a:r>
            <a:r>
              <a:rPr lang="en-GB" sz="2000" dirty="0" err="1"/>
              <a:t>i'ch</a:t>
            </a:r>
            <a:r>
              <a:rPr lang="en-GB" sz="2000" dirty="0"/>
              <a:t> </a:t>
            </a:r>
            <a:r>
              <a:rPr lang="en-GB" sz="2000" dirty="0" err="1"/>
              <a:t>disgyblion</a:t>
            </a:r>
            <a:r>
              <a:rPr lang="en-GB" sz="2000" dirty="0"/>
              <a:t> </a:t>
            </a:r>
            <a:r>
              <a:rPr lang="en-GB" sz="2000" dirty="0" err="1"/>
              <a:t>a'r</a:t>
            </a:r>
            <a:r>
              <a:rPr lang="en-GB" sz="2000" dirty="0"/>
              <a:t> </a:t>
            </a:r>
            <a:r>
              <a:rPr lang="en-GB" sz="2000" dirty="0" err="1"/>
              <a:t>amser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gennych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gael</a:t>
            </a:r>
            <a:r>
              <a:rPr lang="en-GB" sz="2000" dirty="0"/>
              <a:t> i </a:t>
            </a:r>
            <a:r>
              <a:rPr lang="en-GB" sz="2000" dirty="0" err="1"/>
              <a:t>gwblhau'r</a:t>
            </a:r>
            <a:r>
              <a:rPr lang="en-GB" sz="2000" dirty="0"/>
              <a:t> her. </a:t>
            </a:r>
          </a:p>
          <a:p>
            <a:pPr marL="0" indent="0">
              <a:buNone/>
            </a:pPr>
            <a:r>
              <a:rPr lang="en-US" sz="2000" dirty="0" err="1"/>
              <a:t>Mae'r</a:t>
            </a:r>
            <a:r>
              <a:rPr lang="en-US" sz="2000" dirty="0"/>
              <a:t> </a:t>
            </a:r>
            <a:r>
              <a:rPr lang="en-US" sz="2000" dirty="0" err="1"/>
              <a:t>gweithgareddau'n</a:t>
            </a:r>
            <a:r>
              <a:rPr lang="en-US" sz="2000" dirty="0"/>
              <a:t> </a:t>
            </a:r>
            <a:r>
              <a:rPr lang="en-US" sz="2000" dirty="0" err="1"/>
              <a:t>cynnwys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Darganfod</a:t>
            </a:r>
            <a:r>
              <a:rPr lang="en-US" sz="2000" dirty="0"/>
              <a:t> – </a:t>
            </a:r>
            <a:r>
              <a:rPr lang="en-US" sz="2000" dirty="0" err="1"/>
              <a:t>ymchwilio</a:t>
            </a:r>
            <a:r>
              <a:rPr lang="en-US" sz="2000" dirty="0"/>
              <a:t> i </a:t>
            </a:r>
            <a:r>
              <a:rPr lang="en-US" sz="2000" dirty="0" err="1"/>
              <a:t>fwyd</a:t>
            </a:r>
            <a:r>
              <a:rPr lang="en-US" sz="2000" dirty="0"/>
              <a:t>, </a:t>
            </a:r>
            <a:r>
              <a:rPr lang="en-US" sz="2000" dirty="0" err="1"/>
              <a:t>adnabod</a:t>
            </a:r>
            <a:r>
              <a:rPr lang="en-US" sz="2000" dirty="0"/>
              <a:t> a </a:t>
            </a:r>
            <a:r>
              <a:rPr lang="en-US" sz="2000" dirty="0" err="1"/>
              <a:t>didoli</a:t>
            </a:r>
            <a:r>
              <a:rPr lang="en-US" sz="2000" dirty="0"/>
              <a:t> </a:t>
            </a:r>
            <a:r>
              <a:rPr lang="en-US" sz="2000" dirty="0" err="1"/>
              <a:t>bwydydd</a:t>
            </a:r>
            <a:r>
              <a:rPr lang="en-US" sz="2000" dirty="0"/>
              <a:t> </a:t>
            </a:r>
            <a:r>
              <a:rPr lang="en-US" sz="2000" dirty="0" err="1"/>
              <a:t>yn</a:t>
            </a:r>
            <a:r>
              <a:rPr lang="en-US" sz="2000" dirty="0"/>
              <a:t> </a:t>
            </a:r>
            <a:r>
              <a:rPr lang="en-US" sz="2000" dirty="0" err="1"/>
              <a:t>ôl</a:t>
            </a:r>
            <a:r>
              <a:rPr lang="en-US" sz="2000" dirty="0"/>
              <a:t> </a:t>
            </a:r>
            <a:r>
              <a:rPr lang="en-US" sz="2000" dirty="0" err="1"/>
              <a:t>tarddiad</a:t>
            </a:r>
            <a:r>
              <a:rPr lang="en-US" sz="2000" dirty="0"/>
              <a:t> </a:t>
            </a:r>
            <a:r>
              <a:rPr lang="en-US" sz="2000" dirty="0" err="1"/>
              <a:t>planhigion</a:t>
            </a:r>
            <a:r>
              <a:rPr lang="en-US" sz="2000" dirty="0"/>
              <a:t> neu </a:t>
            </a:r>
            <a:r>
              <a:rPr lang="en-US" sz="2000" dirty="0" err="1"/>
              <a:t>anifeiliaid</a:t>
            </a:r>
            <a:r>
              <a:rPr lang="en-US" sz="2000" dirty="0"/>
              <a:t>, </a:t>
            </a:r>
            <a:r>
              <a:rPr lang="en-US" sz="2000" dirty="0" err="1"/>
              <a:t>archwilio</a:t>
            </a:r>
            <a:r>
              <a:rPr lang="en-US" sz="2000" dirty="0"/>
              <a:t> </a:t>
            </a:r>
            <a:r>
              <a:rPr lang="en-US" sz="2000" dirty="0" err="1"/>
              <a:t>sut</a:t>
            </a:r>
            <a:r>
              <a:rPr lang="en-US" sz="2000" dirty="0"/>
              <a:t> </a:t>
            </a:r>
            <a:r>
              <a:rPr lang="en-US" sz="2000" dirty="0" err="1"/>
              <a:t>mae</a:t>
            </a:r>
            <a:r>
              <a:rPr lang="en-US" sz="2000" dirty="0"/>
              <a:t> </a:t>
            </a:r>
            <a:r>
              <a:rPr lang="en-US" sz="2000" dirty="0" err="1"/>
              <a:t>planhigion</a:t>
            </a:r>
            <a:r>
              <a:rPr lang="en-US" sz="2000" dirty="0"/>
              <a:t> </a:t>
            </a:r>
            <a:r>
              <a:rPr lang="en-US" sz="2000" dirty="0" err="1"/>
              <a:t>yn</a:t>
            </a:r>
            <a:r>
              <a:rPr lang="en-US" sz="2000" dirty="0"/>
              <a:t> </a:t>
            </a:r>
            <a:r>
              <a:rPr lang="en-US" sz="2000" dirty="0" err="1"/>
              <a:t>cael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tyfu</a:t>
            </a:r>
            <a:r>
              <a:rPr lang="en-US" sz="2000" dirty="0"/>
              <a:t>, </a:t>
            </a:r>
            <a:r>
              <a:rPr lang="en-US" sz="2000" dirty="0" err="1"/>
              <a:t>dysgu</a:t>
            </a:r>
            <a:r>
              <a:rPr lang="en-US" sz="2000" dirty="0"/>
              <a:t> am </a:t>
            </a:r>
            <a:r>
              <a:rPr lang="en-US" sz="2000" dirty="0" err="1"/>
              <a:t>sut</a:t>
            </a:r>
            <a:r>
              <a:rPr lang="en-US" sz="2000" dirty="0"/>
              <a:t> i </a:t>
            </a:r>
            <a:r>
              <a:rPr lang="en-US" sz="2000" dirty="0" err="1"/>
              <a:t>baratoi</a:t>
            </a:r>
            <a:r>
              <a:rPr lang="en-US" sz="2000" dirty="0"/>
              <a:t> a </a:t>
            </a:r>
            <a:r>
              <a:rPr lang="en-US" sz="2000" dirty="0" err="1"/>
              <a:t>choginio'n</a:t>
            </a:r>
            <a:r>
              <a:rPr lang="en-US" sz="2000" dirty="0"/>
              <a:t> </a:t>
            </a:r>
            <a:r>
              <a:rPr lang="en-US" sz="2000" dirty="0" err="1"/>
              <a:t>ddiogel</a:t>
            </a:r>
            <a:r>
              <a:rPr lang="en-US" sz="2000" dirty="0"/>
              <a:t> ac </a:t>
            </a:r>
            <a:r>
              <a:rPr lang="en-US" sz="2000" dirty="0" err="1"/>
              <a:t>yn</a:t>
            </a:r>
            <a:r>
              <a:rPr lang="en-US" sz="2000" dirty="0"/>
              <a:t> </a:t>
            </a:r>
            <a:r>
              <a:rPr lang="en-US" sz="2000" dirty="0" err="1"/>
              <a:t>hylennol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Gwneud</a:t>
            </a:r>
            <a:r>
              <a:rPr lang="en-US" sz="2000" dirty="0"/>
              <a:t> a </a:t>
            </a:r>
            <a:r>
              <a:rPr lang="en-US" sz="2000" dirty="0" err="1"/>
              <a:t>gwerthuso</a:t>
            </a:r>
            <a:r>
              <a:rPr lang="en-US" sz="2000" dirty="0"/>
              <a:t> – </a:t>
            </a:r>
            <a:r>
              <a:rPr lang="en-US" sz="2000" dirty="0" err="1"/>
              <a:t>adnabod</a:t>
            </a:r>
            <a:r>
              <a:rPr lang="en-US" sz="2000" dirty="0"/>
              <a:t> </a:t>
            </a:r>
            <a:r>
              <a:rPr lang="en-US" sz="2000" dirty="0" err="1"/>
              <a:t>cynhwysion</a:t>
            </a:r>
            <a:r>
              <a:rPr lang="en-US" sz="2000" dirty="0"/>
              <a:t> addas a </a:t>
            </a:r>
            <a:r>
              <a:rPr lang="en-US" sz="2000" dirty="0" err="1"/>
              <a:t>gwneud</a:t>
            </a:r>
            <a:r>
              <a:rPr lang="en-US" sz="2000" dirty="0"/>
              <a:t> </a:t>
            </a:r>
            <a:r>
              <a:rPr lang="en-US" sz="2000" dirty="0" err="1"/>
              <a:t>cynllun</a:t>
            </a:r>
            <a:r>
              <a:rPr lang="en-US" sz="2000" dirty="0"/>
              <a:t> </a:t>
            </a:r>
            <a:r>
              <a:rPr lang="en-US" sz="2000" dirty="0" err="1"/>
              <a:t>syml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gyfer</a:t>
            </a:r>
            <a:r>
              <a:rPr lang="en-US" sz="2000" dirty="0"/>
              <a:t> y pizza, </a:t>
            </a:r>
            <a:r>
              <a:rPr lang="en-US" sz="2000" dirty="0" err="1"/>
              <a:t>gweithgaredd</a:t>
            </a:r>
            <a:r>
              <a:rPr lang="en-US" sz="2000" dirty="0"/>
              <a:t> </a:t>
            </a:r>
            <a:r>
              <a:rPr lang="en-US" sz="2000" dirty="0" err="1"/>
              <a:t>blasu</a:t>
            </a:r>
            <a:r>
              <a:rPr lang="en-US" sz="2000" dirty="0"/>
              <a:t>/</a:t>
            </a:r>
            <a:r>
              <a:rPr lang="en-US" sz="2000" dirty="0" err="1"/>
              <a:t>synhwyraidd</a:t>
            </a:r>
            <a:r>
              <a:rPr lang="en-US" sz="2000" dirty="0"/>
              <a:t> </a:t>
            </a:r>
            <a:r>
              <a:rPr lang="en-US" sz="2000" dirty="0" err="1"/>
              <a:t>gan</a:t>
            </a:r>
            <a:r>
              <a:rPr lang="en-US" sz="2000" dirty="0"/>
              <a:t> </a:t>
            </a:r>
            <a:r>
              <a:rPr lang="en-US" sz="2000" dirty="0" err="1"/>
              <a:t>ddefnyddio</a:t>
            </a:r>
            <a:r>
              <a:rPr lang="en-US" sz="2000" dirty="0"/>
              <a:t> </a:t>
            </a:r>
            <a:r>
              <a:rPr lang="en-US" sz="2000" dirty="0" err="1"/>
              <a:t>perlysiau</a:t>
            </a:r>
            <a:r>
              <a:rPr lang="en-US" sz="2000" dirty="0"/>
              <a:t>, </a:t>
            </a:r>
            <a:r>
              <a:rPr lang="en-US" sz="2000" dirty="0" err="1"/>
              <a:t>hylendid</a:t>
            </a:r>
            <a:r>
              <a:rPr lang="en-US" sz="2000" dirty="0"/>
              <a:t> </a:t>
            </a:r>
            <a:r>
              <a:rPr lang="en-US" sz="2000" dirty="0" err="1"/>
              <a:t>bwyd</a:t>
            </a:r>
            <a:r>
              <a:rPr lang="en-US" sz="2000" dirty="0"/>
              <a:t> </a:t>
            </a:r>
            <a:r>
              <a:rPr lang="en-US" sz="2000" dirty="0" err="1"/>
              <a:t>ymarferol</a:t>
            </a:r>
            <a:r>
              <a:rPr lang="en-US" sz="2000" dirty="0"/>
              <a:t> a </a:t>
            </a:r>
            <a:r>
              <a:rPr lang="en-US" sz="2000" dirty="0" err="1"/>
              <a:t>diogelwch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Dod</a:t>
            </a:r>
            <a:r>
              <a:rPr lang="en-US" sz="2000" dirty="0"/>
              <a:t> </a:t>
            </a:r>
            <a:r>
              <a:rPr lang="en-US" sz="2000" dirty="0" err="1"/>
              <a:t>â'r</a:t>
            </a:r>
            <a:r>
              <a:rPr lang="en-US" sz="2000" dirty="0"/>
              <a:t> </a:t>
            </a:r>
            <a:r>
              <a:rPr lang="en-US" sz="2000" dirty="0" err="1"/>
              <a:t>cyfan</a:t>
            </a:r>
            <a:r>
              <a:rPr lang="en-US" sz="2000" dirty="0"/>
              <a:t> at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gilydd</a:t>
            </a:r>
            <a:r>
              <a:rPr lang="en-US" sz="2000" dirty="0"/>
              <a:t> - </a:t>
            </a:r>
            <a:r>
              <a:rPr lang="en-US" sz="2000" dirty="0" err="1"/>
              <a:t>gydag</a:t>
            </a:r>
            <a:r>
              <a:rPr lang="en-US" sz="2000" dirty="0"/>
              <a:t> </a:t>
            </a:r>
            <a:r>
              <a:rPr lang="en-US" sz="2000" dirty="0" err="1"/>
              <a:t>arweiniad</a:t>
            </a:r>
            <a:r>
              <a:rPr lang="en-US" sz="2000" dirty="0"/>
              <a:t>, </a:t>
            </a:r>
            <a:r>
              <a:rPr lang="en-US" sz="2000" dirty="0" err="1"/>
              <a:t>cynllunio</a:t>
            </a:r>
            <a:r>
              <a:rPr lang="en-US" sz="2000" dirty="0"/>
              <a:t> a </a:t>
            </a:r>
            <a:r>
              <a:rPr lang="en-US" sz="2000" dirty="0" err="1"/>
              <a:t>pharatoi</a:t>
            </a:r>
            <a:r>
              <a:rPr lang="en-US" sz="2000" dirty="0"/>
              <a:t> pizza </a:t>
            </a:r>
            <a:r>
              <a:rPr lang="en-US" sz="2000" dirty="0" err="1"/>
              <a:t>yn</a:t>
            </a:r>
            <a:r>
              <a:rPr lang="en-US" sz="2000" dirty="0"/>
              <a:t> </a:t>
            </a:r>
            <a:r>
              <a:rPr lang="en-US" sz="2000" dirty="0" err="1"/>
              <a:t>ddiogel</a:t>
            </a:r>
            <a:r>
              <a:rPr lang="en-US" sz="2000" dirty="0"/>
              <a:t> </a:t>
            </a:r>
            <a:r>
              <a:rPr lang="en-US" sz="2000" dirty="0" err="1"/>
              <a:t>gan</a:t>
            </a:r>
            <a:r>
              <a:rPr lang="en-US" sz="2000" dirty="0"/>
              <a:t> </a:t>
            </a:r>
            <a:r>
              <a:rPr lang="en-US" sz="2000" dirty="0" err="1"/>
              <a:t>ddefnyddio</a:t>
            </a:r>
            <a:r>
              <a:rPr lang="en-US" sz="2000" dirty="0"/>
              <a:t> </a:t>
            </a:r>
            <a:r>
              <a:rPr lang="en-US" sz="2000" dirty="0" err="1"/>
              <a:t>bwydydd</a:t>
            </a:r>
            <a:r>
              <a:rPr lang="en-US" sz="2000" dirty="0"/>
              <a:t> </a:t>
            </a:r>
            <a:r>
              <a:rPr lang="en-US" sz="2000" dirty="0" err="1"/>
              <a:t>gwahanol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489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0FF4-271F-4CC8-BF9B-CADA32B4E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Darganfod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DA898-F632-4148-A43D-0325CCE4B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Gallai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disgyblion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unigol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Didoli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adolygu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didoli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detholiad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fwydydd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ôl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planhigyn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darddiad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anifail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ddefnyddio'r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cardiau O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ble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mae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bwyd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mae'r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plant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enwi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dweud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mae'n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Tyfu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disgrifiwch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dyfu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planhigyn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perlysiau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dylid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gofalu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amdano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Dilynwch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cyfarwyddiadau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ddalen Sut i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dyfu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cennin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syfi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gellid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haddasu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gwahanol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blanhigion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Mae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ddalen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ddyfrio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planhigion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hefyd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defnyddio'r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perlysiau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 pizza.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0856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32ED-7CE4-415A-8AA8-F09A7D02F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Darganfod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4E0A-57F3-4AF7-A72E-E49E8EDAC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1050196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Tymhorol</a:t>
            </a:r>
            <a:r>
              <a:rPr lang="en-GB" sz="2000" b="1" dirty="0"/>
              <a:t>: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ymchwilio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i'r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sydd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gael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wahanol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adegau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flwyddyn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gan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ddefnyddio'r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3"/>
              </a:rPr>
              <a:t>cardiau </a:t>
            </a:r>
            <a:r>
              <a:rPr lang="en-GB" sz="2000" dirty="0" err="1">
                <a:highlight>
                  <a:srgbClr val="FFFF00"/>
                </a:highlight>
                <a:hlinkClick r:id="rId3"/>
              </a:rPr>
              <a:t>tymor</a:t>
            </a:r>
            <a:r>
              <a:rPr lang="en-GB" sz="2000" dirty="0">
                <a:highlight>
                  <a:srgbClr val="FFFF00"/>
                </a:highlight>
              </a:rPr>
              <a:t> a </a:t>
            </a:r>
            <a:r>
              <a:rPr lang="en-GB" sz="2000" dirty="0" err="1">
                <a:highlight>
                  <a:srgbClr val="FFFF00"/>
                </a:highlight>
              </a:rPr>
              <a:t>siarad</a:t>
            </a:r>
            <a:r>
              <a:rPr lang="en-GB" sz="2000" dirty="0">
                <a:highlight>
                  <a:srgbClr val="FFFF00"/>
                </a:highlight>
              </a:rPr>
              <a:t> am pam </a:t>
            </a:r>
            <a:r>
              <a:rPr lang="en-GB" sz="2000" dirty="0" err="1">
                <a:highlight>
                  <a:srgbClr val="FFFF00"/>
                </a:highlight>
              </a:rPr>
              <a:t>mae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yn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dymor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wahanol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adegau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o'r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flwyddyn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en-GB" sz="2000" b="1" dirty="0" err="1">
                <a:highlight>
                  <a:srgbClr val="FFFF00"/>
                </a:highlight>
              </a:rPr>
              <a:t>Pecynnau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b="1" dirty="0" err="1">
                <a:highlight>
                  <a:srgbClr val="FFFF00"/>
                </a:highlight>
              </a:rPr>
              <a:t>gweithgareddau</a:t>
            </a:r>
            <a:r>
              <a:rPr lang="en-GB" sz="2000" b="1" dirty="0">
                <a:highlight>
                  <a:srgbClr val="FFFF00"/>
                </a:highlight>
              </a:rPr>
              <a:t>: 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Gellir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defnyddio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4"/>
              </a:rPr>
              <a:t>rhandiroedd </a:t>
            </a:r>
            <a:r>
              <a:rPr lang="en-GB" sz="2000" dirty="0" err="1">
                <a:highlight>
                  <a:srgbClr val="FFFF00"/>
                </a:highlight>
                <a:hlinkClick r:id="rId4"/>
              </a:rPr>
              <a:t>anhygoel</a:t>
            </a:r>
            <a:r>
              <a:rPr lang="en-GB" sz="2000" dirty="0">
                <a:highlight>
                  <a:srgbClr val="FFFF00"/>
                </a:highlight>
                <a:hlinkClick r:id="rId4"/>
              </a:rPr>
              <a:t> </a:t>
            </a:r>
            <a:r>
              <a:rPr lang="en-GB" sz="2000" dirty="0">
                <a:highlight>
                  <a:srgbClr val="FFFF00"/>
                </a:highlight>
              </a:rPr>
              <a:t>i </a:t>
            </a:r>
            <a:r>
              <a:rPr lang="en-GB" sz="2000" dirty="0" err="1">
                <a:highlight>
                  <a:srgbClr val="FFFF00"/>
                </a:highlight>
              </a:rPr>
              <a:t>gefnogi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dysgu</a:t>
            </a:r>
            <a:r>
              <a:rPr lang="en-GB" sz="2000" dirty="0">
                <a:highlight>
                  <a:srgbClr val="FFFF00"/>
                </a:highlight>
              </a:rPr>
              <a:t> am o </a:t>
            </a:r>
            <a:r>
              <a:rPr lang="en-GB" sz="2000" dirty="0" err="1">
                <a:highlight>
                  <a:srgbClr val="FFFF00"/>
                </a:highlight>
              </a:rPr>
              <a:t>ble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mae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yn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dod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gan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enwi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gwahanol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lysiau</a:t>
            </a:r>
            <a:r>
              <a:rPr lang="en-GB" sz="2000" dirty="0">
                <a:highlight>
                  <a:srgbClr val="FFFF00"/>
                </a:highlight>
              </a:rPr>
              <a:t> a </a:t>
            </a:r>
            <a:r>
              <a:rPr lang="en-GB" sz="2000" dirty="0" err="1">
                <a:highlight>
                  <a:srgbClr val="FFFF00"/>
                </a:highlight>
              </a:rPr>
              <a:t>siarad</a:t>
            </a:r>
            <a:r>
              <a:rPr lang="en-GB" sz="2000" dirty="0">
                <a:highlight>
                  <a:srgbClr val="FFFF00"/>
                </a:highlight>
              </a:rPr>
              <a:t> am </a:t>
            </a:r>
            <a:r>
              <a:rPr lang="en-GB" sz="2000" dirty="0" err="1">
                <a:highlight>
                  <a:srgbClr val="FFFF00"/>
                </a:highlight>
              </a:rPr>
              <a:t>sut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mae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gwahanol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lysiau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yn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tyfu</a:t>
            </a:r>
            <a:r>
              <a:rPr lang="en-GB" sz="2000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r>
              <a:rPr lang="en-GB" sz="2000" b="1" dirty="0" err="1">
                <a:highlight>
                  <a:srgbClr val="FFFF00"/>
                </a:highlight>
              </a:rPr>
              <a:t>Sesiynau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b="1" dirty="0" err="1">
                <a:highlight>
                  <a:srgbClr val="FFFF00"/>
                </a:highlight>
              </a:rPr>
              <a:t>yn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b="1" dirty="0" err="1">
                <a:highlight>
                  <a:srgbClr val="FFFF00"/>
                </a:highlight>
              </a:rPr>
              <a:t>seiliedig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b="1" dirty="0" err="1">
                <a:highlight>
                  <a:srgbClr val="FFFF00"/>
                </a:highlight>
              </a:rPr>
              <a:t>ar</a:t>
            </a:r>
            <a:r>
              <a:rPr lang="en-GB" sz="2000" b="1" dirty="0">
                <a:highlight>
                  <a:srgbClr val="FFFF00"/>
                </a:highlight>
              </a:rPr>
              <a:t> </a:t>
            </a:r>
            <a:r>
              <a:rPr lang="en-GB" sz="2000" b="1" dirty="0" err="1">
                <a:highlight>
                  <a:srgbClr val="FFFF00"/>
                </a:highlight>
              </a:rPr>
              <a:t>fwyd</a:t>
            </a:r>
            <a:r>
              <a:rPr lang="en-GB" sz="2000" b="1" dirty="0">
                <a:highlight>
                  <a:srgbClr val="FFFF00"/>
                </a:highlight>
              </a:rPr>
              <a:t>: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defnyddiwch</a:t>
            </a:r>
            <a:r>
              <a:rPr lang="en-GB" sz="2000" dirty="0">
                <a:highlight>
                  <a:srgbClr val="FFFF00"/>
                </a:highlight>
              </a:rPr>
              <a:t> y </a:t>
            </a:r>
            <a:r>
              <a:rPr lang="en-GB" sz="2000" dirty="0" err="1">
                <a:highlight>
                  <a:srgbClr val="FFFF00"/>
                </a:highlight>
              </a:rPr>
              <a:t>sesiwn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pizza </a:t>
            </a:r>
            <a:r>
              <a:rPr lang="en-GB" sz="2000" dirty="0" err="1">
                <a:highlight>
                  <a:srgbClr val="FFFF00"/>
                </a:highlight>
                <a:hlinkClick r:id="rId5"/>
              </a:rPr>
              <a:t>hardd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 </a:t>
            </a:r>
            <a:r>
              <a:rPr lang="en-GB" sz="2000" dirty="0">
                <a:highlight>
                  <a:srgbClr val="FFFF00"/>
                </a:highlight>
              </a:rPr>
              <a:t>i </a:t>
            </a:r>
            <a:r>
              <a:rPr lang="en-GB" sz="2000" dirty="0" err="1">
                <a:highlight>
                  <a:srgbClr val="FFFF00"/>
                </a:highlight>
              </a:rPr>
              <a:t>helpu</a:t>
            </a:r>
            <a:r>
              <a:rPr lang="en-GB" sz="2000" dirty="0">
                <a:highlight>
                  <a:srgbClr val="FFFF00"/>
                </a:highlight>
              </a:rPr>
              <a:t> plant i </a:t>
            </a:r>
            <a:r>
              <a:rPr lang="en-GB" sz="2000" dirty="0" err="1">
                <a:highlight>
                  <a:srgbClr val="FFFF00"/>
                </a:highlight>
              </a:rPr>
              <a:t>ddeall</a:t>
            </a:r>
            <a:r>
              <a:rPr lang="en-GB" sz="2000" dirty="0">
                <a:highlight>
                  <a:srgbClr val="FFFF00"/>
                </a:highlight>
              </a:rPr>
              <a:t> o </a:t>
            </a:r>
            <a:r>
              <a:rPr lang="en-GB" sz="2000" dirty="0" err="1">
                <a:highlight>
                  <a:srgbClr val="FFFF00"/>
                </a:highlight>
              </a:rPr>
              <a:t>beth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mae</a:t>
            </a:r>
            <a:r>
              <a:rPr lang="en-GB" sz="2000" dirty="0">
                <a:highlight>
                  <a:srgbClr val="FFFF00"/>
                </a:highlight>
              </a:rPr>
              <a:t> pizza </a:t>
            </a:r>
            <a:r>
              <a:rPr lang="en-GB" sz="2000" dirty="0" err="1">
                <a:highlight>
                  <a:srgbClr val="FFFF00"/>
                </a:highlight>
              </a:rPr>
              <a:t>yn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cael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wneud</a:t>
            </a:r>
            <a:r>
              <a:rPr lang="en-GB" sz="2000" dirty="0">
                <a:highlight>
                  <a:srgbClr val="FFFF00"/>
                </a:highlight>
              </a:rPr>
              <a:t>, </a:t>
            </a:r>
            <a:r>
              <a:rPr lang="en-GB" sz="2000" dirty="0" err="1">
                <a:highlight>
                  <a:srgbClr val="FFFF00"/>
                </a:highlight>
              </a:rPr>
              <a:t>cynllunio</a:t>
            </a:r>
            <a:r>
              <a:rPr lang="en-GB" sz="2000" dirty="0">
                <a:highlight>
                  <a:srgbClr val="FFFF00"/>
                </a:highlight>
              </a:rPr>
              <a:t> a </a:t>
            </a:r>
            <a:r>
              <a:rPr lang="en-GB" sz="2000" dirty="0" err="1">
                <a:highlight>
                  <a:srgbClr val="FFFF00"/>
                </a:highlight>
              </a:rPr>
              <a:t>gwneud</a:t>
            </a:r>
            <a:r>
              <a:rPr lang="en-GB" sz="2000" dirty="0">
                <a:highlight>
                  <a:srgbClr val="FFFF00"/>
                </a:highlight>
              </a:rPr>
              <a:t> pizza </a:t>
            </a:r>
            <a:r>
              <a:rPr lang="en-GB" sz="2000" dirty="0" err="1">
                <a:highlight>
                  <a:srgbClr val="FFFF00"/>
                </a:highlight>
              </a:rPr>
              <a:t>gan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ddatblygu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sgiliau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taenu</a:t>
            </a:r>
            <a:r>
              <a:rPr lang="en-GB" sz="2000" dirty="0">
                <a:highlight>
                  <a:srgbClr val="FFFF00"/>
                </a:highlight>
              </a:rPr>
              <a:t>, </a:t>
            </a:r>
            <a:r>
              <a:rPr lang="en-GB" sz="2000" dirty="0" err="1">
                <a:highlight>
                  <a:srgbClr val="FFFF00"/>
                </a:highlight>
              </a:rPr>
              <a:t>gratio</a:t>
            </a:r>
            <a:r>
              <a:rPr lang="en-GB" sz="2000" dirty="0">
                <a:highlight>
                  <a:srgbClr val="FFFF00"/>
                </a:highlight>
              </a:rPr>
              <a:t> a </a:t>
            </a:r>
            <a:r>
              <a:rPr lang="en-GB" sz="2000" dirty="0" err="1">
                <a:highlight>
                  <a:srgbClr val="FFFF00"/>
                </a:highlight>
              </a:rPr>
              <a:t>chasglu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at </a:t>
            </a:r>
            <a:r>
              <a:rPr lang="en-GB" sz="2000" dirty="0" err="1">
                <a:highlight>
                  <a:srgbClr val="FFFF00"/>
                </a:highlight>
              </a:rPr>
              <a:t>ei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gilydd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  <a:r>
              <a:rPr lang="en-GB" sz="2000" dirty="0" err="1">
                <a:highlight>
                  <a:srgbClr val="FFFF00"/>
                </a:highlight>
              </a:rPr>
              <a:t>Mae'r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adnoddau'n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cynnwys</a:t>
            </a:r>
            <a:r>
              <a:rPr lang="en-GB" sz="2000" dirty="0">
                <a:highlight>
                  <a:srgbClr val="FFFF00"/>
                </a:highlight>
              </a:rPr>
              <a:t>: </a:t>
            </a:r>
            <a:r>
              <a:rPr lang="en-GB" sz="2000" dirty="0" err="1">
                <a:highlight>
                  <a:srgbClr val="FFFF00"/>
                </a:highlight>
              </a:rPr>
              <a:t>Cynllun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sesiwn</a:t>
            </a:r>
            <a:r>
              <a:rPr lang="en-GB" sz="2000" dirty="0">
                <a:highlight>
                  <a:srgbClr val="FFFF00"/>
                </a:highlight>
              </a:rPr>
              <a:t> pizza </a:t>
            </a:r>
            <a:r>
              <a:rPr lang="en-GB" sz="2000" dirty="0" err="1">
                <a:highlight>
                  <a:srgbClr val="FFFF00"/>
                </a:highlight>
              </a:rPr>
              <a:t>hardd</a:t>
            </a:r>
            <a:r>
              <a:rPr lang="en-GB" sz="2000" dirty="0">
                <a:highlight>
                  <a:srgbClr val="FFFF00"/>
                </a:highlight>
              </a:rPr>
              <a:t>, </a:t>
            </a:r>
            <a:r>
              <a:rPr lang="en-GB" sz="2000" dirty="0" err="1">
                <a:highlight>
                  <a:srgbClr val="FFFF00"/>
                </a:highlight>
              </a:rPr>
              <a:t>gêm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aeiladu</a:t>
            </a:r>
            <a:r>
              <a:rPr lang="en-GB" sz="2000" dirty="0">
                <a:highlight>
                  <a:srgbClr val="FFFF00"/>
                </a:highlight>
              </a:rPr>
              <a:t> pizza, a </a:t>
            </a:r>
            <a:r>
              <a:rPr lang="en-GB" sz="2000" dirty="0" err="1">
                <a:highlight>
                  <a:srgbClr val="FFFF00"/>
                </a:highlight>
              </a:rPr>
              <a:t>dalen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weithgaredd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mynd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gartref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archwilio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prydau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ledled</a:t>
            </a:r>
            <a:r>
              <a:rPr lang="en-GB" sz="2000" dirty="0">
                <a:highlight>
                  <a:srgbClr val="FFFF00"/>
                </a:highlight>
              </a:rPr>
              <a:t> y </a:t>
            </a:r>
            <a:r>
              <a:rPr lang="en-GB" sz="2000" dirty="0" err="1">
                <a:highlight>
                  <a:srgbClr val="FFFF00"/>
                </a:highlight>
              </a:rPr>
              <a:t>byd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  <a:endParaRPr lang="en-GB" sz="2000" i="0" dirty="0">
              <a:solidFill>
                <a:srgbClr val="263143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44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C42E-9632-4544-9DB6-7030D8CB8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Gwneud</a:t>
            </a:r>
            <a:r>
              <a:rPr lang="en-GB" dirty="0"/>
              <a:t> a </a:t>
            </a:r>
            <a:r>
              <a:rPr lang="en-GB" dirty="0" err="1"/>
              <a:t>gwerthuso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F273E-C394-40F4-A01B-D9F28C7AC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/>
              <a:t>Gallai</a:t>
            </a:r>
            <a:r>
              <a:rPr lang="fr-FR" sz="2000" dirty="0"/>
              <a:t> </a:t>
            </a:r>
            <a:r>
              <a:rPr lang="fr-FR" sz="2000" dirty="0" err="1"/>
              <a:t>disgyblion</a:t>
            </a:r>
            <a:r>
              <a:rPr lang="fr-FR" sz="2000" dirty="0"/>
              <a:t>, </a:t>
            </a:r>
            <a:r>
              <a:rPr lang="fr-FR" sz="2000" dirty="0" err="1"/>
              <a:t>yn</a:t>
            </a:r>
            <a:r>
              <a:rPr lang="fr-FR" sz="2000" dirty="0"/>
              <a:t> </a:t>
            </a:r>
            <a:r>
              <a:rPr lang="fr-FR" sz="2000" dirty="0" err="1"/>
              <a:t>unigol</a:t>
            </a:r>
            <a:r>
              <a:rPr lang="fr-FR" sz="2000" dirty="0"/>
              <a:t> </a:t>
            </a:r>
            <a:r>
              <a:rPr lang="fr-FR" sz="2000" dirty="0" err="1"/>
              <a:t>neu</a:t>
            </a:r>
            <a:r>
              <a:rPr lang="fr-FR" sz="2000" dirty="0"/>
              <a:t> </a:t>
            </a:r>
            <a:r>
              <a:rPr lang="fr-FR" sz="2000" dirty="0" err="1"/>
              <a:t>mewn</a:t>
            </a:r>
            <a:r>
              <a:rPr lang="fr-FR" sz="2000" dirty="0"/>
              <a:t> </a:t>
            </a:r>
            <a:r>
              <a:rPr lang="fr-FR" sz="2000" dirty="0" err="1"/>
              <a:t>grwpiau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r>
              <a:rPr lang="en-GB" sz="2000" b="1" dirty="0" err="1"/>
              <a:t>Blasu</a:t>
            </a:r>
            <a:r>
              <a:rPr lang="en-GB" sz="2000" b="1" dirty="0"/>
              <a:t>: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cynhaliwch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weithgaredd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blasu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gydag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amrywiaeth</a:t>
            </a:r>
            <a:r>
              <a:rPr lang="en-GB" sz="2000" dirty="0">
                <a:highlight>
                  <a:srgbClr val="FFFF00"/>
                </a:highlight>
              </a:rPr>
              <a:t> o </a:t>
            </a:r>
            <a:r>
              <a:rPr lang="en-GB" sz="2000" dirty="0" err="1">
                <a:highlight>
                  <a:srgbClr val="FFFF00"/>
                </a:highlight>
              </a:rPr>
              <a:t>lysiau</a:t>
            </a:r>
            <a:r>
              <a:rPr lang="en-GB" sz="2000" dirty="0">
                <a:highlight>
                  <a:srgbClr val="FFFF00"/>
                </a:highlight>
              </a:rPr>
              <a:t> neu </a:t>
            </a:r>
            <a:r>
              <a:rPr lang="en-GB" sz="2000" dirty="0" err="1">
                <a:highlight>
                  <a:srgbClr val="FFFF00"/>
                </a:highlight>
              </a:rPr>
              <a:t>berlysiau</a:t>
            </a:r>
            <a:r>
              <a:rPr lang="en-GB" sz="2000" dirty="0">
                <a:highlight>
                  <a:srgbClr val="FFFF00"/>
                </a:highlight>
              </a:rPr>
              <a:t>, a </a:t>
            </a:r>
            <a:r>
              <a:rPr lang="en-GB" sz="2000" dirty="0" err="1">
                <a:highlight>
                  <a:srgbClr val="FFFF00"/>
                </a:highlight>
              </a:rPr>
              <a:t>dysgu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sut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brofi'r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samplau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gan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ddefnyddio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synhwyrau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  <a:r>
              <a:rPr lang="en-GB" sz="2000" dirty="0" err="1">
                <a:highlight>
                  <a:srgbClr val="FFFF00"/>
                </a:highlight>
              </a:rPr>
              <a:t>Defnyddiwch</a:t>
            </a:r>
            <a:r>
              <a:rPr lang="en-GB" sz="2000" dirty="0">
                <a:highlight>
                  <a:srgbClr val="FFFF00"/>
                </a:highlight>
              </a:rPr>
              <a:t> y </a:t>
            </a:r>
            <a:r>
              <a:rPr lang="en-GB" sz="2000" dirty="0">
                <a:highlight>
                  <a:srgbClr val="FFFF00"/>
                </a:highlight>
                <a:hlinkClick r:id="rId3"/>
              </a:rPr>
              <a:t>canllaw </a:t>
            </a:r>
            <a:r>
              <a:rPr lang="en-GB" sz="2000" dirty="0" err="1">
                <a:highlight>
                  <a:srgbClr val="FFFF00"/>
                </a:highlight>
                <a:hlinkClick r:id="rId3"/>
              </a:rPr>
              <a:t>blasu</a:t>
            </a:r>
            <a:r>
              <a:rPr lang="en-GB" sz="2000" dirty="0">
                <a:highlight>
                  <a:srgbClr val="FFFF00"/>
                </a:highlight>
                <a:hlinkClick r:id="rId3"/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a'r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4"/>
              </a:rPr>
              <a:t>llythyr </a:t>
            </a:r>
            <a:r>
              <a:rPr lang="en-GB" sz="2000" dirty="0" err="1">
                <a:highlight>
                  <a:srgbClr val="FFFF00"/>
                </a:highlight>
                <a:hlinkClick r:id="rId4"/>
              </a:rPr>
              <a:t>gwirio</a:t>
            </a:r>
            <a:r>
              <a:rPr lang="en-GB" sz="2000" dirty="0">
                <a:highlight>
                  <a:srgbClr val="FFFF00"/>
                </a:highlight>
                <a:hlinkClick r:id="rId4"/>
              </a:rPr>
              <a:t> </a:t>
            </a:r>
            <a:r>
              <a:rPr lang="en-GB" sz="2000" dirty="0" err="1">
                <a:highlight>
                  <a:srgbClr val="FFFF00"/>
                </a:highlight>
                <a:hlinkClick r:id="rId4"/>
              </a:rPr>
              <a:t>cynhwysion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wrth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gynllunio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defnyddiwch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gyflwyniad Fy </a:t>
            </a:r>
            <a:r>
              <a:rPr lang="en-GB" sz="2000" dirty="0" err="1">
                <a:highlight>
                  <a:srgbClr val="FFFF00"/>
                </a:highlight>
                <a:hlinkClick r:id="rId5"/>
              </a:rPr>
              <a:t>llyfr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 </a:t>
            </a:r>
            <a:r>
              <a:rPr lang="en-GB" sz="2000" dirty="0" err="1">
                <a:highlight>
                  <a:srgbClr val="FFFF00"/>
                </a:highlight>
                <a:hlinkClick r:id="rId5"/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gofnodi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profiad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sesiwn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blasu</a:t>
            </a:r>
            <a:r>
              <a:rPr lang="en-GB" sz="2000" dirty="0">
                <a:highlight>
                  <a:srgbClr val="FFFF00"/>
                </a:highlight>
              </a:rPr>
              <a:t>.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cael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>
                <a:highlight>
                  <a:srgbClr val="FFFF00"/>
                </a:highlight>
                <a:hlinkClick r:id="rId6"/>
              </a:rPr>
              <a:t>tystysgrif </a:t>
            </a:r>
            <a:r>
              <a:rPr lang="en-GB" sz="2000" dirty="0" err="1">
                <a:highlight>
                  <a:srgbClr val="FFFF00"/>
                </a:highlight>
                <a:hlinkClick r:id="rId6"/>
              </a:rPr>
              <a:t>blaswr</a:t>
            </a:r>
            <a:r>
              <a:rPr lang="en-GB" sz="2000" dirty="0">
                <a:highlight>
                  <a:srgbClr val="FFFF00"/>
                </a:highlight>
                <a:hlinkClick r:id="rId6"/>
              </a:rPr>
              <a:t> </a:t>
            </a:r>
            <a:r>
              <a:rPr lang="en-GB" sz="2000" dirty="0" err="1">
                <a:highlight>
                  <a:srgbClr val="FFFF00"/>
                </a:highlight>
                <a:hlinkClick r:id="rId6"/>
              </a:rPr>
              <a:t>Gwych</a:t>
            </a:r>
            <a:r>
              <a:rPr lang="en-GB" sz="2000" dirty="0">
                <a:highlight>
                  <a:srgbClr val="FFFF00"/>
                </a:highlight>
                <a:hlinkClick r:id="rId6"/>
              </a:rPr>
              <a:t> (Alisha) </a:t>
            </a:r>
            <a:r>
              <a:rPr lang="en-GB" sz="2000" dirty="0">
                <a:highlight>
                  <a:srgbClr val="FFFF00"/>
                </a:highlight>
              </a:rPr>
              <a:t>neu </a:t>
            </a:r>
            <a:r>
              <a:rPr lang="en-GB" sz="2000" dirty="0">
                <a:highlight>
                  <a:srgbClr val="FFFF00"/>
                </a:highlight>
                <a:hlinkClick r:id="rId7"/>
              </a:rPr>
              <a:t>dystysgrif </a:t>
            </a:r>
            <a:r>
              <a:rPr lang="en-GB" sz="2000" dirty="0" err="1">
                <a:highlight>
                  <a:srgbClr val="FFFF00"/>
                </a:highlight>
                <a:hlinkClick r:id="rId7"/>
              </a:rPr>
              <a:t>blaswr</a:t>
            </a:r>
            <a:r>
              <a:rPr lang="en-GB" sz="2000" dirty="0">
                <a:highlight>
                  <a:srgbClr val="FFFF00"/>
                </a:highlight>
                <a:hlinkClick r:id="rId7"/>
              </a:rPr>
              <a:t> </a:t>
            </a:r>
            <a:r>
              <a:rPr lang="en-GB" sz="2000" dirty="0" err="1">
                <a:highlight>
                  <a:srgbClr val="FFFF00"/>
                </a:highlight>
                <a:hlinkClick r:id="rId7"/>
              </a:rPr>
              <a:t>Gwych</a:t>
            </a:r>
            <a:r>
              <a:rPr lang="en-GB" sz="2000" dirty="0">
                <a:highlight>
                  <a:srgbClr val="FFFF00"/>
                </a:highlight>
                <a:hlinkClick r:id="rId7"/>
              </a:rPr>
              <a:t> (Ronnie)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wobrwyo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parodrwydd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flasu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bwydydd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newydd</a:t>
            </a:r>
            <a:r>
              <a:rPr lang="en-GB" sz="2000" dirty="0">
                <a:highlight>
                  <a:srgbClr val="FFFF00"/>
                </a:highlight>
              </a:rPr>
              <a:t>.</a:t>
            </a:r>
          </a:p>
          <a:p>
            <a:r>
              <a:rPr lang="en-GB" sz="2000" dirty="0" err="1">
                <a:highlight>
                  <a:srgbClr val="FFFF00"/>
                </a:highlight>
              </a:rPr>
              <a:t>blaswch</a:t>
            </a:r>
            <a:r>
              <a:rPr lang="en-GB" sz="2000" dirty="0">
                <a:highlight>
                  <a:srgbClr val="FFFF00"/>
                </a:highlight>
              </a:rPr>
              <a:t> y pizza </a:t>
            </a:r>
            <a:r>
              <a:rPr lang="en-GB" sz="2000" dirty="0" err="1">
                <a:highlight>
                  <a:srgbClr val="FFFF00"/>
                </a:highlight>
              </a:rPr>
              <a:t>maen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nhw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wedi'i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baratoi</a:t>
            </a:r>
            <a:r>
              <a:rPr lang="en-GB" sz="2000" dirty="0">
                <a:highlight>
                  <a:srgbClr val="FFFF00"/>
                </a:highlight>
              </a:rPr>
              <a:t>/</a:t>
            </a:r>
            <a:r>
              <a:rPr lang="en-GB" sz="2000" dirty="0" err="1">
                <a:highlight>
                  <a:srgbClr val="FFFF00"/>
                </a:highlight>
              </a:rPr>
              <a:t>goginio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  <a:r>
              <a:rPr lang="en-GB" sz="2000" dirty="0" err="1">
                <a:highlight>
                  <a:srgbClr val="FFFF00"/>
                </a:highlight>
              </a:rPr>
              <a:t>Trafodwch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sut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mae'n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edrych</a:t>
            </a:r>
            <a:r>
              <a:rPr lang="en-GB" sz="2000" dirty="0">
                <a:highlight>
                  <a:srgbClr val="FFFF00"/>
                </a:highlight>
              </a:rPr>
              <a:t>, </a:t>
            </a:r>
            <a:r>
              <a:rPr lang="en-GB" sz="2000" dirty="0" err="1">
                <a:highlight>
                  <a:srgbClr val="FFFF00"/>
                </a:highlight>
              </a:rPr>
              <a:t>arogli</a:t>
            </a:r>
            <a:r>
              <a:rPr lang="en-GB" sz="2000" dirty="0">
                <a:highlight>
                  <a:srgbClr val="FFFF00"/>
                </a:highlight>
              </a:rPr>
              <a:t> a </a:t>
            </a:r>
            <a:r>
              <a:rPr lang="en-GB" sz="2000" dirty="0" err="1">
                <a:highlight>
                  <a:srgbClr val="FFFF00"/>
                </a:highlight>
              </a:rPr>
              <a:t>blasu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  <a:r>
              <a:rPr lang="en-GB" sz="2000" dirty="0" err="1">
                <a:highlight>
                  <a:srgbClr val="FFFF00"/>
                </a:highlight>
              </a:rPr>
              <a:t>Llenwch</a:t>
            </a:r>
            <a:r>
              <a:rPr lang="en-GB" sz="2000" dirty="0">
                <a:highlight>
                  <a:srgbClr val="FFFF00"/>
                </a:highlight>
              </a:rPr>
              <a:t> y ddalen '</a:t>
            </a:r>
            <a:r>
              <a:rPr lang="en-GB" sz="2000" dirty="0" err="1">
                <a:highlight>
                  <a:srgbClr val="FFFF00"/>
                </a:highlight>
              </a:rPr>
              <a:t>Rydw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wedi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blasu’r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yma</a:t>
            </a:r>
            <a:r>
              <a:rPr lang="en-GB" sz="2000" dirty="0">
                <a:highlight>
                  <a:srgbClr val="FFFF00"/>
                </a:highlight>
              </a:rPr>
              <a:t>' o 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Fy </a:t>
            </a:r>
            <a:r>
              <a:rPr lang="en-GB" sz="2000" dirty="0" err="1">
                <a:highlight>
                  <a:srgbClr val="FFFF00"/>
                </a:highlight>
                <a:hlinkClick r:id="rId5"/>
              </a:rPr>
              <a:t>Llyfr</a:t>
            </a:r>
            <a:r>
              <a:rPr lang="en-GB" sz="2000" dirty="0">
                <a:highlight>
                  <a:srgbClr val="FFFF00"/>
                </a:highlight>
                <a:hlinkClick r:id="rId5"/>
              </a:rPr>
              <a:t> </a:t>
            </a:r>
            <a:r>
              <a:rPr lang="en-GB" sz="2000" dirty="0" err="1">
                <a:highlight>
                  <a:srgbClr val="FFFF00"/>
                </a:highlight>
                <a:hlinkClick r:id="rId5"/>
              </a:rPr>
              <a:t>Bwyd</a:t>
            </a:r>
            <a:r>
              <a:rPr lang="en-GB" sz="2000" dirty="0">
                <a:highlight>
                  <a:srgbClr val="FFFF00"/>
                </a:highlight>
              </a:rPr>
              <a:t>. </a:t>
            </a:r>
          </a:p>
          <a:p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79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5E61-D357-4565-BB67-930772864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69" y="1563798"/>
            <a:ext cx="10530391" cy="720000"/>
          </a:xfrm>
        </p:spPr>
        <p:txBody>
          <a:bodyPr/>
          <a:lstStyle/>
          <a:p>
            <a:r>
              <a:rPr lang="en-US" sz="3600" dirty="0" err="1"/>
              <a:t>Gadewch</a:t>
            </a:r>
            <a:r>
              <a:rPr lang="en-US" sz="3600" dirty="0"/>
              <a:t> i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ddechrau</a:t>
            </a:r>
            <a:r>
              <a:rPr lang="en-US" sz="3600" dirty="0"/>
              <a:t> </a:t>
            </a:r>
            <a:r>
              <a:rPr lang="en-US" sz="3600" dirty="0" err="1"/>
              <a:t>arni</a:t>
            </a:r>
            <a:r>
              <a:rPr lang="en-US" sz="3600" dirty="0"/>
              <a:t> - </a:t>
            </a:r>
            <a:r>
              <a:rPr lang="en-US" sz="3600" dirty="0" err="1"/>
              <a:t>mae'r</a:t>
            </a:r>
            <a:r>
              <a:rPr lang="en-US" sz="3600" dirty="0"/>
              <a:t> her </a:t>
            </a:r>
            <a:r>
              <a:rPr lang="en-US" sz="3600" dirty="0" err="1"/>
              <a:t>ymlaen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FDC5-E903-4048-A80C-1DF296745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2571092"/>
            <a:ext cx="558239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bwyd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dod</a:t>
            </a:r>
            <a:r>
              <a:rPr lang="en-GB" sz="3200" dirty="0"/>
              <a:t> o </a:t>
            </a:r>
            <a:r>
              <a:rPr lang="en-GB" sz="3200" dirty="0" err="1"/>
              <a:t>blanhigion</a:t>
            </a:r>
            <a:r>
              <a:rPr lang="en-GB" sz="3200" dirty="0"/>
              <a:t> ac </a:t>
            </a:r>
            <a:r>
              <a:rPr lang="en-GB" sz="3200" dirty="0" err="1"/>
              <a:t>anifeiliaid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ydych</a:t>
            </a:r>
            <a:r>
              <a:rPr lang="en-GB" sz="3200" dirty="0"/>
              <a:t> </a:t>
            </a:r>
            <a:r>
              <a:rPr lang="en-GB" sz="3200" dirty="0" err="1"/>
              <a:t>chi’n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weld </a:t>
            </a:r>
            <a:r>
              <a:rPr lang="en-GB" sz="3200" dirty="0" err="1"/>
              <a:t>yma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O </a:t>
            </a:r>
            <a:r>
              <a:rPr lang="en-GB" sz="3200" dirty="0" err="1"/>
              <a:t>ble'r</a:t>
            </a:r>
            <a:r>
              <a:rPr lang="en-GB" sz="3200" dirty="0"/>
              <a:t> </a:t>
            </a:r>
            <a:r>
              <a:rPr lang="en-GB" sz="3200" dirty="0" err="1"/>
              <a:t>mae'n</a:t>
            </a:r>
            <a:r>
              <a:rPr lang="en-GB" sz="3200" dirty="0"/>
              <a:t> </a:t>
            </a:r>
            <a:r>
              <a:rPr lang="en-GB" sz="3200" dirty="0" err="1"/>
              <a:t>dod</a:t>
            </a:r>
            <a:r>
              <a:rPr lang="en-GB" sz="3200" dirty="0"/>
              <a:t>?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BB5B4-A4DB-4973-AE86-52060DF7E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182" y="2337027"/>
            <a:ext cx="1577009" cy="192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B74A5-EBF8-4490-98F2-A600D8470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435" y="4549850"/>
            <a:ext cx="2146784" cy="1704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919DC-7938-44DE-9681-80130E6E68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404" y="4396955"/>
            <a:ext cx="3153857" cy="2097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471F8-D4F1-4FAC-8261-1FD2869CC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683" y="2283798"/>
            <a:ext cx="3024909" cy="18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F557-D829-4A14-AE2A-228F73ECD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Gwneud</a:t>
            </a:r>
            <a:r>
              <a:rPr lang="en-GB" dirty="0"/>
              <a:t> a </a:t>
            </a:r>
            <a:r>
              <a:rPr lang="en-GB" dirty="0" err="1"/>
              <a:t>gwerthuso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6129-3290-4D5E-BC9B-D4496FD7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err="1"/>
              <a:t>Coginio</a:t>
            </a:r>
            <a:r>
              <a:rPr lang="en-GB" sz="2000" b="1" dirty="0"/>
              <a:t>:</a:t>
            </a:r>
            <a:endParaRPr lang="en-GB" sz="2000" dirty="0"/>
          </a:p>
          <a:p>
            <a:r>
              <a:rPr lang="en-GB" sz="2000" dirty="0" err="1"/>
              <a:t>defnyddiwch</a:t>
            </a:r>
            <a:r>
              <a:rPr lang="en-GB" sz="2000" dirty="0"/>
              <a:t> y </a:t>
            </a:r>
            <a:r>
              <a:rPr lang="en-GB" sz="2000" dirty="0" err="1"/>
              <a:t>cyflwyniad</a:t>
            </a:r>
            <a:r>
              <a:rPr lang="en-GB" sz="2000" dirty="0"/>
              <a:t> </a:t>
            </a:r>
            <a:r>
              <a:rPr lang="en-GB" sz="2000" dirty="0" err="1">
                <a:highlight>
                  <a:srgbClr val="FFFF00"/>
                </a:highlight>
              </a:rPr>
              <a:t>Paratoi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Goginio</a:t>
            </a:r>
            <a:r>
              <a:rPr lang="en-GB" sz="2000" dirty="0"/>
              <a:t> i </a:t>
            </a:r>
            <a:r>
              <a:rPr lang="en-GB" sz="2000" dirty="0" err="1"/>
              <a:t>helpu</a:t>
            </a:r>
            <a:r>
              <a:rPr lang="en-GB" sz="2000" dirty="0"/>
              <a:t> plant i </a:t>
            </a:r>
            <a:r>
              <a:rPr lang="en-GB" sz="2000" dirty="0" err="1"/>
              <a:t>enwi</a:t>
            </a:r>
            <a:r>
              <a:rPr lang="en-GB" sz="2000" dirty="0"/>
              <a:t> a </a:t>
            </a:r>
            <a:r>
              <a:rPr lang="en-GB" sz="2000" dirty="0" err="1"/>
              <a:t>disgrifio'r</a:t>
            </a:r>
            <a:r>
              <a:rPr lang="en-GB" sz="2000" dirty="0"/>
              <a:t> </a:t>
            </a:r>
            <a:r>
              <a:rPr lang="en-GB" sz="2000" dirty="0" err="1"/>
              <a:t>camau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hangen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</a:t>
            </a:r>
            <a:r>
              <a:rPr lang="en-GB" sz="2000" dirty="0" err="1"/>
              <a:t>coginio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chwaraewch</a:t>
            </a:r>
            <a:r>
              <a:rPr lang="en-GB" sz="2000" dirty="0"/>
              <a:t> y </a:t>
            </a:r>
            <a:r>
              <a:rPr lang="en-GB" sz="2000" dirty="0" err="1">
                <a:highlight>
                  <a:srgbClr val="FFFF00"/>
                </a:highlight>
              </a:rPr>
              <a:t>gêm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Paratoi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goginio</a:t>
            </a:r>
            <a:r>
              <a:rPr lang="en-GB" sz="2000" dirty="0"/>
              <a:t> </a:t>
            </a:r>
            <a:r>
              <a:rPr lang="en-GB" sz="2000" dirty="0" err="1"/>
              <a:t>gyda'r</a:t>
            </a:r>
            <a:r>
              <a:rPr lang="en-GB" sz="2000" dirty="0"/>
              <a:t> </a:t>
            </a:r>
            <a:r>
              <a:rPr lang="en-GB" sz="2000" dirty="0" err="1">
                <a:highlight>
                  <a:srgbClr val="FFFF00"/>
                </a:highlight>
              </a:rPr>
              <a:t>Rhestr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ticio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paratoi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goginio</a:t>
            </a:r>
            <a:r>
              <a:rPr lang="en-GB" sz="2000" dirty="0"/>
              <a:t> i  </a:t>
            </a:r>
            <a:r>
              <a:rPr lang="en-GB" sz="2000" dirty="0" err="1"/>
              <a:t>gadarnhau’r</a:t>
            </a:r>
            <a:r>
              <a:rPr lang="en-GB" sz="2000" dirty="0"/>
              <a:t> </a:t>
            </a:r>
            <a:r>
              <a:rPr lang="en-GB" sz="2000" dirty="0" err="1"/>
              <a:t>camau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i </a:t>
            </a:r>
            <a:r>
              <a:rPr lang="en-GB" sz="2000" dirty="0" err="1"/>
              <a:t>goginio</a:t>
            </a:r>
            <a:r>
              <a:rPr lang="en-GB" sz="2000" dirty="0"/>
              <a:t> .</a:t>
            </a:r>
          </a:p>
          <a:p>
            <a:r>
              <a:rPr lang="en-GB" sz="2000" dirty="0" err="1"/>
              <a:t>defnyddiwch</a:t>
            </a:r>
            <a:r>
              <a:rPr lang="en-GB" sz="2000" dirty="0"/>
              <a:t> </a:t>
            </a:r>
            <a:r>
              <a:rPr lang="en-GB" sz="2000" dirty="0">
                <a:highlight>
                  <a:srgbClr val="FFFF00"/>
                </a:highlight>
              </a:rPr>
              <a:t>y </a:t>
            </a:r>
            <a:r>
              <a:rPr lang="en-GB" sz="2000" dirty="0" err="1">
                <a:highlight>
                  <a:srgbClr val="FFFF00"/>
                </a:highlight>
              </a:rPr>
              <a:t>cardiau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 err="1">
                <a:highlight>
                  <a:srgbClr val="FFFF00"/>
                </a:highlight>
              </a:rPr>
              <a:t>paratoi</a:t>
            </a:r>
            <a:r>
              <a:rPr lang="en-GB" sz="2000" dirty="0">
                <a:highlight>
                  <a:srgbClr val="FFFF00"/>
                </a:highlight>
              </a:rPr>
              <a:t> i </a:t>
            </a:r>
            <a:r>
              <a:rPr lang="en-GB" sz="2000" dirty="0" err="1">
                <a:highlight>
                  <a:srgbClr val="FFFF00"/>
                </a:highlight>
              </a:rPr>
              <a:t>goginio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/>
              <a:t>i </a:t>
            </a:r>
            <a:r>
              <a:rPr lang="en-GB" sz="2000" dirty="0" err="1"/>
              <a:t>helpu’r</a:t>
            </a:r>
            <a:r>
              <a:rPr lang="en-GB" sz="2000" dirty="0"/>
              <a:t> plant i gofio </a:t>
            </a:r>
            <a:r>
              <a:rPr lang="en-GB" sz="2000" dirty="0" err="1"/>
              <a:t>beth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angen</a:t>
            </a:r>
            <a:r>
              <a:rPr lang="en-GB" sz="2000" dirty="0"/>
              <a:t> </a:t>
            </a:r>
            <a:r>
              <a:rPr lang="en-GB" sz="2000" dirty="0" err="1"/>
              <a:t>iddyn</a:t>
            </a:r>
            <a:r>
              <a:rPr lang="en-GB" sz="2000" dirty="0"/>
              <a:t> </a:t>
            </a:r>
            <a:r>
              <a:rPr lang="en-GB" sz="2000" dirty="0" err="1"/>
              <a:t>nhw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wneud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</a:t>
            </a:r>
            <a:r>
              <a:rPr lang="en-GB" sz="2000" dirty="0" err="1"/>
              <a:t>iddyn</a:t>
            </a:r>
            <a:r>
              <a:rPr lang="en-GB" sz="2000" dirty="0"/>
              <a:t> </a:t>
            </a:r>
            <a:r>
              <a:rPr lang="en-GB" sz="2000" dirty="0" err="1"/>
              <a:t>nhw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26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211F-A6D2-47BA-8E95-762FBC114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athrawon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0DB60-CADE-4861-A6C6-84FA9F2A3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Creu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sesiwn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goginio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gefnogi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sesiwn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Cardiau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paratoi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goginio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pum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cerdyn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dangos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paratoi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Defnyddiwch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blasu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a'r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llythyr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gwirio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cynhwysion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gynllunio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gweithgareddau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blasu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ymarferol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Tystysgrif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Tystysgrif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Blaswr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Gwych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(Alisha) neu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Tystysgrif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Blaswr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Gwych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(Ronnie)</a:t>
            </a:r>
          </a:p>
          <a:p>
            <a:pPr marL="0" indent="0">
              <a:buNone/>
            </a:pP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ystafell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ddosbarth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gynradd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arddangos</a:t>
            </a:r>
            <a:r>
              <a:rPr lang="en-GB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arddangosiadau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ystafell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ddosbarth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gynradd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Ryseitiau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amrywiaeth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ryseitiau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gellir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didoli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ôl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ystod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oedran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nwyddau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cymhlethdod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sgiliau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dulliau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coginio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914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A609-8DCB-42E3-B397-550385A3D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Dod â’r cyfan at ei gilydd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DC38-29FC-414C-A520-DE1BC1ADD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Fe </a:t>
            </a:r>
            <a:r>
              <a:rPr lang="en-GB" sz="2000" dirty="0" err="1"/>
              <a:t>ddylai</a:t>
            </a:r>
            <a:r>
              <a:rPr lang="en-GB" sz="2000" dirty="0"/>
              <a:t> </a:t>
            </a:r>
            <a:r>
              <a:rPr lang="en-GB" sz="2000" dirty="0" err="1"/>
              <a:t>disgyblion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gynhwysion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gwahanol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Rhannu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ffrindiau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pizzas,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ddylai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plant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ddangos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wybodaeth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a'r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sgiliau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000" dirty="0" err="1"/>
              <a:t>dealltwriaeth</a:t>
            </a:r>
            <a:r>
              <a:rPr lang="en-GB" sz="2000" dirty="0"/>
              <a:t> (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lefel</a:t>
            </a:r>
            <a:r>
              <a:rPr lang="en-GB" sz="2000" dirty="0"/>
              <a:t> </a:t>
            </a:r>
            <a:r>
              <a:rPr lang="en-GB" sz="2000" dirty="0" err="1"/>
              <a:t>sylfaenol</a:t>
            </a:r>
            <a:r>
              <a:rPr lang="en-GB" sz="2000" dirty="0"/>
              <a:t>) o </a:t>
            </a:r>
            <a:r>
              <a:rPr lang="en-GB" sz="2000" dirty="0" err="1"/>
              <a:t>ble</a:t>
            </a:r>
            <a:r>
              <a:rPr lang="en-GB" sz="2000" dirty="0"/>
              <a:t> </a:t>
            </a:r>
            <a:r>
              <a:rPr lang="en-GB" sz="2000" dirty="0" err="1"/>
              <a:t>mae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dod</a:t>
            </a:r>
            <a:r>
              <a:rPr lang="en-GB" sz="2000" dirty="0"/>
              <a:t>; </a:t>
            </a:r>
          </a:p>
          <a:p>
            <a:r>
              <a:rPr lang="en-GB" sz="2000" dirty="0" err="1"/>
              <a:t>enwi</a:t>
            </a:r>
            <a:r>
              <a:rPr lang="en-GB" sz="2000" dirty="0"/>
              <a:t> </a:t>
            </a:r>
            <a:r>
              <a:rPr lang="en-GB" sz="2000" dirty="0" err="1"/>
              <a:t>bwydydd</a:t>
            </a:r>
            <a:r>
              <a:rPr lang="en-GB" sz="2000" dirty="0"/>
              <a:t> o </a:t>
            </a:r>
            <a:r>
              <a:rPr lang="en-GB" sz="2000" dirty="0" err="1"/>
              <a:t>blanhigion</a:t>
            </a:r>
            <a:r>
              <a:rPr lang="en-GB" sz="2000" dirty="0"/>
              <a:t> a </a:t>
            </a:r>
            <a:r>
              <a:rPr lang="en-GB" sz="2000" dirty="0" err="1"/>
              <a:t>bwydydd</a:t>
            </a:r>
            <a:r>
              <a:rPr lang="en-GB" sz="2000" dirty="0"/>
              <a:t> o </a:t>
            </a:r>
            <a:r>
              <a:rPr lang="en-GB" sz="2000" dirty="0" err="1"/>
              <a:t>anifeiliaid</a:t>
            </a:r>
            <a:r>
              <a:rPr lang="en-GB" sz="2000" dirty="0"/>
              <a:t>;</a:t>
            </a:r>
          </a:p>
          <a:p>
            <a:r>
              <a:rPr lang="en-GB" sz="2000" dirty="0" err="1"/>
              <a:t>dangos</a:t>
            </a:r>
            <a:r>
              <a:rPr lang="en-GB" sz="2000" dirty="0"/>
              <a:t> </a:t>
            </a:r>
            <a:r>
              <a:rPr lang="en-GB" sz="2000" dirty="0" err="1"/>
              <a:t>blasu</a:t>
            </a:r>
            <a:r>
              <a:rPr lang="en-GB" sz="2000" dirty="0"/>
              <a:t> a </a:t>
            </a:r>
            <a:r>
              <a:rPr lang="en-GB" sz="2000" dirty="0" err="1"/>
              <a:t>pharatoi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ddiogel</a:t>
            </a:r>
            <a:r>
              <a:rPr lang="en-GB" sz="2000" dirty="0"/>
              <a:t> ac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hylennol</a:t>
            </a:r>
            <a:r>
              <a:rPr lang="en-GB" sz="2000" dirty="0"/>
              <a:t>;</a:t>
            </a:r>
          </a:p>
          <a:p>
            <a:r>
              <a:rPr lang="en-GB" sz="2000" dirty="0" err="1"/>
              <a:t>defnyddio</a:t>
            </a:r>
            <a:r>
              <a:rPr lang="en-GB" sz="2000" dirty="0"/>
              <a:t> a </a:t>
            </a:r>
            <a:r>
              <a:rPr lang="en-GB" sz="2000" dirty="0" err="1"/>
              <a:t>datblygu</a:t>
            </a:r>
            <a:r>
              <a:rPr lang="en-GB" sz="2000" dirty="0"/>
              <a:t> </a:t>
            </a:r>
            <a:r>
              <a:rPr lang="en-GB" sz="2000" dirty="0" err="1"/>
              <a:t>sgiliau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priodol</a:t>
            </a:r>
            <a:r>
              <a:rPr lang="en-GB" sz="2000" dirty="0"/>
              <a:t> i </a:t>
            </a:r>
            <a:r>
              <a:rPr lang="en-GB" sz="2000" dirty="0" err="1"/>
              <a:t>wneud</a:t>
            </a:r>
            <a:r>
              <a:rPr lang="en-GB" sz="2000" dirty="0"/>
              <a:t> pizza.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2046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EEE6-9298-4422-80CF-84228F24B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Dathlu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1D296-DAE1-4E6B-AD85-CF1C5E03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Mae tystysgrif </a:t>
            </a:r>
            <a:r>
              <a:rPr lang="en-GB" sz="2000" dirty="0" err="1"/>
              <a:t>ddewisol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gael</a:t>
            </a:r>
            <a:r>
              <a:rPr lang="en-GB" sz="2000" dirty="0"/>
              <a:t> </a:t>
            </a:r>
            <a:r>
              <a:rPr lang="en-GB" sz="2000" dirty="0" err="1"/>
              <a:t>i'w</a:t>
            </a:r>
            <a:r>
              <a:rPr lang="en-GB" sz="2000" dirty="0"/>
              <a:t> </a:t>
            </a:r>
            <a:r>
              <a:rPr lang="en-GB" sz="2000" dirty="0" err="1"/>
              <a:t>lawrlwytho</a:t>
            </a:r>
            <a:r>
              <a:rPr lang="en-GB" sz="2000" dirty="0"/>
              <a:t> </a:t>
            </a:r>
            <a:r>
              <a:rPr lang="en-GB" sz="2000" dirty="0" err="1"/>
              <a:t>a'i</a:t>
            </a:r>
            <a:r>
              <a:rPr lang="en-GB" sz="2000" dirty="0"/>
              <a:t> </a:t>
            </a:r>
            <a:r>
              <a:rPr lang="en-GB" sz="2000" dirty="0" err="1"/>
              <a:t>phersonoli</a:t>
            </a:r>
            <a:r>
              <a:rPr lang="en-GB" sz="2000" dirty="0"/>
              <a:t> </a:t>
            </a:r>
            <a:r>
              <a:rPr lang="en-GB" sz="2000" dirty="0" err="1"/>
              <a:t>unwaith</a:t>
            </a:r>
            <a:r>
              <a:rPr lang="en-GB" sz="2000" dirty="0"/>
              <a:t> y </a:t>
            </a:r>
            <a:r>
              <a:rPr lang="en-GB" sz="2000" dirty="0" err="1"/>
              <a:t>bydd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Her </a:t>
            </a:r>
            <a:r>
              <a:rPr lang="en-GB" sz="2000" dirty="0" err="1"/>
              <a:t>wedi'i</a:t>
            </a:r>
            <a:r>
              <a:rPr lang="en-GB" sz="2000" dirty="0"/>
              <a:t> </a:t>
            </a:r>
            <a:r>
              <a:rPr lang="en-GB" sz="2000" dirty="0" err="1"/>
              <a:t>chyflawni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Beth am </a:t>
            </a:r>
            <a:r>
              <a:rPr lang="en-GB" sz="2000" dirty="0" err="1"/>
              <a:t>gyflwyno'r</a:t>
            </a:r>
            <a:r>
              <a:rPr lang="en-GB" sz="2000" dirty="0"/>
              <a:t> dystysgrif </a:t>
            </a:r>
            <a:r>
              <a:rPr lang="en-GB" sz="2000" dirty="0" err="1"/>
              <a:t>mewn</a:t>
            </a:r>
            <a:r>
              <a:rPr lang="en-GB" sz="2000" dirty="0"/>
              <a:t> </a:t>
            </a:r>
            <a:r>
              <a:rPr lang="en-GB" sz="2000" dirty="0" err="1"/>
              <a:t>cynulliad</a:t>
            </a:r>
            <a:r>
              <a:rPr lang="en-GB" sz="2000" dirty="0"/>
              <a:t> </a:t>
            </a:r>
            <a:r>
              <a:rPr lang="en-GB" sz="2000" dirty="0" err="1"/>
              <a:t>dathlu</a:t>
            </a:r>
            <a:r>
              <a:rPr lang="en-GB" sz="2000" dirty="0"/>
              <a:t>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7FCBD-BE38-E23A-08DA-19A03528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96" y="1563798"/>
            <a:ext cx="3098515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 parti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fwy o wybodaeth, ewch i: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35241-CD7B-474B-868F-C180AB7F4034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BD4C-7B8C-4193-B172-A364CF51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453" y="1563798"/>
            <a:ext cx="9720000" cy="720000"/>
          </a:xfrm>
        </p:spPr>
        <p:txBody>
          <a:bodyPr/>
          <a:lstStyle/>
          <a:p>
            <a:r>
              <a:rPr lang="en-GB" sz="3600" dirty="0" err="1"/>
              <a:t>Tyfu</a:t>
            </a:r>
            <a:r>
              <a:rPr lang="en-GB" sz="3600" dirty="0"/>
              <a:t> </a:t>
            </a:r>
            <a:r>
              <a:rPr lang="en-GB" sz="3600" dirty="0" err="1"/>
              <a:t>bwyd</a:t>
            </a:r>
            <a:r>
              <a:rPr lang="en-GB" sz="3600" dirty="0"/>
              <a:t> o </a:t>
            </a:r>
            <a:r>
              <a:rPr lang="en-GB" sz="3600" dirty="0" err="1"/>
              <a:t>blanhigion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8802-A45B-4A3D-B80E-D4FD0858E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801" y="2494892"/>
            <a:ext cx="71936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/>
                <a:cs typeface="Arial"/>
              </a:rPr>
              <a:t>Mae </a:t>
            </a:r>
            <a:r>
              <a:rPr lang="en-GB" sz="3200" dirty="0" err="1">
                <a:latin typeface="Arial"/>
                <a:cs typeface="Arial"/>
              </a:rPr>
              <a:t>rhai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planhigion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yn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tyfu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bwyd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rydyn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ni'n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ei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fwyta</a:t>
            </a:r>
            <a:r>
              <a:rPr lang="en-GB" sz="32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allwch</a:t>
            </a:r>
            <a:r>
              <a:rPr lang="en-GB" sz="3200" dirty="0"/>
              <a:t> chi </a:t>
            </a:r>
            <a:r>
              <a:rPr lang="en-GB" sz="3200" dirty="0" err="1"/>
              <a:t>ei</a:t>
            </a:r>
            <a:r>
              <a:rPr lang="en-GB" sz="3200" dirty="0"/>
              <a:t> weld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tyfu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y </a:t>
            </a:r>
            <a:r>
              <a:rPr lang="en-GB" sz="3200" dirty="0" err="1"/>
              <a:t>planhigyn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Cofiwch</a:t>
            </a:r>
            <a:r>
              <a:rPr lang="en-GB" sz="3200" dirty="0"/>
              <a:t>, </a:t>
            </a:r>
            <a:r>
              <a:rPr lang="en-GB" sz="3200" dirty="0" err="1"/>
              <a:t>dydy</a:t>
            </a:r>
            <a:r>
              <a:rPr lang="en-GB" sz="3200" dirty="0"/>
              <a:t> </a:t>
            </a:r>
            <a:r>
              <a:rPr lang="en-GB" sz="3200" dirty="0" err="1"/>
              <a:t>pob</a:t>
            </a:r>
            <a:r>
              <a:rPr lang="en-GB" sz="3200" dirty="0"/>
              <a:t> </a:t>
            </a:r>
            <a:r>
              <a:rPr lang="en-GB" sz="3200" dirty="0" err="1"/>
              <a:t>planhigyn</a:t>
            </a:r>
            <a:r>
              <a:rPr lang="en-GB" sz="3200" dirty="0"/>
              <a:t> </a:t>
            </a:r>
            <a:r>
              <a:rPr lang="en-GB" sz="3200" dirty="0" err="1"/>
              <a:t>ddim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fwyta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4FF98-D321-4054-80AE-BF5F19FF5A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554" y="1923798"/>
            <a:ext cx="3017993" cy="39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D5-C1B7-4021-903B-742855D3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313" y="1531752"/>
            <a:ext cx="9720000" cy="720000"/>
          </a:xfrm>
        </p:spPr>
        <p:txBody>
          <a:bodyPr/>
          <a:lstStyle/>
          <a:p>
            <a:r>
              <a:rPr lang="en-GB" dirty="0"/>
              <a:t>Pa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ei</a:t>
            </a:r>
            <a:r>
              <a:rPr lang="en-GB" dirty="0"/>
              <a:t> weld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998C6-C6DC-4288-8B2B-7CCC81AA3A5A}"/>
              </a:ext>
            </a:extLst>
          </p:cNvPr>
          <p:cNvSpPr txBox="1"/>
          <p:nvPr/>
        </p:nvSpPr>
        <p:spPr>
          <a:xfrm>
            <a:off x="1144722" y="4546198"/>
            <a:ext cx="284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30E9-A5DF-4FC0-B0F6-ACD92B15B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481" y="2336106"/>
            <a:ext cx="3099225" cy="206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239DE-1033-4CB8-8531-ECB23C0A5E57}"/>
              </a:ext>
            </a:extLst>
          </p:cNvPr>
          <p:cNvSpPr txBox="1"/>
          <p:nvPr/>
        </p:nvSpPr>
        <p:spPr>
          <a:xfrm>
            <a:off x="4346687" y="4511647"/>
            <a:ext cx="319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Mafon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3F5BA-172E-414E-A3D8-5E80D1ED9C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627" y="2318881"/>
            <a:ext cx="3099227" cy="2067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F4E984-A80B-4F67-AA57-E79262DC97B9}"/>
              </a:ext>
            </a:extLst>
          </p:cNvPr>
          <p:cNvSpPr txBox="1"/>
          <p:nvPr/>
        </p:nvSpPr>
        <p:spPr>
          <a:xfrm>
            <a:off x="7658271" y="4464381"/>
            <a:ext cx="35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Brocoli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outdoor, grass, ground, plant&#10;&#10;Description automatically generated">
            <a:extLst>
              <a:ext uri="{FF2B5EF4-FFF2-40B4-BE49-F238E27FC236}">
                <a16:creationId xmlns:a16="http://schemas.microsoft.com/office/drawing/2014/main" id="{0186516F-979F-4A00-BC42-8A1349D3E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97" y="2330068"/>
            <a:ext cx="3199869" cy="21343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3E14717-F129-4CA9-AE83-EB9AD9367217}"/>
              </a:ext>
            </a:extLst>
          </p:cNvPr>
          <p:cNvSpPr txBox="1">
            <a:spLocks/>
          </p:cNvSpPr>
          <p:nvPr/>
        </p:nvSpPr>
        <p:spPr>
          <a:xfrm>
            <a:off x="999229" y="558927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Pa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o dan y </a:t>
            </a:r>
            <a:r>
              <a:rPr lang="en-GB" dirty="0" err="1"/>
              <a:t>ddaear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76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D5-C1B7-4021-903B-742855D3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241" y="1557213"/>
            <a:ext cx="9720000" cy="720000"/>
          </a:xfrm>
        </p:spPr>
        <p:txBody>
          <a:bodyPr/>
          <a:lstStyle/>
          <a:p>
            <a:r>
              <a:rPr lang="en-GB" dirty="0"/>
              <a:t>Pa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ei</a:t>
            </a:r>
            <a:r>
              <a:rPr lang="en-GB" dirty="0"/>
              <a:t> weld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A5039-95E9-45D9-ABFA-870486F36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038" y="2398773"/>
            <a:ext cx="3086107" cy="2028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031F9-5BCA-44F0-8B4F-E2E3EFC8FC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20" y="2395968"/>
            <a:ext cx="3041708" cy="2028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47636C-40CE-4C75-8E7F-30EB18C5543B}"/>
              </a:ext>
            </a:extLst>
          </p:cNvPr>
          <p:cNvSpPr txBox="1"/>
          <p:nvPr/>
        </p:nvSpPr>
        <p:spPr>
          <a:xfrm>
            <a:off x="4475303" y="4630551"/>
            <a:ext cx="286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Afalau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EE1F2-ACA9-4EE0-8CEE-DF3D43269115}"/>
              </a:ext>
            </a:extLst>
          </p:cNvPr>
          <p:cNvSpPr txBox="1"/>
          <p:nvPr/>
        </p:nvSpPr>
        <p:spPr>
          <a:xfrm>
            <a:off x="823619" y="4618837"/>
            <a:ext cx="351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India corn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14717-F129-4CA9-AE83-EB9AD9367217}"/>
              </a:ext>
            </a:extLst>
          </p:cNvPr>
          <p:cNvSpPr txBox="1">
            <a:spLocks/>
          </p:cNvSpPr>
          <p:nvPr/>
        </p:nvSpPr>
        <p:spPr>
          <a:xfrm>
            <a:off x="1048501" y="5735900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Pa </a:t>
            </a:r>
            <a:r>
              <a:rPr lang="en-GB" dirty="0" err="1"/>
              <a:t>fwyd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winwydden</a:t>
            </a:r>
            <a:r>
              <a:rPr lang="en-GB" dirty="0"/>
              <a:t>?</a:t>
            </a:r>
          </a:p>
        </p:txBody>
      </p:sp>
      <p:pic>
        <p:nvPicPr>
          <p:cNvPr id="6" name="Picture 5" descr="A group of red tomatoes growing on a vine&#10;&#10;Description automatically generated with low confidence">
            <a:extLst>
              <a:ext uri="{FF2B5EF4-FFF2-40B4-BE49-F238E27FC236}">
                <a16:creationId xmlns:a16="http://schemas.microsoft.com/office/drawing/2014/main" id="{B329858A-CB12-43AC-ADD6-930127068A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755" y="2398774"/>
            <a:ext cx="3124163" cy="20260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A70BF-B3FB-4594-8273-8406B478025B}"/>
              </a:ext>
            </a:extLst>
          </p:cNvPr>
          <p:cNvSpPr txBox="1"/>
          <p:nvPr/>
        </p:nvSpPr>
        <p:spPr>
          <a:xfrm>
            <a:off x="8013638" y="4567997"/>
            <a:ext cx="286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Tomatos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BD4C-7B8C-4193-B172-A364CF51C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err="1"/>
              <a:t>Bwyd</a:t>
            </a:r>
            <a:r>
              <a:rPr lang="en-GB" sz="3600" dirty="0"/>
              <a:t> o </a:t>
            </a:r>
            <a:r>
              <a:rPr lang="en-GB" sz="3600" dirty="0" err="1"/>
              <a:t>anifeiliaid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8802-A45B-4A3D-B80E-D4FD0858E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25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/>
                <a:cs typeface="Arial"/>
              </a:rPr>
              <a:t>Mae </a:t>
            </a:r>
            <a:r>
              <a:rPr lang="en-GB" sz="3200" dirty="0" err="1">
                <a:latin typeface="Arial"/>
                <a:cs typeface="Arial"/>
              </a:rPr>
              <a:t>rhai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o’n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bwydydd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yn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err="1">
                <a:latin typeface="Arial"/>
                <a:cs typeface="Arial"/>
              </a:rPr>
              <a:t>dod</a:t>
            </a:r>
            <a:r>
              <a:rPr lang="en-GB" sz="3200" dirty="0">
                <a:latin typeface="Arial"/>
                <a:cs typeface="Arial"/>
              </a:rPr>
              <a:t> o </a:t>
            </a:r>
            <a:r>
              <a:rPr lang="en-GB" sz="3200" dirty="0" err="1">
                <a:latin typeface="Arial"/>
                <a:cs typeface="Arial"/>
              </a:rPr>
              <a:t>anifeiliaid</a:t>
            </a:r>
            <a:r>
              <a:rPr lang="en-GB" sz="32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sydd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dod</a:t>
            </a:r>
            <a:r>
              <a:rPr lang="en-GB" sz="3200" dirty="0"/>
              <a:t> </a:t>
            </a:r>
            <a:r>
              <a:rPr lang="en-GB" sz="3200" dirty="0" err="1"/>
              <a:t>o’r</a:t>
            </a:r>
            <a:r>
              <a:rPr lang="en-GB" sz="3200" dirty="0"/>
              <a:t> </a:t>
            </a:r>
            <a:r>
              <a:rPr lang="en-GB" sz="3200" dirty="0" err="1"/>
              <a:t>anifail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" name="Picture 5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6982FE8F-DEDA-4A7B-8D39-F8966CE4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61" y="2421701"/>
            <a:ext cx="5019247" cy="31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8D6-796A-4418-884E-1599A918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90" y="1514905"/>
            <a:ext cx="9720000" cy="720000"/>
          </a:xfrm>
        </p:spPr>
        <p:txBody>
          <a:bodyPr/>
          <a:lstStyle/>
          <a:p>
            <a:r>
              <a:rPr lang="en-GB" sz="3600" dirty="0"/>
              <a:t>Beth </a:t>
            </a:r>
            <a:r>
              <a:rPr lang="en-GB" sz="3600" dirty="0" err="1"/>
              <a:t>allwch</a:t>
            </a:r>
            <a:r>
              <a:rPr lang="en-GB" sz="3600" dirty="0"/>
              <a:t> chi </a:t>
            </a:r>
            <a:r>
              <a:rPr lang="en-GB" sz="3600" dirty="0" err="1"/>
              <a:t>ei</a:t>
            </a:r>
            <a:r>
              <a:rPr lang="en-GB" sz="3600" dirty="0"/>
              <a:t> weld </a:t>
            </a:r>
            <a:r>
              <a:rPr lang="en-GB" sz="3600" dirty="0" err="1"/>
              <a:t>yma</a:t>
            </a:r>
            <a:r>
              <a:rPr lang="en-GB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27D8D-CF40-497F-9D3D-60F466BE7E0A}"/>
              </a:ext>
            </a:extLst>
          </p:cNvPr>
          <p:cNvSpPr txBox="1"/>
          <p:nvPr/>
        </p:nvSpPr>
        <p:spPr>
          <a:xfrm>
            <a:off x="676057" y="3610760"/>
            <a:ext cx="471574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Wyau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EAE4B-62F7-4575-9D7F-497E939C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756" y="2006164"/>
            <a:ext cx="1927795" cy="170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54C64-B069-4C0B-A3F7-C87DF752B0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437" y="4575065"/>
            <a:ext cx="2129788" cy="1420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57DD8-C113-4314-B72B-71D2F59C7D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852" y="4727541"/>
            <a:ext cx="2609850" cy="888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762CC-EAF0-4357-B070-AFCECC3859FF}"/>
              </a:ext>
            </a:extLst>
          </p:cNvPr>
          <p:cNvSpPr txBox="1"/>
          <p:nvPr/>
        </p:nvSpPr>
        <p:spPr>
          <a:xfrm>
            <a:off x="1177108" y="5995634"/>
            <a:ext cx="31305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Tiwna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280C7-123F-43A8-9F34-CCA99796B361}"/>
              </a:ext>
            </a:extLst>
          </p:cNvPr>
          <p:cNvSpPr txBox="1"/>
          <p:nvPr/>
        </p:nvSpPr>
        <p:spPr>
          <a:xfrm>
            <a:off x="4168835" y="5911466"/>
            <a:ext cx="786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tiwna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pysgodyn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tiwna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CB3A5-1BAF-45A8-98CD-0340D3119A71}"/>
              </a:ext>
            </a:extLst>
          </p:cNvPr>
          <p:cNvSpPr txBox="1"/>
          <p:nvPr/>
        </p:nvSpPr>
        <p:spPr>
          <a:xfrm>
            <a:off x="5435963" y="3714192"/>
            <a:ext cx="58425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wyau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ieir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26CD1-380E-4119-8C28-3C7B146311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978" y="2131755"/>
            <a:ext cx="2266247" cy="14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8D6-796A-4418-884E-1599A918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66" y="1364578"/>
            <a:ext cx="9720000" cy="720000"/>
          </a:xfrm>
        </p:spPr>
        <p:txBody>
          <a:bodyPr/>
          <a:lstStyle/>
          <a:p>
            <a:r>
              <a:rPr lang="en-GB" sz="3600" dirty="0"/>
              <a:t>Beth </a:t>
            </a:r>
            <a:r>
              <a:rPr lang="en-GB" sz="3600" dirty="0" err="1"/>
              <a:t>allwch</a:t>
            </a:r>
            <a:r>
              <a:rPr lang="en-GB" sz="3600" dirty="0"/>
              <a:t> chi </a:t>
            </a:r>
            <a:r>
              <a:rPr lang="en-GB" sz="3600" dirty="0" err="1"/>
              <a:t>ei</a:t>
            </a:r>
            <a:r>
              <a:rPr lang="en-GB" sz="3600" dirty="0"/>
              <a:t> weld </a:t>
            </a:r>
            <a:r>
              <a:rPr lang="en-GB" sz="3600" dirty="0" err="1"/>
              <a:t>yma</a:t>
            </a:r>
            <a:r>
              <a:rPr lang="en-GB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27D8D-CF40-497F-9D3D-60F466BE7E0A}"/>
              </a:ext>
            </a:extLst>
          </p:cNvPr>
          <p:cNvSpPr txBox="1"/>
          <p:nvPr/>
        </p:nvSpPr>
        <p:spPr>
          <a:xfrm>
            <a:off x="616566" y="3726490"/>
            <a:ext cx="330910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Iogwrt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762CC-EAF0-4357-B070-AFCECC3859FF}"/>
              </a:ext>
            </a:extLst>
          </p:cNvPr>
          <p:cNvSpPr txBox="1"/>
          <p:nvPr/>
        </p:nvSpPr>
        <p:spPr>
          <a:xfrm>
            <a:off x="888282" y="5900675"/>
            <a:ext cx="31305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280C7-123F-43A8-9F34-CCA99796B361}"/>
              </a:ext>
            </a:extLst>
          </p:cNvPr>
          <p:cNvSpPr txBox="1"/>
          <p:nvPr/>
        </p:nvSpPr>
        <p:spPr>
          <a:xfrm>
            <a:off x="3925668" y="5807629"/>
            <a:ext cx="81300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Mae caws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llaeth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fuwch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CB3A5-1BAF-45A8-98CD-0340D3119A71}"/>
              </a:ext>
            </a:extLst>
          </p:cNvPr>
          <p:cNvSpPr txBox="1"/>
          <p:nvPr/>
        </p:nvSpPr>
        <p:spPr>
          <a:xfrm>
            <a:off x="3973519" y="2643924"/>
            <a:ext cx="79356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iogwrt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llaeth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fuwch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46EAAD29-130D-4199-8769-72DC8B7B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23" y="4670921"/>
            <a:ext cx="1902456" cy="1276768"/>
          </a:xfrm>
          <a:prstGeom prst="rect">
            <a:avLst/>
          </a:prstGeom>
        </p:spPr>
      </p:pic>
      <p:pic>
        <p:nvPicPr>
          <p:cNvPr id="15" name="Picture 14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5557693B-26C0-45AC-9A6C-C8EED6780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343" y="2171594"/>
            <a:ext cx="1874707" cy="1441629"/>
          </a:xfrm>
          <a:prstGeom prst="rect">
            <a:avLst/>
          </a:prstGeom>
        </p:spPr>
      </p:pic>
      <p:pic>
        <p:nvPicPr>
          <p:cNvPr id="4" name="Picture 3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4FBB7D41-BAA6-4E52-A1A1-534590960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227" y="3396075"/>
            <a:ext cx="3466919" cy="21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  <UserInfo>
        <DisplayName>Claire Theobald</DisplayName>
        <AccountId>23</AccountId>
        <AccountType/>
      </UserInfo>
    </SharedWithUsers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794FA-3D60-463B-A838-0E63FABFB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95F3CD-14AA-4BEE-9091-30F6E21E6BD0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1992</Words>
  <Application>Microsoft Office PowerPoint</Application>
  <PresentationFormat>Widescreen</PresentationFormat>
  <Paragraphs>244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Office Theme</vt:lpstr>
      <vt:lpstr>Custom Design</vt:lpstr>
      <vt:lpstr>1_Custom Design</vt:lpstr>
      <vt:lpstr>3_Custom Design</vt:lpstr>
      <vt:lpstr>Pizza parti</vt:lpstr>
      <vt:lpstr>Yr her</vt:lpstr>
      <vt:lpstr>Gadewch i ni ddechrau arni - mae'r her ymlaen!</vt:lpstr>
      <vt:lpstr>Tyfu bwyd o blanhigion</vt:lpstr>
      <vt:lpstr>Pa fwyd allwch chi ei weld yn tyfu yma? </vt:lpstr>
      <vt:lpstr>Pa fwyd allwch chi ei weld yn tyfu yma?</vt:lpstr>
      <vt:lpstr>Bwyd o anifeiliaid</vt:lpstr>
      <vt:lpstr>Beth allwch chi ei weld yma?</vt:lpstr>
      <vt:lpstr>Beth allwch chi ei weld yma?</vt:lpstr>
      <vt:lpstr>Pizza perffaith</vt:lpstr>
      <vt:lpstr>Chwiliwch am y cynhwysion yma ar y pizza</vt:lpstr>
      <vt:lpstr>Ydy’r cynhwysion yma yn dod o blanhigyn neu anifail?</vt:lpstr>
      <vt:lpstr>Sylfaen pizza</vt:lpstr>
      <vt:lpstr>Saws pizza</vt:lpstr>
      <vt:lpstr>Topin pizza</vt:lpstr>
      <vt:lpstr>Perlysiau</vt:lpstr>
      <vt:lpstr>Perlysiau blasus</vt:lpstr>
      <vt:lpstr>Pa fath o pizza allech chi ei gwneud?</vt:lpstr>
      <vt:lpstr>Gwnewch gynllun</vt:lpstr>
      <vt:lpstr>Mae angen i ni baratoi i goginio fel bod y bwyd rydyn ni yn ei wneud yn ddiogel i’w fwyta</vt:lpstr>
      <vt:lpstr>Yr Her</vt:lpstr>
      <vt:lpstr>Canllaw athrawon</vt:lpstr>
      <vt:lpstr>Heriau Bwyd – ffeithiau bywyd</vt:lpstr>
      <vt:lpstr>Yr Her</vt:lpstr>
      <vt:lpstr>Cyfleoedd i ddysgu</vt:lpstr>
      <vt:lpstr>Sut gall disgyblion gwblhau'r Her?</vt:lpstr>
      <vt:lpstr>Darganfod – gweithgareddau</vt:lpstr>
      <vt:lpstr>Darganfod – gweithgareddau</vt:lpstr>
      <vt:lpstr>Gwneud a gwerthuso – gweithgareddau</vt:lpstr>
      <vt:lpstr>Gwneud a gwerthuso – gweithgareddau</vt:lpstr>
      <vt:lpstr>Adnoddau athrawon</vt:lpstr>
      <vt:lpstr>Dod â’r cyfan at ei gilydd</vt:lpstr>
      <vt:lpstr>Dathlu!</vt:lpstr>
      <vt:lpstr>Pizza parti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7</cp:revision>
  <cp:lastPrinted>2022-01-12T11:50:16Z</cp:lastPrinted>
  <dcterms:created xsi:type="dcterms:W3CDTF">2018-10-10T09:22:08Z</dcterms:created>
  <dcterms:modified xsi:type="dcterms:W3CDTF">2023-07-19T06:37:40Z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