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90" r:id="rId9"/>
    <p:sldId id="287" r:id="rId10"/>
    <p:sldId id="288" r:id="rId11"/>
    <p:sldId id="289" r:id="rId12"/>
    <p:sldId id="284" r:id="rId13"/>
    <p:sldId id="285" r:id="rId14"/>
    <p:sldId id="292" r:id="rId15"/>
    <p:sldId id="291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nhsinform.scot/illnesses-and-conditions/nutritional/iron-deficiency-anaemia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nhsinform.scot/illnesses-and-conditions/nutritional/iron-deficiency-anaemia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nhsinform.scot/illnesses-and-conditions/nutritional/iron-deficiency-anaemia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Iron deficiency </a:t>
            </a:r>
            <a:r>
              <a:rPr lang="en-US" dirty="0" err="1"/>
              <a:t>anaemia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Iron deficiency </a:t>
            </a:r>
            <a:r>
              <a:rPr lang="en-US" dirty="0" err="1"/>
              <a:t>anaemia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B411A-DC2E-2054-C835-DDC1F99833A1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Micronutrients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GB" sz="2000" b="1" dirty="0"/>
              <a:t>Micronutrients </a:t>
            </a:r>
            <a:r>
              <a:rPr lang="en-GB" sz="2000" dirty="0"/>
              <a:t>are needed in the body in tiny amounts. They do not provide energy, but are required for a number of important processes in the body. 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r>
              <a:rPr lang="en-GB" sz="2000" dirty="0"/>
              <a:t>There are two main groups of micronutrients:</a:t>
            </a:r>
          </a:p>
          <a:p>
            <a:pPr marL="431800" indent="-342900">
              <a:lnSpc>
                <a:spcPct val="150000"/>
              </a:lnSpc>
              <a:defRPr/>
            </a:pPr>
            <a:r>
              <a:rPr lang="en-GB" sz="2000" dirty="0"/>
              <a:t>vitamins;</a:t>
            </a:r>
          </a:p>
          <a:p>
            <a:pPr marL="431800" indent="-342900">
              <a:lnSpc>
                <a:spcPct val="150000"/>
              </a:lnSpc>
              <a:defRPr/>
            </a:pPr>
            <a:r>
              <a:rPr lang="en-GB" sz="2000" dirty="0"/>
              <a:t>minerals and trace elements.</a:t>
            </a:r>
          </a:p>
          <a:p>
            <a:pPr marL="0" indent="0">
              <a:buNone/>
              <a:defRPr/>
            </a:pPr>
            <a:endParaRPr lang="en-GB" sz="2000" dirty="0"/>
          </a:p>
          <a:p>
            <a:pPr marL="0" indent="0">
              <a:buNone/>
              <a:defRPr/>
            </a:pPr>
            <a:r>
              <a:rPr lang="en-GB" sz="2000" dirty="0"/>
              <a:t>Iron is an example of a mineral. </a:t>
            </a:r>
            <a:r>
              <a:rPr lang="en-GB" altLang="en-US" sz="2000" dirty="0"/>
              <a:t>Minerals are inorganic substances required by the body in small amounts for a variety of different functions.</a:t>
            </a:r>
          </a:p>
        </p:txBody>
      </p:sp>
    </p:spTree>
    <p:extLst>
      <p:ext uri="{BB962C8B-B14F-4D97-AF65-F5344CB8AC3E}">
        <p14:creationId xmlns:p14="http://schemas.microsoft.com/office/powerpoint/2010/main" val="66497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Iron (Fe)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61252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GB" sz="2000" dirty="0"/>
              <a:t>Iron helps to make red blood cells, which carry oxygen around the body. It also helps the immune system to work and helps the brain to function normally.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22" name="Picture 2" descr="C:\Users\Jenny\AppData\Local\Microsoft\Windows\INetCache\IE\EPRO8C7F\kidseatveggie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1" y="2648251"/>
            <a:ext cx="4292928" cy="2863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10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Iron (Fe) </a:t>
            </a:r>
            <a:r>
              <a:rPr lang="en-US" dirty="0"/>
              <a:t>sources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6987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sz="2000" b="1" dirty="0"/>
              <a:t>Did you know?</a:t>
            </a:r>
          </a:p>
          <a:p>
            <a:pPr>
              <a:spcBef>
                <a:spcPct val="0"/>
              </a:spcBef>
              <a:defRPr/>
            </a:pPr>
            <a:endParaRPr lang="en-US" sz="2000" b="1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sz="2000" dirty="0"/>
              <a:t>There are two types of iron; one from animals sources (haem iron) and the other from plant sources, fortified foods and supplements (non-haem iron).</a:t>
            </a:r>
          </a:p>
          <a:p>
            <a:pPr>
              <a:spcBef>
                <a:spcPct val="0"/>
              </a:spcBef>
              <a:defRPr/>
            </a:pPr>
            <a:endParaRPr lang="en-US" sz="2000" dirty="0"/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sz="2000" dirty="0"/>
              <a:t>Haem iron is readily absorbed by the body. Vitamin C helps the absorption of non-haem iron when eaten at the same time.</a:t>
            </a:r>
          </a:p>
          <a:p>
            <a:pPr>
              <a:spcBef>
                <a:spcPct val="0"/>
              </a:spcBef>
              <a:defRPr/>
            </a:pPr>
            <a:endParaRPr lang="en-US" sz="2000" dirty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en-GB" sz="2000" dirty="0"/>
              <a:t>Sources of iron include: offal, red meat, beans, pulses, nuts and seeds, fish (such as canned sardines and mussels), quinoa, wholemeal bread and dried fruit.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1506" name="Picture 2" descr="C:\Users\Jenny\AppData\Local\Microsoft\Windows\INetCache\IE\6T7W4HTR\1d20e39bd6e0445e645112b8b2b79da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040" y="2968831"/>
            <a:ext cx="2853604" cy="28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998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Iron (Fe)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14915" cy="3600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altLang="en-US" sz="2000" dirty="0"/>
              <a:t>Teenage girls and women of childbearing age need more iron than males of the same age, meaning they have a higher RNI. </a:t>
            </a:r>
          </a:p>
          <a:p>
            <a:pPr marL="0" indent="0">
              <a:spcBef>
                <a:spcPts val="600"/>
              </a:spcBef>
              <a:buNone/>
            </a:pPr>
            <a:endParaRPr lang="en-GB" altLang="en-US" sz="2000" dirty="0"/>
          </a:p>
          <a:p>
            <a:pPr marL="0" indent="0">
              <a:spcBef>
                <a:spcPts val="600"/>
              </a:spcBef>
              <a:buNone/>
            </a:pPr>
            <a:r>
              <a:rPr lang="en-GB" altLang="en-US" sz="2000" dirty="0"/>
              <a:t>Over half of teenage girls in the UK do not consume enough iron and intakes are also low in a large proportion of young women. A lack of iron may lead to iron deficiency anaemia.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/>
              <a:t>Did you know?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b="1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More than 2 billion people worldwide suffer from iron deficiency anaemia, making it the most common nutritional deficiency.</a:t>
            </a:r>
            <a:endParaRPr lang="en-US" altLang="en-US" sz="2000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2531" name="Picture 3" descr="C:\Users\Jenny\AppData\Local\Microsoft\Windows\INetCache\IE\EPRO8C7F\5299266966_c708c69fd3_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982" y="4064924"/>
            <a:ext cx="3384768" cy="225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9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Iron deficiency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29531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lack of dietary iron depletes iron stores in the body and this can eventually lead to iron deficiency anaemia.</a:t>
            </a:r>
          </a:p>
          <a:p>
            <a:pPr marL="0" indent="0">
              <a:buNone/>
            </a:pPr>
            <a:r>
              <a:rPr lang="en-GB" sz="2000" dirty="0"/>
              <a:t>In particular, women of child bearing age and teenage girls need to ensure they consume adequate dietary iron because their requirements are higher than those of men of the same age.</a:t>
            </a:r>
          </a:p>
          <a:p>
            <a:pPr marL="0" indent="0">
              <a:buNone/>
            </a:pPr>
            <a:r>
              <a:rPr lang="en-GB" sz="2000" dirty="0"/>
              <a:t>Also, loss of blood due to injury or large menstrual losses increases iron requirements in the short term.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89" y="3102049"/>
            <a:ext cx="4108825" cy="308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042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Iron deficiency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29531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Teenage girls and women of childbearing age need more iron than males of the same age making them at increased risk of deficiency.</a:t>
            </a:r>
          </a:p>
          <a:p>
            <a:pPr marL="0" indent="0">
              <a:buNone/>
            </a:pPr>
            <a:r>
              <a:rPr lang="en-GB" sz="2000" dirty="0"/>
              <a:t>Symptoms of iron deficiency anaemia can include: tiredness and lack of energy; shortness of breath; noticeable heartbeats (heart palpitations) or pale skin.</a:t>
            </a:r>
          </a:p>
          <a:p>
            <a:pPr marL="0" indent="0">
              <a:buNone/>
            </a:pPr>
            <a:r>
              <a:rPr lang="en-GB" sz="2000" dirty="0"/>
              <a:t>Iron deficiency anaemia is usually tested by a full blood count (FBC) test.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15637" y="6256461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NHS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9"/>
          <a:stretch/>
        </p:blipFill>
        <p:spPr>
          <a:xfrm>
            <a:off x="7489767" y="3807477"/>
            <a:ext cx="3975810" cy="244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88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Long term health problems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9728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If iron deficiency anaemia is left untreated, it can increase illness and infection risk.</a:t>
            </a:r>
          </a:p>
          <a:p>
            <a:pPr marL="0" indent="0">
              <a:buNone/>
            </a:pPr>
            <a:r>
              <a:rPr lang="en-GB" sz="2000" dirty="0"/>
              <a:t>Severe iron deficiency anaemia may increase the risk of developing complications that affect the heart or lungs, such as an abnormally fast heartbeat or heart failure.</a:t>
            </a:r>
          </a:p>
          <a:p>
            <a:pPr marL="0" indent="0">
              <a:buNone/>
            </a:pPr>
            <a:r>
              <a:rPr lang="en-GB" sz="2000" dirty="0"/>
              <a:t>Pregnant women with severe or untreated anaemia also have a higher risk of complications before and after birth.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15637" y="6256461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NHS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717" y="3085472"/>
            <a:ext cx="4626118" cy="30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80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Iron deficiency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anaemia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treatments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29531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most common treatment for iron deficiency anaemia involves taking iron supplements. This is usually effective, and the condition rarely causes long-term problems.</a:t>
            </a:r>
          </a:p>
          <a:p>
            <a:pPr marL="0" indent="0">
              <a:buNone/>
            </a:pPr>
            <a:r>
              <a:rPr lang="en-GB" sz="2000" dirty="0"/>
              <a:t>After treatment, a patients will need to be monitored every few months to check whether their iron levels have returned to normal.</a:t>
            </a:r>
          </a:p>
          <a:p>
            <a:pPr marL="0" indent="0">
              <a:buNone/>
            </a:pPr>
            <a:r>
              <a:rPr lang="en-GB" sz="2000" dirty="0"/>
              <a:t>The underlying cause will also need to be treated to </a:t>
            </a:r>
            <a:r>
              <a:rPr lang="en-GB" sz="2000"/>
              <a:t>avoid developing anaemia </a:t>
            </a:r>
            <a:r>
              <a:rPr lang="en-GB" sz="2000" dirty="0"/>
              <a:t>again. This could include increasing the amount of iron in the diet.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15637" y="6256461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NHS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60" y="3205935"/>
            <a:ext cx="4594166" cy="30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90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386B18F-F6B2-4EB9-98D2-278B0C41A6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9D5664-71A8-4156-A1A0-4DB12E963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7DC149-4F6E-442E-BC7A-86CDB20AE69B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628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Office Theme</vt:lpstr>
      <vt:lpstr>Custom Design</vt:lpstr>
      <vt:lpstr>1_Custom Design</vt:lpstr>
      <vt:lpstr>3_Custom Design</vt:lpstr>
      <vt:lpstr>Iron deficiency anaemia</vt:lpstr>
      <vt:lpstr>Micronutrients</vt:lpstr>
      <vt:lpstr>Iron (Fe)</vt:lpstr>
      <vt:lpstr>Iron (Fe) sources</vt:lpstr>
      <vt:lpstr>Iron (Fe)</vt:lpstr>
      <vt:lpstr>Iron deficiency anaemia</vt:lpstr>
      <vt:lpstr>Iron deficiency anaemia</vt:lpstr>
      <vt:lpstr>Long term health problems</vt:lpstr>
      <vt:lpstr>Iron deficiency anaemia treatments</vt:lpstr>
      <vt:lpstr>Iron deficiency anaemia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39</cp:revision>
  <dcterms:created xsi:type="dcterms:W3CDTF">2018-10-10T09:22:08Z</dcterms:created>
  <dcterms:modified xsi:type="dcterms:W3CDTF">2023-10-20T14:36:47Z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