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62" r:id="rId9"/>
    <p:sldId id="263" r:id="rId10"/>
    <p:sldId id="266" r:id="rId11"/>
    <p:sldId id="279" r:id="rId12"/>
    <p:sldId id="268" r:id="rId13"/>
    <p:sldId id="269" r:id="rId14"/>
    <p:sldId id="275" r:id="rId15"/>
    <p:sldId id="280" r:id="rId16"/>
    <p:sldId id="281" r:id="rId17"/>
    <p:sldId id="282" r:id="rId18"/>
    <p:sldId id="283" r:id="rId19"/>
    <p:sldId id="284" r:id="rId20"/>
    <p:sldId id="285" r:id="rId21"/>
    <p:sldId id="286" r:id="rId22"/>
    <p:sldId id="2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3C2"/>
    <a:srgbClr val="EF9F3F"/>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89" d="100"/>
          <a:sy n="89" d="100"/>
        </p:scale>
        <p:origin x="75" y="14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670322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play.kahoot.it/#/?quizId=8d5f8adb-e07c-432a-a79f-b8c580442eb4" TargetMode="External"/><Relationship Id="rId2" Type="http://schemas.openxmlformats.org/officeDocument/2006/relationships/hyperlink" Target="https://play.kahoot.it/#/?quizId=6c7b9601-18ab-4b28-85e9-561f80f0620f"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www.nutrition.org.uk/putting-it-into-practice/keeping-active/nutrition-for-sports-and-exercise/"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Sports nutrition</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Too little energy?</a:t>
            </a:r>
            <a:endParaRPr lang="en-GB" dirty="0"/>
          </a:p>
        </p:txBody>
      </p:sp>
      <p:sp>
        <p:nvSpPr>
          <p:cNvPr id="3" name="Subtitle 2"/>
          <p:cNvSpPr>
            <a:spLocks noGrp="1"/>
          </p:cNvSpPr>
          <p:nvPr>
            <p:ph type="subTitle" idx="1"/>
          </p:nvPr>
        </p:nvSpPr>
        <p:spPr>
          <a:xfrm>
            <a:off x="1169277" y="2571092"/>
            <a:ext cx="6490308" cy="3600000"/>
          </a:xfrm>
        </p:spPr>
        <p:txBody>
          <a:bodyPr/>
          <a:lstStyle/>
          <a:p>
            <a:pPr marL="0" indent="0">
              <a:buNone/>
            </a:pPr>
            <a:r>
              <a:rPr lang="en-GB" sz="2000" dirty="0"/>
              <a:t>If an athlete’s diet contains too little energy from carbohydrate, protein from the diet will be used to provide energy. </a:t>
            </a:r>
          </a:p>
          <a:p>
            <a:pPr marL="0" indent="0">
              <a:buNone/>
            </a:pPr>
            <a:endParaRPr lang="en-GB" sz="2000" dirty="0"/>
          </a:p>
          <a:p>
            <a:pPr marL="0" indent="0">
              <a:buNone/>
            </a:pPr>
            <a:r>
              <a:rPr lang="en-GB" sz="2000" dirty="0"/>
              <a:t>This is not desirable as less protein will be available for forming and repairing muscle tissue – the main function of protein.</a:t>
            </a:r>
          </a:p>
          <a:p>
            <a:pPr marL="0" indent="0">
              <a:buNone/>
            </a:pPr>
            <a:endParaRPr lang="en-GB" sz="2000" dirty="0"/>
          </a:p>
          <a:p>
            <a:pPr marL="0" indent="0">
              <a:buNone/>
            </a:pPr>
            <a:r>
              <a:rPr lang="en-GB" sz="2000" dirty="0"/>
              <a:t>Carbohydrate should be the main source of energy. Some fat can also contribute to the body’s energy source.</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556" y="1796894"/>
            <a:ext cx="3116010" cy="4668509"/>
          </a:xfrm>
          <a:prstGeom prst="rect">
            <a:avLst/>
          </a:prstGeom>
        </p:spPr>
      </p:pic>
    </p:spTree>
    <p:extLst>
      <p:ext uri="{BB962C8B-B14F-4D97-AF65-F5344CB8AC3E}">
        <p14:creationId xmlns:p14="http://schemas.microsoft.com/office/powerpoint/2010/main" val="2187936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Hydration</a:t>
            </a:r>
            <a:endParaRPr lang="en-GB" dirty="0"/>
          </a:p>
        </p:txBody>
      </p:sp>
      <p:sp>
        <p:nvSpPr>
          <p:cNvPr id="3" name="Subtitle 2"/>
          <p:cNvSpPr>
            <a:spLocks noGrp="1"/>
          </p:cNvSpPr>
          <p:nvPr>
            <p:ph type="subTitle" idx="1"/>
          </p:nvPr>
        </p:nvSpPr>
        <p:spPr>
          <a:xfrm>
            <a:off x="1169276" y="2571092"/>
            <a:ext cx="7226579" cy="3600000"/>
          </a:xfrm>
        </p:spPr>
        <p:txBody>
          <a:bodyPr/>
          <a:lstStyle/>
          <a:p>
            <a:pPr marL="0" indent="0">
              <a:buNone/>
            </a:pPr>
            <a:r>
              <a:rPr lang="en-GB" sz="2000" dirty="0"/>
              <a:t>Sufficient fluid intake is essential for exercise and optimum recovery. Exercising causes the body to get warmer, so the body tries to cool down by sweating. This causes the loss of water and salts through the skin. Generally, the more a person sweats, the more they will need to drink.</a:t>
            </a:r>
          </a:p>
          <a:p>
            <a:pPr marL="0" indent="0">
              <a:buNone/>
            </a:pPr>
            <a:endParaRPr lang="en-GB" sz="2000" dirty="0"/>
          </a:p>
          <a:p>
            <a:pPr marL="0" indent="0">
              <a:buNone/>
            </a:pPr>
            <a:r>
              <a:rPr lang="en-GB" sz="2000" dirty="0"/>
              <a:t>The government recommendation for fluid intake is between 6 and 8 glasses a day however this need may increase for a person when exercising.</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855" y="2012656"/>
            <a:ext cx="2980707" cy="4465794"/>
          </a:xfrm>
          <a:prstGeom prst="rect">
            <a:avLst/>
          </a:prstGeom>
        </p:spPr>
      </p:pic>
    </p:spTree>
    <p:extLst>
      <p:ext uri="{BB962C8B-B14F-4D97-AF65-F5344CB8AC3E}">
        <p14:creationId xmlns:p14="http://schemas.microsoft.com/office/powerpoint/2010/main" val="2726951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Hydration</a:t>
            </a:r>
          </a:p>
        </p:txBody>
      </p:sp>
      <p:sp>
        <p:nvSpPr>
          <p:cNvPr id="3" name="Subtitle 2"/>
          <p:cNvSpPr>
            <a:spLocks noGrp="1"/>
          </p:cNvSpPr>
          <p:nvPr>
            <p:ph type="subTitle" idx="1"/>
          </p:nvPr>
        </p:nvSpPr>
        <p:spPr>
          <a:xfrm>
            <a:off x="1169277" y="2571092"/>
            <a:ext cx="6430932" cy="3600000"/>
          </a:xfrm>
        </p:spPr>
        <p:txBody>
          <a:bodyPr/>
          <a:lstStyle/>
          <a:p>
            <a:pPr marL="0" indent="0">
              <a:buNone/>
            </a:pPr>
            <a:r>
              <a:rPr lang="en-GB" sz="2000" dirty="0"/>
              <a:t>The amount an individual sweats varies from person to person and depends on:</a:t>
            </a:r>
          </a:p>
          <a:p>
            <a:r>
              <a:rPr lang="en-GB" sz="2000" b="1" dirty="0"/>
              <a:t>Intensity and duration </a:t>
            </a:r>
            <a:r>
              <a:rPr lang="en-GB" sz="2000" dirty="0"/>
              <a:t>– longer and higher intensity exercise can cause greater sweat loss.</a:t>
            </a:r>
          </a:p>
          <a:p>
            <a:r>
              <a:rPr lang="en-GB" sz="2000" b="1" dirty="0"/>
              <a:t>Environmental temperature </a:t>
            </a:r>
            <a:r>
              <a:rPr lang="en-GB" sz="2000" dirty="0"/>
              <a:t>– in hot, humid conditions sweat loss can increase.</a:t>
            </a:r>
          </a:p>
          <a:p>
            <a:r>
              <a:rPr lang="en-GB" sz="2000" b="1" dirty="0"/>
              <a:t>Clothing</a:t>
            </a:r>
            <a:r>
              <a:rPr lang="en-GB" sz="2000" dirty="0"/>
              <a:t> – the more clothing that is worn, the quicker you are likely to heat up which may cause greater sweat loss.</a:t>
            </a:r>
          </a:p>
          <a:p>
            <a:r>
              <a:rPr lang="en-GB" sz="2000" b="1" dirty="0"/>
              <a:t>Genetics</a:t>
            </a:r>
            <a:r>
              <a:rPr lang="en-GB" sz="2000" dirty="0"/>
              <a:t> – some people are just more likely to sweat than others.</a:t>
            </a:r>
          </a:p>
          <a:p>
            <a:endParaRPr lang="en-GB" dirty="0"/>
          </a:p>
        </p:txBody>
      </p:sp>
      <p:pic>
        <p:nvPicPr>
          <p:cNvPr id="1026" name="Picture 2" descr="C:\Users\AWhite\Downloads\shutterstock_1385348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9187" y="3367115"/>
            <a:ext cx="4203864" cy="280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51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Isotonic sports drinks</a:t>
            </a:r>
          </a:p>
        </p:txBody>
      </p:sp>
      <p:sp>
        <p:nvSpPr>
          <p:cNvPr id="3" name="Subtitle 2"/>
          <p:cNvSpPr>
            <a:spLocks noGrp="1"/>
          </p:cNvSpPr>
          <p:nvPr>
            <p:ph type="subTitle" idx="1"/>
          </p:nvPr>
        </p:nvSpPr>
        <p:spPr>
          <a:xfrm>
            <a:off x="1169277" y="2571092"/>
            <a:ext cx="6488824" cy="3600000"/>
          </a:xfrm>
        </p:spPr>
        <p:txBody>
          <a:bodyPr/>
          <a:lstStyle/>
          <a:p>
            <a:pPr marL="0" indent="0">
              <a:buNone/>
            </a:pPr>
            <a:r>
              <a:rPr lang="en-GB" sz="2000" dirty="0"/>
              <a:t>Isotonic sports drinks contain carbohydrates in the form of glucose, as well as electrolytes such as sodium. The electrolyte sodium will replace any lost from sweating and enhance rehydration, and glucose will replenish carbohydrate stores. </a:t>
            </a:r>
          </a:p>
          <a:p>
            <a:pPr marL="0" indent="0">
              <a:buNone/>
            </a:pPr>
            <a:r>
              <a:rPr lang="en-GB" sz="2000" dirty="0"/>
              <a:t>Sports drinks have been shown to help endurance performance for active individuals performing endurance exercise (e.g. participating in a marathon).</a:t>
            </a:r>
          </a:p>
          <a:p>
            <a:pPr marL="0" indent="0">
              <a:buNone/>
            </a:pPr>
            <a:r>
              <a:rPr lang="en-GB" sz="2000" dirty="0"/>
              <a:t>However, remember that sports drinks are similar to other soft drinks that contain sugars. This means that they can be high in calories and contribute to tooth decay, so they are only suitable if taking part in high-level endurance sports or if sweat loss is high.</a:t>
            </a:r>
          </a:p>
        </p:txBody>
      </p:sp>
      <p:pic>
        <p:nvPicPr>
          <p:cNvPr id="2050" name="Picture 2" descr="C:\Users\AWhite\Downloads\shutterstock_4583523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755" y="2737759"/>
            <a:ext cx="4378144" cy="292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51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Iron and calcium for a female athlete</a:t>
            </a:r>
          </a:p>
        </p:txBody>
      </p:sp>
      <p:sp>
        <p:nvSpPr>
          <p:cNvPr id="3" name="Subtitle 2"/>
          <p:cNvSpPr>
            <a:spLocks noGrp="1"/>
          </p:cNvSpPr>
          <p:nvPr>
            <p:ph type="subTitle" idx="1"/>
          </p:nvPr>
        </p:nvSpPr>
        <p:spPr>
          <a:xfrm>
            <a:off x="1169276" y="2571092"/>
            <a:ext cx="7309706" cy="3600000"/>
          </a:xfrm>
        </p:spPr>
        <p:txBody>
          <a:bodyPr/>
          <a:lstStyle/>
          <a:p>
            <a:pPr marL="0" indent="0">
              <a:buNone/>
            </a:pPr>
            <a:r>
              <a:rPr lang="en-GB" sz="2000" dirty="0"/>
              <a:t>Some women have very high iron requirements due to heavy menstrual losses. Iron is important for carrying oxygen in the blood so even a mild deficiency can affect performance.</a:t>
            </a:r>
          </a:p>
          <a:p>
            <a:pPr marL="0" indent="0">
              <a:buNone/>
            </a:pPr>
            <a:endParaRPr lang="en-GB" sz="2000" dirty="0"/>
          </a:p>
          <a:p>
            <a:pPr marL="0" indent="0">
              <a:buNone/>
            </a:pPr>
            <a:r>
              <a:rPr lang="en-GB" sz="2000" dirty="0"/>
              <a:t>Calcium is important in the formation and maintenance of strong bones. Although moderate exercise is important in bone formation, very strenuous exercise can interrupt the menstruation cycle and cause a hormone imbalance which can lead to problems with bone health. </a:t>
            </a:r>
          </a:p>
          <a:p>
            <a:pPr marL="0" indent="0">
              <a:buNone/>
            </a:pPr>
            <a:endParaRPr lang="en-GB" sz="2000" dirty="0"/>
          </a:p>
          <a:p>
            <a:pPr marL="0" indent="0">
              <a:buNone/>
            </a:pPr>
            <a:r>
              <a:rPr lang="en-GB" sz="2000" dirty="0"/>
              <a:t>It is therefore important that female athletes’ diets contain adequate calcium intake.</a:t>
            </a:r>
          </a:p>
          <a:p>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844" r="31429"/>
          <a:stretch/>
        </p:blipFill>
        <p:spPr>
          <a:xfrm>
            <a:off x="8478982" y="2798658"/>
            <a:ext cx="3372592" cy="3586190"/>
          </a:xfrm>
          <a:prstGeom prst="rect">
            <a:avLst/>
          </a:prstGeom>
        </p:spPr>
      </p:pic>
    </p:spTree>
    <p:extLst>
      <p:ext uri="{BB962C8B-B14F-4D97-AF65-F5344CB8AC3E}">
        <p14:creationId xmlns:p14="http://schemas.microsoft.com/office/powerpoint/2010/main" val="2726951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Kahoot Quiz</a:t>
            </a:r>
          </a:p>
        </p:txBody>
      </p:sp>
      <p:sp>
        <p:nvSpPr>
          <p:cNvPr id="3" name="Subtitle 2"/>
          <p:cNvSpPr>
            <a:spLocks noGrp="1"/>
          </p:cNvSpPr>
          <p:nvPr>
            <p:ph type="subTitle" idx="1"/>
          </p:nvPr>
        </p:nvSpPr>
        <p:spPr/>
        <p:txBody>
          <a:bodyPr/>
          <a:lstStyle/>
          <a:p>
            <a:pPr marL="0" indent="0">
              <a:spcBef>
                <a:spcPct val="0"/>
              </a:spcBef>
              <a:buNone/>
            </a:pPr>
            <a:r>
              <a:rPr lang="en-US" altLang="en-US" sz="2000" dirty="0"/>
              <a:t>Open the link below on the main screen and get students to log onto kahoot.it on their tablets or smartphones. </a:t>
            </a:r>
          </a:p>
          <a:p>
            <a:pPr marL="0" indent="0">
              <a:spcBef>
                <a:spcPct val="0"/>
              </a:spcBef>
              <a:buNone/>
            </a:pPr>
            <a:endParaRPr lang="en-US" altLang="en-US" sz="2000" dirty="0"/>
          </a:p>
          <a:p>
            <a:pPr marL="0" indent="0">
              <a:spcBef>
                <a:spcPct val="0"/>
              </a:spcBef>
              <a:buNone/>
            </a:pPr>
            <a:r>
              <a:rPr lang="en-US" altLang="en-US" sz="2000" dirty="0"/>
              <a:t>They can then enter the code (that will come up on the main screen when you start the game) and their own nickname. </a:t>
            </a:r>
          </a:p>
          <a:p>
            <a:pPr marL="0" indent="0">
              <a:spcBef>
                <a:spcPct val="0"/>
              </a:spcBef>
              <a:buNone/>
            </a:pPr>
            <a:endParaRPr lang="en-US" altLang="en-US" sz="2000" dirty="0"/>
          </a:p>
          <a:p>
            <a:pPr marL="0" indent="0">
              <a:spcBef>
                <a:spcPct val="0"/>
              </a:spcBef>
              <a:buNone/>
            </a:pPr>
            <a:r>
              <a:rPr lang="en-US" altLang="en-US" sz="2000" dirty="0"/>
              <a:t>They can then play along with the quiz choosing the multiple choice answers that correspond with the questions on the main screen. There will then be a leaderboard of the scores after each question and at the end. </a:t>
            </a:r>
          </a:p>
          <a:p>
            <a:pPr marL="0" indent="0">
              <a:spcBef>
                <a:spcPct val="0"/>
              </a:spcBef>
              <a:buNone/>
            </a:pPr>
            <a:endParaRPr lang="en-US" altLang="en-US" sz="2000" dirty="0">
              <a:hlinkClick r:id="rId2"/>
            </a:endParaRPr>
          </a:p>
          <a:p>
            <a:pPr marL="0" indent="0">
              <a:spcBef>
                <a:spcPct val="0"/>
              </a:spcBef>
              <a:buNone/>
            </a:pPr>
            <a:r>
              <a:rPr lang="en-US" altLang="en-US" sz="2000" b="1" dirty="0">
                <a:hlinkClick r:id="rId3"/>
              </a:rPr>
              <a:t>https://play.kahoot.it/#/?quizId=8d5f8adb-e07c-432a-a79f-b8c580442eb4</a:t>
            </a:r>
            <a:r>
              <a:rPr lang="en-US" altLang="en-US" sz="2000" b="1" dirty="0"/>
              <a:t> </a:t>
            </a:r>
            <a:endParaRPr lang="en-US" altLang="en-US" sz="2000" b="1" dirty="0">
              <a:hlinkClick r:id="rId2"/>
            </a:endParaRPr>
          </a:p>
          <a:p>
            <a:endParaRPr lang="en-GB" dirty="0"/>
          </a:p>
        </p:txBody>
      </p:sp>
    </p:spTree>
    <p:extLst>
      <p:ext uri="{BB962C8B-B14F-4D97-AF65-F5344CB8AC3E}">
        <p14:creationId xmlns:p14="http://schemas.microsoft.com/office/powerpoint/2010/main" val="497148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Sports nutrition</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A1A03F85-0D7A-FC34-D4EB-D8A72BF18D0D}"/>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Nutritional needs of athletes</a:t>
            </a:r>
          </a:p>
        </p:txBody>
      </p:sp>
      <p:sp>
        <p:nvSpPr>
          <p:cNvPr id="3" name="Subtitle 2"/>
          <p:cNvSpPr>
            <a:spLocks noGrp="1"/>
          </p:cNvSpPr>
          <p:nvPr>
            <p:ph type="subTitle" idx="1"/>
          </p:nvPr>
        </p:nvSpPr>
        <p:spPr>
          <a:xfrm>
            <a:off x="1169276" y="2571092"/>
            <a:ext cx="6276553" cy="3600000"/>
          </a:xfrm>
        </p:spPr>
        <p:txBody>
          <a:bodyPr/>
          <a:lstStyle/>
          <a:p>
            <a:pPr marL="0" indent="0">
              <a:buNone/>
            </a:pPr>
            <a:r>
              <a:rPr lang="en-GB" sz="2000" dirty="0"/>
              <a:t>Most athletes obtain all the energy and nutrients they require from a varied and balanced diet.</a:t>
            </a:r>
          </a:p>
          <a:p>
            <a:pPr marL="0" indent="0">
              <a:buNone/>
            </a:pPr>
            <a:endParaRPr lang="en-GB" sz="2000" dirty="0"/>
          </a:p>
          <a:p>
            <a:pPr marL="0" indent="0">
              <a:buNone/>
            </a:pPr>
            <a:r>
              <a:rPr lang="en-GB" sz="2000" dirty="0"/>
              <a:t>By changing their diet slightly they may be able to improve sporting performance.</a:t>
            </a:r>
          </a:p>
          <a:p>
            <a:pPr marL="0" indent="0">
              <a:buNone/>
            </a:pPr>
            <a:r>
              <a:rPr lang="en-GB" sz="2000" dirty="0"/>
              <a:t>	</a:t>
            </a:r>
          </a:p>
          <a:p>
            <a:pPr marL="0" indent="0">
              <a:buNone/>
            </a:pPr>
            <a:r>
              <a:rPr lang="en-GB" sz="2000" dirty="0"/>
              <a:t>Many athletes require a diet high in energy because of their high energy expenditure during training and competition.</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946" y="2682671"/>
            <a:ext cx="4585757" cy="3725928"/>
          </a:xfrm>
          <a:prstGeom prst="rect">
            <a:avLst/>
          </a:prstGeom>
        </p:spPr>
      </p:pic>
    </p:spTree>
    <p:extLst>
      <p:ext uri="{BB962C8B-B14F-4D97-AF65-F5344CB8AC3E}">
        <p14:creationId xmlns:p14="http://schemas.microsoft.com/office/powerpoint/2010/main" val="2282890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Malnutrition</a:t>
            </a:r>
          </a:p>
        </p:txBody>
      </p:sp>
      <p:sp>
        <p:nvSpPr>
          <p:cNvPr id="3" name="Subtitle 2"/>
          <p:cNvSpPr>
            <a:spLocks noGrp="1"/>
          </p:cNvSpPr>
          <p:nvPr>
            <p:ph type="subTitle" idx="1"/>
          </p:nvPr>
        </p:nvSpPr>
        <p:spPr>
          <a:xfrm>
            <a:off x="1169277" y="2571092"/>
            <a:ext cx="6366078" cy="3600000"/>
          </a:xfrm>
        </p:spPr>
        <p:txBody>
          <a:bodyPr/>
          <a:lstStyle/>
          <a:p>
            <a:pPr marL="0" indent="0">
              <a:buNone/>
            </a:pPr>
            <a:r>
              <a:rPr lang="en-GB" sz="2000" dirty="0"/>
              <a:t>Maintaining a healthy body weight is important.</a:t>
            </a:r>
          </a:p>
          <a:p>
            <a:pPr marL="0" indent="0">
              <a:buNone/>
            </a:pPr>
            <a:endParaRPr lang="en-GB" sz="2000" dirty="0"/>
          </a:p>
          <a:p>
            <a:pPr marL="0" indent="0">
              <a:buNone/>
            </a:pPr>
            <a:r>
              <a:rPr lang="en-GB" sz="2000" dirty="0"/>
              <a:t>Reduced athletic performance can be caused by too much body fat or too little muscle. </a:t>
            </a:r>
          </a:p>
          <a:p>
            <a:pPr marL="0" indent="0">
              <a:buNone/>
            </a:pPr>
            <a:endParaRPr lang="en-GB" sz="2000" dirty="0"/>
          </a:p>
          <a:p>
            <a:pPr marL="0" indent="0">
              <a:buNone/>
            </a:pPr>
            <a:r>
              <a:rPr lang="en-GB" sz="2000" dirty="0"/>
              <a:t>Symptoms of this are being overweight or underweight.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5354" y="2283798"/>
            <a:ext cx="4118337" cy="3887294"/>
          </a:xfrm>
          <a:prstGeom prst="rect">
            <a:avLst/>
          </a:prstGeom>
        </p:spPr>
      </p:pic>
    </p:spTree>
    <p:extLst>
      <p:ext uri="{BB962C8B-B14F-4D97-AF65-F5344CB8AC3E}">
        <p14:creationId xmlns:p14="http://schemas.microsoft.com/office/powerpoint/2010/main" val="2245876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Stored energy</a:t>
            </a:r>
          </a:p>
        </p:txBody>
      </p:sp>
      <p:sp>
        <p:nvSpPr>
          <p:cNvPr id="3" name="Subtitle 2"/>
          <p:cNvSpPr>
            <a:spLocks noGrp="1"/>
          </p:cNvSpPr>
          <p:nvPr>
            <p:ph type="subTitle" idx="1"/>
          </p:nvPr>
        </p:nvSpPr>
        <p:spPr>
          <a:xfrm>
            <a:off x="1169276" y="2535467"/>
            <a:ext cx="7760968" cy="3283442"/>
          </a:xfrm>
        </p:spPr>
        <p:txBody>
          <a:bodyPr/>
          <a:lstStyle/>
          <a:p>
            <a:pPr marL="0" indent="0">
              <a:buNone/>
            </a:pPr>
            <a:r>
              <a:rPr lang="en-GB" sz="2000" dirty="0"/>
              <a:t>Energy from the diet is stored as body fat or glycogen (carbohydrate in muscles and liver) and can be broken down to provide energy.</a:t>
            </a:r>
          </a:p>
          <a:p>
            <a:pPr marL="0" indent="0">
              <a:buNone/>
            </a:pPr>
            <a:r>
              <a:rPr lang="en-GB" sz="2000" dirty="0"/>
              <a:t>Glycogen is the main source of energy during short bursts of activity and at the start of exercise.	</a:t>
            </a:r>
          </a:p>
          <a:p>
            <a:pPr marL="0" indent="0">
              <a:buNone/>
            </a:pPr>
            <a:r>
              <a:rPr lang="en-GB" sz="2000" dirty="0"/>
              <a:t>There is only a small store of glycogen in the body, and as exercise continues the store becomes depleted and the body starts to use some fat to provide energy. Most people have quite a large store of body fat.</a:t>
            </a:r>
          </a:p>
          <a:p>
            <a:pPr marL="0" indent="0">
              <a:buNone/>
            </a:pPr>
            <a:r>
              <a:rPr lang="en-GB" sz="2000" dirty="0"/>
              <a:t>People who are fitter use up their store of glycogen more slowly, and tend to use their stores of body fat for fuel more readily.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823" r="44320" b="8979"/>
          <a:stretch/>
        </p:blipFill>
        <p:spPr>
          <a:xfrm>
            <a:off x="8930244" y="2066392"/>
            <a:ext cx="3033485" cy="4286991"/>
          </a:xfrm>
          <a:prstGeom prst="rect">
            <a:avLst/>
          </a:prstGeom>
        </p:spPr>
      </p:pic>
    </p:spTree>
    <p:extLst>
      <p:ext uri="{BB962C8B-B14F-4D97-AF65-F5344CB8AC3E}">
        <p14:creationId xmlns:p14="http://schemas.microsoft.com/office/powerpoint/2010/main" val="3070769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spcBef>
                <a:spcPct val="0"/>
              </a:spcBef>
              <a:buNone/>
            </a:pPr>
            <a:r>
              <a:rPr lang="en-GB" altLang="en-US" sz="2000" dirty="0"/>
              <a:t>When they are digested, carbohydrates are broken down into glucose to provide readily available energy for the body to use quickly and effectively. </a:t>
            </a:r>
          </a:p>
          <a:p>
            <a:pPr marL="0" indent="0">
              <a:spcBef>
                <a:spcPct val="0"/>
              </a:spcBef>
              <a:buNone/>
            </a:pPr>
            <a:endParaRPr lang="en-GB" altLang="en-US" sz="2000" dirty="0"/>
          </a:p>
          <a:p>
            <a:pPr marL="0" indent="0">
              <a:spcBef>
                <a:spcPct val="0"/>
              </a:spcBef>
              <a:buNone/>
            </a:pPr>
            <a:r>
              <a:rPr lang="en-GB" altLang="en-US" sz="2000" dirty="0"/>
              <a:t>Carbohydrates are the most important form of fuel for exercise and sports activities.</a:t>
            </a:r>
          </a:p>
          <a:p>
            <a:pPr marL="0" indent="0">
              <a:buNone/>
            </a:pPr>
            <a:endParaRPr lang="en-GB" dirty="0"/>
          </a:p>
        </p:txBody>
      </p:sp>
      <p:sp>
        <p:nvSpPr>
          <p:cNvPr id="3" name="Text Placeholder 2"/>
          <p:cNvSpPr>
            <a:spLocks noGrp="1"/>
          </p:cNvSpPr>
          <p:nvPr>
            <p:ph type="body" sz="quarter" idx="3"/>
          </p:nvPr>
        </p:nvSpPr>
        <p:spPr/>
        <p:txBody>
          <a:bodyPr>
            <a:normAutofit/>
          </a:bodyPr>
          <a:lstStyle/>
          <a:p>
            <a:pPr>
              <a:spcBef>
                <a:spcPct val="0"/>
              </a:spcBef>
            </a:pPr>
            <a:r>
              <a:rPr lang="en-GB" altLang="en-US" sz="2000" dirty="0"/>
              <a:t>Good sources of carbohydrates in the diet include:</a:t>
            </a:r>
          </a:p>
          <a:p>
            <a:pPr>
              <a:spcBef>
                <a:spcPct val="0"/>
              </a:spcBef>
            </a:pPr>
            <a:endParaRPr lang="en-GB" altLang="en-US" sz="2000" dirty="0"/>
          </a:p>
          <a:p>
            <a:pPr marL="342900" indent="-342900">
              <a:spcBef>
                <a:spcPct val="0"/>
              </a:spcBef>
              <a:buFont typeface="Arial" panose="020B0604020202020204" pitchFamily="34" charset="0"/>
              <a:buChar char="•"/>
            </a:pPr>
            <a:r>
              <a:rPr lang="en-GB" altLang="en-US" sz="2000" dirty="0"/>
              <a:t>Bread;</a:t>
            </a:r>
          </a:p>
          <a:p>
            <a:pPr marL="342900" indent="-342900">
              <a:spcBef>
                <a:spcPct val="0"/>
              </a:spcBef>
              <a:buFont typeface="Arial" panose="020B0604020202020204" pitchFamily="34" charset="0"/>
              <a:buChar char="•"/>
            </a:pPr>
            <a:r>
              <a:rPr lang="en-GB" altLang="en-US" sz="2000" dirty="0"/>
              <a:t>Breakfast cereals and porridge oats;</a:t>
            </a:r>
          </a:p>
          <a:p>
            <a:pPr marL="342900" indent="-342900">
              <a:spcBef>
                <a:spcPct val="0"/>
              </a:spcBef>
              <a:buFont typeface="Arial" panose="020B0604020202020204" pitchFamily="34" charset="0"/>
              <a:buChar char="•"/>
            </a:pPr>
            <a:r>
              <a:rPr lang="en-GB" altLang="en-US" sz="2000" dirty="0"/>
              <a:t>Pasta, noodles;</a:t>
            </a:r>
          </a:p>
          <a:p>
            <a:pPr marL="342900" indent="-342900">
              <a:spcBef>
                <a:spcPct val="0"/>
              </a:spcBef>
              <a:buFont typeface="Arial" panose="020B0604020202020204" pitchFamily="34" charset="0"/>
              <a:buChar char="•"/>
            </a:pPr>
            <a:r>
              <a:rPr lang="en-GB" altLang="en-US" sz="2000" dirty="0"/>
              <a:t>Rice;</a:t>
            </a:r>
          </a:p>
          <a:p>
            <a:pPr marL="342900" indent="-342900">
              <a:spcBef>
                <a:spcPct val="0"/>
              </a:spcBef>
              <a:buFont typeface="Arial" panose="020B0604020202020204" pitchFamily="34" charset="0"/>
              <a:buChar char="•"/>
            </a:pPr>
            <a:r>
              <a:rPr lang="en-GB" altLang="en-US" sz="2000" dirty="0"/>
              <a:t>Potatoes (with skins);</a:t>
            </a:r>
          </a:p>
          <a:p>
            <a:pPr marL="342900" indent="-342900">
              <a:spcBef>
                <a:spcPct val="0"/>
              </a:spcBef>
              <a:buFont typeface="Arial" panose="020B0604020202020204" pitchFamily="34" charset="0"/>
              <a:buChar char="•"/>
            </a:pPr>
            <a:r>
              <a:rPr lang="en-GB" altLang="en-US" sz="2000" dirty="0"/>
              <a:t>Beans and pulses.</a:t>
            </a:r>
          </a:p>
          <a:p>
            <a:endParaRPr lang="en-GB" dirty="0"/>
          </a:p>
        </p:txBody>
      </p:sp>
      <p:sp>
        <p:nvSpPr>
          <p:cNvPr id="4" name="Title 3"/>
          <p:cNvSpPr>
            <a:spLocks noGrp="1"/>
          </p:cNvSpPr>
          <p:nvPr>
            <p:ph type="title"/>
          </p:nvPr>
        </p:nvSpPr>
        <p:spPr/>
        <p:txBody>
          <a:bodyPr/>
          <a:lstStyle/>
          <a:p>
            <a:r>
              <a:rPr lang="en-GB" dirty="0"/>
              <a:t>Carbohydrates</a:t>
            </a:r>
          </a:p>
        </p:txBody>
      </p:sp>
    </p:spTree>
    <p:extLst>
      <p:ext uri="{BB962C8B-B14F-4D97-AF65-F5344CB8AC3E}">
        <p14:creationId xmlns:p14="http://schemas.microsoft.com/office/powerpoint/2010/main" val="155863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784"/>
          <a:stretch/>
        </p:blipFill>
        <p:spPr>
          <a:xfrm>
            <a:off x="6127233" y="3218213"/>
            <a:ext cx="5854968" cy="3372593"/>
          </a:xfrm>
          <a:prstGeom prst="rect">
            <a:avLst/>
          </a:prstGeom>
        </p:spPr>
      </p:pic>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The importance of carbohydrate</a:t>
            </a:r>
          </a:p>
        </p:txBody>
      </p:sp>
      <p:sp>
        <p:nvSpPr>
          <p:cNvPr id="3" name="Subtitle 2"/>
          <p:cNvSpPr>
            <a:spLocks noGrp="1"/>
          </p:cNvSpPr>
          <p:nvPr>
            <p:ph type="subTitle" idx="1"/>
          </p:nvPr>
        </p:nvSpPr>
        <p:spPr>
          <a:xfrm>
            <a:off x="1169276" y="2571092"/>
            <a:ext cx="6062797" cy="3600000"/>
          </a:xfrm>
        </p:spPr>
        <p:txBody>
          <a:bodyPr/>
          <a:lstStyle/>
          <a:p>
            <a:pPr marL="0" indent="0">
              <a:spcBef>
                <a:spcPct val="50000"/>
              </a:spcBef>
              <a:buNone/>
            </a:pPr>
            <a:r>
              <a:rPr lang="en-GB" altLang="en-US" sz="2000" dirty="0"/>
              <a:t>Eating a diet high in carbohydrate ensures that muscle and liver glycogen stores are maintained.</a:t>
            </a:r>
          </a:p>
          <a:p>
            <a:pPr marL="0" indent="0">
              <a:spcBef>
                <a:spcPct val="50000"/>
              </a:spcBef>
              <a:buNone/>
            </a:pPr>
            <a:r>
              <a:rPr lang="en-GB" altLang="en-US" sz="2000" dirty="0"/>
              <a:t>If most of the glycogen in muscles and liver is used, such as after prolonged exercise, blood sugar levels can drop below normal and this can cause fatigue, nausea and dizziness.</a:t>
            </a:r>
          </a:p>
          <a:p>
            <a:pPr marL="0" indent="0">
              <a:spcBef>
                <a:spcPct val="50000"/>
              </a:spcBef>
              <a:buNone/>
            </a:pPr>
            <a:r>
              <a:rPr lang="en-GB" altLang="en-US" sz="2000" dirty="0"/>
              <a:t>Carbohydrate rich foods are also important for replenishing glycogen stores after an event.</a:t>
            </a:r>
          </a:p>
          <a:p>
            <a:pPr marL="0" indent="0">
              <a:buNone/>
            </a:pPr>
            <a:endParaRPr lang="en-GB" dirty="0"/>
          </a:p>
        </p:txBody>
      </p:sp>
    </p:spTree>
    <p:extLst>
      <p:ext uri="{BB962C8B-B14F-4D97-AF65-F5344CB8AC3E}">
        <p14:creationId xmlns:p14="http://schemas.microsoft.com/office/powerpoint/2010/main" val="126781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Carbohydrates for athletes</a:t>
            </a:r>
          </a:p>
        </p:txBody>
      </p:sp>
      <p:sp>
        <p:nvSpPr>
          <p:cNvPr id="3" name="Subtitle 2"/>
          <p:cNvSpPr>
            <a:spLocks noGrp="1"/>
          </p:cNvSpPr>
          <p:nvPr>
            <p:ph type="subTitle" idx="1"/>
          </p:nvPr>
        </p:nvSpPr>
        <p:spPr/>
        <p:txBody>
          <a:bodyPr/>
          <a:lstStyle/>
          <a:p>
            <a:pPr marL="0" indent="0">
              <a:buNone/>
            </a:pPr>
            <a:r>
              <a:rPr lang="en-GB" sz="2000" dirty="0"/>
              <a:t>Competitive sports people and athletes may require more carbohydrates than an average gym user to match the intensity of their activity level. Estimated carbohydrate needs are outlined and depend on the intensity and duration of the exercise sessions:</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1600" dirty="0"/>
          </a:p>
          <a:p>
            <a:pPr marL="0" indent="0">
              <a:buNone/>
            </a:pPr>
            <a:r>
              <a:rPr lang="en-GB" sz="1600" dirty="0"/>
              <a:t>*These requirements are general, and consideration of energy needs, and type of exercise should be considered.</a:t>
            </a:r>
          </a:p>
          <a:p>
            <a:pPr marL="0" indent="0">
              <a:buNone/>
            </a:pP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732287131"/>
              </p:ext>
            </p:extLst>
          </p:nvPr>
        </p:nvGraphicFramePr>
        <p:xfrm>
          <a:off x="1169274" y="3550723"/>
          <a:ext cx="8840140" cy="1864221"/>
        </p:xfrm>
        <a:graphic>
          <a:graphicData uri="http://schemas.openxmlformats.org/drawingml/2006/table">
            <a:tbl>
              <a:tblPr/>
              <a:tblGrid>
                <a:gridCol w="3876304">
                  <a:extLst>
                    <a:ext uri="{9D8B030D-6E8A-4147-A177-3AD203B41FA5}">
                      <a16:colId xmlns:a16="http://schemas.microsoft.com/office/drawing/2014/main" val="20000"/>
                    </a:ext>
                  </a:extLst>
                </a:gridCol>
                <a:gridCol w="4963836">
                  <a:extLst>
                    <a:ext uri="{9D8B030D-6E8A-4147-A177-3AD203B41FA5}">
                      <a16:colId xmlns:a16="http://schemas.microsoft.com/office/drawing/2014/main" val="20001"/>
                    </a:ext>
                  </a:extLst>
                </a:gridCol>
              </a:tblGrid>
              <a:tr h="632973">
                <a:tc>
                  <a:txBody>
                    <a:bodyPr/>
                    <a:lstStyle/>
                    <a:p>
                      <a:pPr algn="l" fontAlgn="t"/>
                      <a:r>
                        <a:rPr lang="en-GB" sz="1200" b="1" dirty="0">
                          <a:solidFill>
                            <a:schemeClr val="tx1"/>
                          </a:solidFill>
                          <a:effectLst/>
                          <a:latin typeface="Arial" panose="020B0604020202020204" pitchFamily="34" charset="0"/>
                          <a:cs typeface="Arial" panose="020B0604020202020204" pitchFamily="34" charset="0"/>
                        </a:rPr>
                        <a:t>Duration of sport or exercise sessions</a:t>
                      </a:r>
                      <a:endParaRPr lang="en-GB" sz="2800" dirty="0">
                        <a:solidFill>
                          <a:schemeClr val="tx1"/>
                        </a:solidFill>
                        <a:effectLst/>
                        <a:latin typeface="Arial" panose="020B0604020202020204" pitchFamily="34" charset="0"/>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3C2"/>
                    </a:solidFill>
                  </a:tcPr>
                </a:tc>
                <a:tc>
                  <a:txBody>
                    <a:bodyPr/>
                    <a:lstStyle/>
                    <a:p>
                      <a:pPr algn="ctr" fontAlgn="t">
                        <a:spcAft>
                          <a:spcPts val="0"/>
                        </a:spcAft>
                      </a:pPr>
                      <a:r>
                        <a:rPr lang="en-GB" sz="1200" b="1" dirty="0">
                          <a:solidFill>
                            <a:schemeClr val="tx1"/>
                          </a:solidFill>
                          <a:effectLst/>
                          <a:latin typeface="Arial" panose="020B0604020202020204" pitchFamily="34" charset="0"/>
                          <a:cs typeface="Arial" panose="020B0604020202020204" pitchFamily="34" charset="0"/>
                        </a:rPr>
                        <a:t>Recommended intake (per kg body weight per day)*</a:t>
                      </a:r>
                      <a:endParaRPr lang="en-GB" sz="2800" dirty="0">
                        <a:solidFill>
                          <a:schemeClr val="tx1"/>
                        </a:solidFill>
                        <a:effectLst/>
                        <a:latin typeface="Arial" panose="020B0604020202020204" pitchFamily="34" charset="0"/>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3C2"/>
                    </a:solidFill>
                  </a:tcPr>
                </a:tc>
                <a:extLst>
                  <a:ext uri="{0D108BD9-81ED-4DB2-BD59-A6C34878D82A}">
                    <a16:rowId xmlns:a16="http://schemas.microsoft.com/office/drawing/2014/main" val="10000"/>
                  </a:ext>
                </a:extLst>
              </a:tr>
              <a:tr h="307812">
                <a:tc>
                  <a:txBody>
                    <a:bodyPr/>
                    <a:lstStyle/>
                    <a:p>
                      <a:pPr algn="l" fontAlgn="t">
                        <a:spcAft>
                          <a:spcPts val="0"/>
                        </a:spcAft>
                      </a:pPr>
                      <a:r>
                        <a:rPr lang="en-GB" sz="1200" b="1" dirty="0">
                          <a:effectLst/>
                          <a:latin typeface="Arial" panose="020B0604020202020204" pitchFamily="34" charset="0"/>
                          <a:cs typeface="Arial" panose="020B0604020202020204" pitchFamily="34" charset="0"/>
                        </a:rPr>
                        <a:t>3-5 hours per week</a:t>
                      </a:r>
                      <a:endParaRPr lang="en-GB" sz="2800" dirty="0">
                        <a:effectLst/>
                        <a:latin typeface="Arial" panose="020B0604020202020204" pitchFamily="34" charset="0"/>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GB" sz="1200" dirty="0">
                          <a:effectLst/>
                          <a:latin typeface="Arial" panose="020B0604020202020204" pitchFamily="34" charset="0"/>
                          <a:cs typeface="Arial" panose="020B0604020202020204" pitchFamily="34" charset="0"/>
                        </a:rPr>
                        <a:t>4-5g</a:t>
                      </a:r>
                      <a:endParaRPr lang="en-GB" sz="2800" dirty="0">
                        <a:effectLst/>
                        <a:latin typeface="Arial" panose="020B0604020202020204" pitchFamily="34" charset="0"/>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7812">
                <a:tc>
                  <a:txBody>
                    <a:bodyPr/>
                    <a:lstStyle/>
                    <a:p>
                      <a:pPr algn="l" fontAlgn="t">
                        <a:spcAft>
                          <a:spcPts val="0"/>
                        </a:spcAft>
                      </a:pPr>
                      <a:r>
                        <a:rPr lang="en-GB" sz="1200" b="1">
                          <a:effectLst/>
                          <a:latin typeface="Arial" panose="020B0604020202020204" pitchFamily="34" charset="0"/>
                          <a:cs typeface="Arial" panose="020B0604020202020204" pitchFamily="34" charset="0"/>
                        </a:rPr>
                        <a:t>5-7 hours per week</a:t>
                      </a:r>
                      <a:endParaRPr lang="en-GB" sz="2800">
                        <a:effectLst/>
                        <a:latin typeface="Arial" panose="020B0604020202020204" pitchFamily="34" charset="0"/>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GB" sz="1200" dirty="0">
                          <a:effectLst/>
                          <a:latin typeface="Arial" panose="020B0604020202020204" pitchFamily="34" charset="0"/>
                          <a:cs typeface="Arial" panose="020B0604020202020204" pitchFamily="34" charset="0"/>
                        </a:rPr>
                        <a:t>5-6g</a:t>
                      </a:r>
                      <a:endParaRPr lang="en-GB" sz="2800" dirty="0">
                        <a:effectLst/>
                        <a:latin typeface="Arial" panose="020B0604020202020204" pitchFamily="34" charset="0"/>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7812">
                <a:tc>
                  <a:txBody>
                    <a:bodyPr/>
                    <a:lstStyle/>
                    <a:p>
                      <a:pPr algn="l" fontAlgn="t">
                        <a:spcAft>
                          <a:spcPts val="0"/>
                        </a:spcAft>
                      </a:pPr>
                      <a:r>
                        <a:rPr lang="en-GB" sz="1200" b="1">
                          <a:effectLst/>
                          <a:latin typeface="Arial" panose="020B0604020202020204" pitchFamily="34" charset="0"/>
                          <a:cs typeface="Arial" panose="020B0604020202020204" pitchFamily="34" charset="0"/>
                        </a:rPr>
                        <a:t>1-2 hours per day</a:t>
                      </a:r>
                      <a:endParaRPr lang="en-GB" sz="2800">
                        <a:effectLst/>
                        <a:latin typeface="Arial" panose="020B0604020202020204" pitchFamily="34" charset="0"/>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GB" sz="1200" dirty="0">
                          <a:effectLst/>
                          <a:latin typeface="Arial" panose="020B0604020202020204" pitchFamily="34" charset="0"/>
                          <a:cs typeface="Arial" panose="020B0604020202020204" pitchFamily="34" charset="0"/>
                        </a:rPr>
                        <a:t>6-8g</a:t>
                      </a:r>
                      <a:endParaRPr lang="en-GB" sz="2800" dirty="0">
                        <a:effectLst/>
                        <a:latin typeface="Arial" panose="020B0604020202020204" pitchFamily="34" charset="0"/>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07812">
                <a:tc>
                  <a:txBody>
                    <a:bodyPr/>
                    <a:lstStyle/>
                    <a:p>
                      <a:pPr algn="l" fontAlgn="t">
                        <a:spcAft>
                          <a:spcPts val="0"/>
                        </a:spcAft>
                      </a:pPr>
                      <a:r>
                        <a:rPr lang="en-GB" sz="1200" b="1" dirty="0">
                          <a:effectLst/>
                          <a:latin typeface="Arial" panose="020B0604020202020204" pitchFamily="34" charset="0"/>
                          <a:cs typeface="Arial" panose="020B0604020202020204" pitchFamily="34" charset="0"/>
                        </a:rPr>
                        <a:t>2 + hours per day</a:t>
                      </a:r>
                      <a:endParaRPr lang="en-GB" sz="2800" dirty="0">
                        <a:effectLst/>
                        <a:latin typeface="Arial" panose="020B0604020202020204" pitchFamily="34" charset="0"/>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GB" sz="1200" dirty="0">
                          <a:effectLst/>
                          <a:latin typeface="Arial" panose="020B0604020202020204" pitchFamily="34" charset="0"/>
                          <a:cs typeface="Arial" panose="020B0604020202020204" pitchFamily="34" charset="0"/>
                        </a:rPr>
                        <a:t>8-10g</a:t>
                      </a:r>
                      <a:endParaRPr lang="en-GB" sz="2800" dirty="0">
                        <a:effectLst/>
                        <a:latin typeface="Arial" panose="020B0604020202020204" pitchFamily="34" charset="0"/>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1BF9D324-0DAB-2BD6-931A-DB8F4BEAB38A}"/>
              </a:ext>
            </a:extLst>
          </p:cNvPr>
          <p:cNvSpPr txBox="1"/>
          <p:nvPr/>
        </p:nvSpPr>
        <p:spPr>
          <a:xfrm>
            <a:off x="5921828" y="5847926"/>
            <a:ext cx="6096000"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2"/>
              </a:rPr>
              <a:t>https://www.nutrition.org.uk/putting-it-into-practice/keeping-active/nutrition-for-sports-and-exercise/</a:t>
            </a:r>
            <a:r>
              <a:rPr lang="en-GB"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68335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Protein</a:t>
            </a:r>
          </a:p>
        </p:txBody>
      </p:sp>
      <p:sp>
        <p:nvSpPr>
          <p:cNvPr id="3" name="Subtitle 2"/>
          <p:cNvSpPr>
            <a:spLocks noGrp="1"/>
          </p:cNvSpPr>
          <p:nvPr>
            <p:ph type="subTitle" idx="1"/>
          </p:nvPr>
        </p:nvSpPr>
        <p:spPr>
          <a:xfrm>
            <a:off x="1169276" y="2571092"/>
            <a:ext cx="6680314"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Athletes may need slightly more protein in their diets than the rest of the population in order to repair and build muscle.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Because athletes generally eat more (to meet their energy requirements) they are likely to meet their protein needs by choosing a balanced diet. Athletes do not necessarily need large amounts of meat or to take supplements.</a:t>
            </a:r>
          </a:p>
          <a:p>
            <a:pPr marL="0" indent="0">
              <a:spcBef>
                <a:spcPct val="0"/>
              </a:spcBef>
              <a:buNone/>
            </a:pPr>
            <a:r>
              <a:rPr lang="en-GB" altLang="en-US" sz="2000" dirty="0">
                <a:latin typeface="Arial" panose="020B0604020202020204" pitchFamily="34" charset="0"/>
                <a:cs typeface="Arial" panose="020B0604020202020204" pitchFamily="34" charset="0"/>
              </a:rPr>
              <a:t>	</a:t>
            </a:r>
          </a:p>
          <a:p>
            <a:pPr marL="0" indent="0">
              <a:spcBef>
                <a:spcPct val="0"/>
              </a:spcBef>
              <a:buNone/>
            </a:pPr>
            <a:r>
              <a:rPr lang="en-GB" altLang="en-US" sz="2000" dirty="0">
                <a:latin typeface="Arial" panose="020B0604020202020204" pitchFamily="34" charset="0"/>
                <a:cs typeface="Arial" panose="020B0604020202020204" pitchFamily="34" charset="0"/>
              </a:rPr>
              <a:t>Eating more protein than the body needs does not increase the amount of muscle in the body.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353" y="1803748"/>
            <a:ext cx="2920835" cy="4367344"/>
          </a:xfrm>
          <a:prstGeom prst="rect">
            <a:avLst/>
          </a:prstGeom>
        </p:spPr>
      </p:pic>
    </p:spTree>
    <p:extLst>
      <p:ext uri="{BB962C8B-B14F-4D97-AF65-F5344CB8AC3E}">
        <p14:creationId xmlns:p14="http://schemas.microsoft.com/office/powerpoint/2010/main" val="3634908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Protein requirements</a:t>
            </a:r>
            <a:br>
              <a:rPr lang="en-GB" dirty="0"/>
            </a:br>
            <a:endParaRPr lang="en-GB" dirty="0"/>
          </a:p>
        </p:txBody>
      </p:sp>
      <p:sp>
        <p:nvSpPr>
          <p:cNvPr id="3" name="Subtitle 2"/>
          <p:cNvSpPr>
            <a:spLocks noGrp="1"/>
          </p:cNvSpPr>
          <p:nvPr>
            <p:ph type="subTitle" idx="1"/>
          </p:nvPr>
        </p:nvSpPr>
        <p:spPr>
          <a:xfrm>
            <a:off x="1169277" y="2571092"/>
            <a:ext cx="6822818" cy="3600000"/>
          </a:xfrm>
        </p:spPr>
        <p:txBody>
          <a:bodyPr/>
          <a:lstStyle/>
          <a:p>
            <a:pPr marL="0" indent="0">
              <a:buNone/>
            </a:pPr>
            <a:r>
              <a:rPr lang="en-GB" sz="2000" dirty="0"/>
              <a:t>The protein requirements of a normal adult are 0.75g per kilogram of body weight per day. For strength and endurance athletes, protein requirements are increased to around 1.2-2.0g of protein per kilogram of bodyweight per day. </a:t>
            </a:r>
          </a:p>
          <a:p>
            <a:pPr marL="0" indent="0">
              <a:buNone/>
            </a:pPr>
            <a:endParaRPr lang="en-GB" sz="2000" dirty="0"/>
          </a:p>
          <a:p>
            <a:pPr marL="0" indent="0">
              <a:buNone/>
            </a:pPr>
            <a:r>
              <a:rPr lang="en-GB" sz="2000" dirty="0"/>
              <a:t>However, most people in the UK consume more than the recommended amount of protein, so increasing your protein intake is generally unnecessary.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7667" y="3485042"/>
            <a:ext cx="4048125" cy="2686050"/>
          </a:xfrm>
          <a:prstGeom prst="rect">
            <a:avLst/>
          </a:prstGeom>
        </p:spPr>
      </p:pic>
    </p:spTree>
    <p:extLst>
      <p:ext uri="{BB962C8B-B14F-4D97-AF65-F5344CB8AC3E}">
        <p14:creationId xmlns:p14="http://schemas.microsoft.com/office/powerpoint/2010/main" val="3074262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F7EFD3-C559-4553-952C-534BA94AAEB3}">
  <ds:schemaRefs>
    <ds:schemaRef ds:uri="http://schemas.microsoft.com/sharepoint/v3/contenttype/forms"/>
  </ds:schemaRefs>
</ds:datastoreItem>
</file>

<file path=customXml/itemProps2.xml><?xml version="1.0" encoding="utf-8"?>
<ds:datastoreItem xmlns:ds="http://schemas.openxmlformats.org/officeDocument/2006/customXml" ds:itemID="{3C5F8A5E-656A-4B2F-BF9A-A006406DF2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949814-7D03-4F4A-A2AF-1AADBA4791F8}">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docProps/app.xml><?xml version="1.0" encoding="utf-8"?>
<Properties xmlns="http://schemas.openxmlformats.org/officeDocument/2006/extended-properties" xmlns:vt="http://schemas.openxmlformats.org/officeDocument/2006/docPropsVTypes">
  <TotalTime>0</TotalTime>
  <Words>1195</Words>
  <Application>Microsoft Office PowerPoint</Application>
  <PresentationFormat>Widescreen</PresentationFormat>
  <Paragraphs>101</Paragraphs>
  <Slides>16</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16</vt:i4>
      </vt:variant>
    </vt:vector>
  </HeadingPairs>
  <TitlesOfParts>
    <vt:vector size="22" baseType="lpstr">
      <vt:lpstr>Arial</vt:lpstr>
      <vt:lpstr>Calibri</vt:lpstr>
      <vt:lpstr>Office Theme</vt:lpstr>
      <vt:lpstr>Custom Design</vt:lpstr>
      <vt:lpstr>1_Custom Design</vt:lpstr>
      <vt:lpstr>3_Custom Design</vt:lpstr>
      <vt:lpstr>Sports nutrition</vt:lpstr>
      <vt:lpstr>Nutritional needs of athletes</vt:lpstr>
      <vt:lpstr>Malnutrition</vt:lpstr>
      <vt:lpstr>Stored energy</vt:lpstr>
      <vt:lpstr>Carbohydrates</vt:lpstr>
      <vt:lpstr>The importance of carbohydrate</vt:lpstr>
      <vt:lpstr>Carbohydrates for athletes</vt:lpstr>
      <vt:lpstr>Protein</vt:lpstr>
      <vt:lpstr>Protein requirements </vt:lpstr>
      <vt:lpstr>Too little energy?</vt:lpstr>
      <vt:lpstr>Hydration</vt:lpstr>
      <vt:lpstr>Hydration</vt:lpstr>
      <vt:lpstr>Isotonic sports drinks</vt:lpstr>
      <vt:lpstr>Iron and calcium for a female athlete</vt:lpstr>
      <vt:lpstr>Kahoot Quiz</vt:lpstr>
      <vt:lpstr>Sports nutrition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Alexander White</cp:lastModifiedBy>
  <cp:revision>36</cp:revision>
  <dcterms:created xsi:type="dcterms:W3CDTF">2018-10-10T09:22:08Z</dcterms:created>
  <dcterms:modified xsi:type="dcterms:W3CDTF">2023-10-20T10:54:53Z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